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312" r:id="rId4"/>
    <p:sldId id="271" r:id="rId5"/>
    <p:sldId id="272" r:id="rId6"/>
    <p:sldId id="263" r:id="rId7"/>
    <p:sldId id="319" r:id="rId8"/>
    <p:sldId id="320" r:id="rId9"/>
    <p:sldId id="273" r:id="rId10"/>
    <p:sldId id="258" r:id="rId11"/>
    <p:sldId id="259" r:id="rId12"/>
    <p:sldId id="260" r:id="rId13"/>
    <p:sldId id="265" r:id="rId14"/>
    <p:sldId id="268" r:id="rId15"/>
    <p:sldId id="313" r:id="rId16"/>
    <p:sldId id="291" r:id="rId17"/>
    <p:sldId id="292" r:id="rId18"/>
    <p:sldId id="277" r:id="rId19"/>
    <p:sldId id="278" r:id="rId20"/>
    <p:sldId id="311" r:id="rId21"/>
    <p:sldId id="315" r:id="rId22"/>
    <p:sldId id="293" r:id="rId23"/>
    <p:sldId id="314" r:id="rId24"/>
    <p:sldId id="294" r:id="rId25"/>
    <p:sldId id="295" r:id="rId26"/>
    <p:sldId id="296" r:id="rId27"/>
    <p:sldId id="297" r:id="rId28"/>
    <p:sldId id="298" r:id="rId29"/>
    <p:sldId id="299" r:id="rId30"/>
    <p:sldId id="300" r:id="rId31"/>
    <p:sldId id="301" r:id="rId32"/>
    <p:sldId id="302" r:id="rId33"/>
    <p:sldId id="316" r:id="rId34"/>
    <p:sldId id="310" r:id="rId35"/>
    <p:sldId id="274" r:id="rId36"/>
    <p:sldId id="275" r:id="rId37"/>
    <p:sldId id="276" r:id="rId38"/>
    <p:sldId id="306" r:id="rId39"/>
    <p:sldId id="307" r:id="rId40"/>
    <p:sldId id="308" r:id="rId41"/>
    <p:sldId id="31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B4D5B-644D-4006-A94C-22B893B522A0}" type="datetimeFigureOut">
              <a:rPr lang="ru-RU" smtClean="0"/>
              <a:t>24.12.2021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79711-A938-44F4-8576-E41C74DFB38A}" type="slidenum">
              <a:rPr lang="ru-RU" smtClean="0"/>
              <a:t>‹#›</a:t>
            </a:fld>
            <a:endParaRPr lang="ru-RU" dirty="0"/>
          </a:p>
        </p:txBody>
      </p:sp>
    </p:spTree>
    <p:extLst>
      <p:ext uri="{BB962C8B-B14F-4D97-AF65-F5344CB8AC3E}">
        <p14:creationId xmlns:p14="http://schemas.microsoft.com/office/powerpoint/2010/main" val="156861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205605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73651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340042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265815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86174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79855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309004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289444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335924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242903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E0FACF-1CD1-4F53-ACED-941A1E2D2589}" type="datetimeFigureOut">
              <a:rPr lang="ru-RU" smtClean="0"/>
              <a:t>24.12.2021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DC6B815-2E5C-4A06-8885-BB70BB00EC44}" type="slidenum">
              <a:rPr lang="ru-RU" smtClean="0"/>
              <a:t>‹#›</a:t>
            </a:fld>
            <a:endParaRPr lang="ru-RU" dirty="0"/>
          </a:p>
        </p:txBody>
      </p:sp>
    </p:spTree>
    <p:extLst>
      <p:ext uri="{BB962C8B-B14F-4D97-AF65-F5344CB8AC3E}">
        <p14:creationId xmlns:p14="http://schemas.microsoft.com/office/powerpoint/2010/main" val="100455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0FACF-1CD1-4F53-ACED-941A1E2D2589}" type="datetimeFigureOut">
              <a:rPr lang="ru-RU" smtClean="0"/>
              <a:t>24.12.2021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6B815-2E5C-4A06-8885-BB70BB00EC44}" type="slidenum">
              <a:rPr lang="ru-RU" smtClean="0"/>
              <a:t>‹#›</a:t>
            </a:fld>
            <a:endParaRPr lang="ru-RU" dirty="0"/>
          </a:p>
        </p:txBody>
      </p:sp>
    </p:spTree>
    <p:extLst>
      <p:ext uri="{BB962C8B-B14F-4D97-AF65-F5344CB8AC3E}">
        <p14:creationId xmlns:p14="http://schemas.microsoft.com/office/powerpoint/2010/main" val="303490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1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0.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5.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6.wdp"/></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18.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7.wdp"/></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7.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8.wdp"/></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9.wdp"/></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20.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1.wdp"/></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2.wdp"/></Relationships>
</file>

<file path=ppt/slides/_rels/slide33.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23.wdp"/></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5.wdp"/></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6.wdp"/></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3.wdp"/></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7.wdp"/></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4.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8.wdp"/></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95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56" y="114224"/>
            <a:ext cx="8461375"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449" t="764" r="-265" b="13125"/>
          <a:stretch/>
        </p:blipFill>
        <p:spPr bwMode="auto">
          <a:xfrm>
            <a:off x="1547664" y="3501008"/>
            <a:ext cx="7377403" cy="257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83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221"/>
            <a:ext cx="365125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58146" y="302359"/>
            <a:ext cx="4912022" cy="4401205"/>
          </a:xfrm>
          <a:prstGeom prst="rect">
            <a:avLst/>
          </a:prstGeom>
        </p:spPr>
        <p:txBody>
          <a:bodyPr wrap="square">
            <a:spAutoFit/>
          </a:bodyPr>
          <a:lstStyle/>
          <a:p>
            <a:r>
              <a:rPr lang="ru-RU" dirty="0"/>
              <a:t> </a:t>
            </a:r>
            <a:r>
              <a:rPr lang="ru-RU" dirty="0" smtClean="0"/>
              <a:t>    </a:t>
            </a:r>
            <a:r>
              <a:rPr lang="ru-RU" sz="2000" b="1" dirty="0" smtClean="0">
                <a:latin typeface="Book Antiqua" pitchFamily="18" charset="0"/>
              </a:rPr>
              <a:t>У підручнику висвітлено особливості нормального росту й розвитку дитини, діагностику, лікування та профілактику поширених дитячих захворювань і розладів. Особливу увагу приділено базовим знанням, а також останнім досягненням у педіатрії. У кожному розділі докладно розкрито окрему тему. Наприкінці розділів стисло подано ключові положення для лікарів-практиків, зокрема особливості клінічної картини та лікування захворювань. </a:t>
            </a:r>
          </a:p>
        </p:txBody>
      </p:sp>
    </p:spTree>
    <p:extLst>
      <p:ext uri="{BB962C8B-B14F-4D97-AF65-F5344CB8AC3E}">
        <p14:creationId xmlns:p14="http://schemas.microsoft.com/office/powerpoint/2010/main" val="345661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19672" y="332656"/>
            <a:ext cx="3630967" cy="4752670"/>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508104" y="980728"/>
            <a:ext cx="3528392" cy="2554545"/>
          </a:xfrm>
          <a:prstGeom prst="rect">
            <a:avLst/>
          </a:prstGeom>
        </p:spPr>
        <p:txBody>
          <a:bodyPr wrap="square">
            <a:spAutoFit/>
          </a:bodyPr>
          <a:lstStyle/>
          <a:p>
            <a:r>
              <a:rPr lang="ru-RU" dirty="0"/>
              <a:t> </a:t>
            </a:r>
            <a:r>
              <a:rPr lang="ru-RU" dirty="0" smtClean="0"/>
              <a:t>    </a:t>
            </a:r>
            <a:r>
              <a:rPr lang="ru-RU" sz="2000" b="1" dirty="0" smtClean="0">
                <a:latin typeface="Book Antiqua" pitchFamily="18" charset="0"/>
              </a:rPr>
              <a:t>У </a:t>
            </a:r>
            <a:r>
              <a:rPr lang="ru-RU" sz="2000" b="1" dirty="0">
                <a:latin typeface="Book Antiqua" pitchFamily="18" charset="0"/>
              </a:rPr>
              <a:t>підручнику висвітлено сучасні положення епідеміології, етіології, клініки, діагностики, лікування злоякісних новоутворень і реабілітації онкологічних хворих. </a:t>
            </a:r>
          </a:p>
        </p:txBody>
      </p:sp>
    </p:spTree>
    <p:extLst>
      <p:ext uri="{BB962C8B-B14F-4D97-AF65-F5344CB8AC3E}">
        <p14:creationId xmlns:p14="http://schemas.microsoft.com/office/powerpoint/2010/main" val="58017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786" t="1281" r="3213" b="4401"/>
          <a:stretch/>
        </p:blipFill>
        <p:spPr bwMode="auto">
          <a:xfrm>
            <a:off x="1475656" y="314198"/>
            <a:ext cx="3630967" cy="4759364"/>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220072" y="474345"/>
            <a:ext cx="3672408" cy="3785652"/>
          </a:xfrm>
          <a:prstGeom prst="rect">
            <a:avLst/>
          </a:prstGeom>
        </p:spPr>
        <p:txBody>
          <a:bodyPr wrap="square">
            <a:spAutoFit/>
          </a:bodyPr>
          <a:lstStyle/>
          <a:p>
            <a:r>
              <a:rPr lang="ru-RU" sz="2000" b="1" dirty="0" smtClean="0">
                <a:latin typeface="Book Antiqua" pitchFamily="18" charset="0"/>
              </a:rPr>
              <a:t>     П’яте </a:t>
            </a:r>
            <a:r>
              <a:rPr lang="ru-RU" sz="2000" b="1" dirty="0">
                <a:latin typeface="Book Antiqua" pitchFamily="18" charset="0"/>
              </a:rPr>
              <a:t>видання (оновлене та доповнене) підручника відповідає навчальній програмі з внутрішньої медицини. Його основу складають 12 розділів, у яких на сучасному рівні викладені етіологія, патогенез, клініка, діагностика і лікування основних ендокринних </a:t>
            </a:r>
            <a:r>
              <a:rPr lang="ru-RU" sz="2000" b="1" dirty="0" smtClean="0">
                <a:latin typeface="Book Antiqua" pitchFamily="18" charset="0"/>
              </a:rPr>
              <a:t>захворювань.</a:t>
            </a:r>
            <a:endParaRPr lang="ru-RU" sz="2000" b="1" dirty="0">
              <a:latin typeface="Book Antiqua" pitchFamily="18" charset="0"/>
            </a:endParaRPr>
          </a:p>
        </p:txBody>
      </p:sp>
    </p:spTree>
    <p:extLst>
      <p:ext uri="{BB962C8B-B14F-4D97-AF65-F5344CB8AC3E}">
        <p14:creationId xmlns:p14="http://schemas.microsoft.com/office/powerpoint/2010/main" val="340374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2007"/>
            <a:ext cx="3600400" cy="474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64088" y="548680"/>
            <a:ext cx="3600400" cy="4678204"/>
          </a:xfrm>
          <a:prstGeom prst="rect">
            <a:avLst/>
          </a:prstGeom>
        </p:spPr>
        <p:txBody>
          <a:bodyPr wrap="square">
            <a:spAutoFit/>
          </a:bodyPr>
          <a:lstStyle/>
          <a:p>
            <a:r>
              <a:rPr lang="ru-RU" dirty="0" smtClean="0"/>
              <a:t>     </a:t>
            </a:r>
            <a:r>
              <a:rPr lang="ru-RU" sz="2000" b="1" dirty="0" smtClean="0">
                <a:latin typeface="Book Antiqua" pitchFamily="18" charset="0"/>
              </a:rPr>
              <a:t>У </a:t>
            </a:r>
            <a:r>
              <a:rPr lang="ru-RU" sz="2000" b="1" dirty="0">
                <a:latin typeface="Book Antiqua" pitchFamily="18" charset="0"/>
              </a:rPr>
              <a:t>навчальному посібнику наведено протиепідемічні заходи </a:t>
            </a:r>
            <a:r>
              <a:rPr lang="ru-RU" sz="2000" b="1" dirty="0" smtClean="0">
                <a:latin typeface="Book Antiqua" pitchFamily="18" charset="0"/>
              </a:rPr>
              <a:t>стосовно найпоширеніших </a:t>
            </a:r>
            <a:r>
              <a:rPr lang="ru-RU" sz="2000" b="1" dirty="0">
                <a:latin typeface="Book Antiqua" pitchFamily="18" charset="0"/>
              </a:rPr>
              <a:t>інфекційних </a:t>
            </a:r>
            <a:r>
              <a:rPr lang="ru-RU" sz="2000" b="1" dirty="0" smtClean="0">
                <a:latin typeface="Book Antiqua" pitchFamily="18" charset="0"/>
              </a:rPr>
              <a:t>хвороб. У </a:t>
            </a:r>
            <a:r>
              <a:rPr lang="ru-RU" sz="2000" b="1" dirty="0">
                <a:latin typeface="Book Antiqua" pitchFamily="18" charset="0"/>
              </a:rPr>
              <a:t>посібнику стисло викладено основи загальної епідеміології, висвітлено спеціальну епідеміологію, заходи з організації і проведення профілактичних і проти­епідемічних заходів при інфекційних хворобах.</a:t>
            </a:r>
          </a:p>
          <a:p>
            <a:endParaRPr lang="ru-RU" dirty="0"/>
          </a:p>
        </p:txBody>
      </p:sp>
    </p:spTree>
    <p:extLst>
      <p:ext uri="{BB962C8B-B14F-4D97-AF65-F5344CB8AC3E}">
        <p14:creationId xmlns:p14="http://schemas.microsoft.com/office/powerpoint/2010/main" val="195935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Гігієна та екологія; підручник. Бардов В.Г.. Нова книга купить в Украине:  цены в интернет-магазине Медкнига - 029575"/>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6944" b="7723"/>
          <a:stretch/>
        </p:blipFill>
        <p:spPr bwMode="auto">
          <a:xfrm>
            <a:off x="1475656" y="433839"/>
            <a:ext cx="3525958" cy="4986670"/>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48064" y="572684"/>
            <a:ext cx="3981602" cy="5940088"/>
          </a:xfrm>
          <a:prstGeom prst="rect">
            <a:avLst/>
          </a:prstGeom>
        </p:spPr>
        <p:txBody>
          <a:bodyPr wrap="square">
            <a:spAutoFit/>
          </a:bodyPr>
          <a:lstStyle/>
          <a:p>
            <a:r>
              <a:rPr lang="ru-RU" dirty="0"/>
              <a:t> </a:t>
            </a:r>
            <a:r>
              <a:rPr lang="ru-RU" dirty="0" smtClean="0"/>
              <a:t>     </a:t>
            </a:r>
            <a:r>
              <a:rPr lang="ru-RU" sz="2000" b="1" dirty="0" smtClean="0">
                <a:latin typeface="Book Antiqua" pitchFamily="18" charset="0"/>
              </a:rPr>
              <a:t>У підручнику </a:t>
            </a:r>
            <a:r>
              <a:rPr lang="ru-RU" sz="2000" b="1" dirty="0">
                <a:latin typeface="Book Antiqua" pitchFamily="18" charset="0"/>
              </a:rPr>
              <a:t>викладено теоретичні основи, методологія, мета і задачі, глобальні проблеми екології, структуру </a:t>
            </a:r>
            <a:r>
              <a:rPr lang="ru-RU" sz="2000" b="1" dirty="0" smtClean="0">
                <a:latin typeface="Book Antiqua" pitchFamily="18" charset="0"/>
              </a:rPr>
              <a:t>й характеристики </a:t>
            </a:r>
            <a:r>
              <a:rPr lang="ru-RU" sz="2000" b="1" dirty="0">
                <a:latin typeface="Book Antiqua" pitchFamily="18" charset="0"/>
              </a:rPr>
              <a:t>сучасного стану атмосфери, гідросфери та літосфери Землі, вивчення закономірностей впливу фізичних, хімічних, біологічних та психологічних факторів на здоров’я людини і громадське здоров’я, використання </a:t>
            </a:r>
            <a:r>
              <a:rPr lang="ru-RU" sz="2000" b="1" dirty="0" smtClean="0">
                <a:latin typeface="Book Antiqua" pitchFamily="18" charset="0"/>
              </a:rPr>
              <a:t>встановлених закономірностей </a:t>
            </a:r>
            <a:r>
              <a:rPr lang="ru-RU" sz="2000" b="1" dirty="0">
                <a:latin typeface="Book Antiqua" pitchFamily="18" charset="0"/>
              </a:rPr>
              <a:t>для розробки методів та систем профілактики впливу негативних градацій цих факторів.</a:t>
            </a:r>
          </a:p>
        </p:txBody>
      </p:sp>
    </p:spTree>
    <p:extLst>
      <p:ext uri="{BB962C8B-B14F-4D97-AF65-F5344CB8AC3E}">
        <p14:creationId xmlns:p14="http://schemas.microsoft.com/office/powerpoint/2010/main" val="105048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16360" y="116632"/>
            <a:ext cx="7207422" cy="1446550"/>
          </a:xfrm>
          <a:prstGeom prst="rect">
            <a:avLst/>
          </a:prstGeom>
        </p:spPr>
        <p:txBody>
          <a:bodyPr wrap="none">
            <a:spAutoFit/>
          </a:bodyPr>
          <a:lstStyle/>
          <a:p>
            <a:pPr algn="ctr"/>
            <a:r>
              <a:rPr lang="uk-UA" sz="4400" b="1" dirty="0" smtClean="0">
                <a:solidFill>
                  <a:srgbClr val="F79646">
                    <a:lumMod val="50000"/>
                  </a:srgbClr>
                </a:solidFill>
                <a:latin typeface="Book Antiqua" pitchFamily="18" charset="0"/>
                <a:ea typeface="BatangChe" pitchFamily="49" charset="-127"/>
              </a:rPr>
              <a:t>Політологія </a:t>
            </a:r>
          </a:p>
          <a:p>
            <a:pPr algn="ctr"/>
            <a:r>
              <a:rPr lang="uk-UA" sz="4400" b="1" dirty="0" smtClean="0">
                <a:solidFill>
                  <a:srgbClr val="F79646">
                    <a:lumMod val="50000"/>
                  </a:srgbClr>
                </a:solidFill>
                <a:latin typeface="Book Antiqua" pitchFamily="18" charset="0"/>
                <a:ea typeface="BatangChe" pitchFamily="49" charset="-127"/>
              </a:rPr>
              <a:t>та міжнародні відносини</a:t>
            </a:r>
            <a:endParaRPr lang="ru-RU" sz="44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261" y="1581640"/>
            <a:ext cx="2408166" cy="324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6105"/>
          <a:stretch/>
        </p:blipFill>
        <p:spPr bwMode="auto">
          <a:xfrm>
            <a:off x="2987824" y="3429000"/>
            <a:ext cx="2232247" cy="3096344"/>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11890" y="1731258"/>
            <a:ext cx="2232247" cy="3096344"/>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3645024"/>
            <a:ext cx="2232247" cy="309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3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95936" y="188640"/>
            <a:ext cx="4968552" cy="5940088"/>
          </a:xfrm>
          <a:prstGeom prst="rect">
            <a:avLst/>
          </a:prstGeom>
        </p:spPr>
        <p:txBody>
          <a:bodyPr wrap="square">
            <a:spAutoFit/>
          </a:bodyPr>
          <a:lstStyle/>
          <a:p>
            <a:r>
              <a:rPr lang="ru-RU" sz="2000" b="1" dirty="0" smtClean="0">
                <a:latin typeface="Book Antiqua" pitchFamily="18" charset="0"/>
              </a:rPr>
              <a:t>     У </a:t>
            </a:r>
            <a:r>
              <a:rPr lang="ru-RU" sz="2000" b="1" dirty="0">
                <a:latin typeface="Book Antiqua" pitchFamily="18" charset="0"/>
              </a:rPr>
              <a:t>книзі подано політичні біографії сімнадцяти політичних діячів, котрі відіграли суттєву роль в історії європейської інтеграції: німців, французів, британців, чехів, австрійця, італійця, поляка, росіянина. Своїми ідеями, поглядами та діяльністю у ХХ-на початку ХХІ ст. вони помітно вплинули на розвиток та формування сучасної моделі об'єднаної демократичної Європи. </a:t>
            </a:r>
            <a:endParaRPr lang="ru-RU" sz="2000" b="1" dirty="0" smtClean="0">
              <a:latin typeface="Book Antiqua" pitchFamily="18" charset="0"/>
            </a:endParaRPr>
          </a:p>
          <a:p>
            <a:r>
              <a:rPr lang="ru-RU" sz="2000" b="1" dirty="0">
                <a:latin typeface="Book Antiqua" pitchFamily="18" charset="0"/>
              </a:rPr>
              <a:t> </a:t>
            </a:r>
            <a:r>
              <a:rPr lang="ru-RU" sz="2000" b="1" dirty="0" smtClean="0">
                <a:latin typeface="Book Antiqua" pitchFamily="18" charset="0"/>
              </a:rPr>
              <a:t>    Багатий </a:t>
            </a:r>
            <a:r>
              <a:rPr lang="ru-RU" sz="2000" b="1" dirty="0">
                <a:latin typeface="Book Antiqua" pitchFamily="18" charset="0"/>
              </a:rPr>
              <a:t>і оригінальний конкретно-історичний матеріал, який проаналізовано й узагальнено в книзі, дає змогу читачеві глибше зрозуміти основні передумови, етапи, характер, проблеми й перспективи європейського інтеграційного процесу.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69" y="476672"/>
            <a:ext cx="3540867" cy="4967400"/>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42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6105"/>
          <a:stretch/>
        </p:blipFill>
        <p:spPr bwMode="auto">
          <a:xfrm>
            <a:off x="395536" y="476672"/>
            <a:ext cx="3561827" cy="4978828"/>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11960" y="476672"/>
            <a:ext cx="4932040" cy="5324535"/>
          </a:xfrm>
          <a:prstGeom prst="rect">
            <a:avLst/>
          </a:prstGeom>
        </p:spPr>
        <p:txBody>
          <a:bodyPr wrap="square">
            <a:spAutoFit/>
          </a:bodyPr>
          <a:lstStyle/>
          <a:p>
            <a:r>
              <a:rPr lang="ru-RU" dirty="0" smtClean="0"/>
              <a:t>     </a:t>
            </a:r>
            <a:r>
              <a:rPr lang="ru-RU" sz="2000" b="1" dirty="0" smtClean="0">
                <a:latin typeface="Book Antiqua" pitchFamily="18" charset="0"/>
              </a:rPr>
              <a:t>У </a:t>
            </a:r>
            <a:r>
              <a:rPr lang="ru-RU" sz="2000" b="1" dirty="0">
                <a:latin typeface="Book Antiqua" pitchFamily="18" charset="0"/>
              </a:rPr>
              <a:t>антології зібрано тексти польських політичних </a:t>
            </a:r>
            <a:r>
              <a:rPr lang="ru-RU" sz="2000" b="1" dirty="0" smtClean="0">
                <a:latin typeface="Book Antiqua" pitchFamily="18" charset="0"/>
              </a:rPr>
              <a:t>діячів </a:t>
            </a:r>
            <a:r>
              <a:rPr lang="ru-RU" sz="2000" b="1" dirty="0">
                <a:latin typeface="Book Antiqua" pitchFamily="18" charset="0"/>
              </a:rPr>
              <a:t>90—х років </a:t>
            </a:r>
            <a:r>
              <a:rPr lang="it-IT" sz="2000" b="1" dirty="0">
                <a:latin typeface="Book Antiqua" pitchFamily="18" charset="0"/>
              </a:rPr>
              <a:t>XIX — 80—</a:t>
            </a:r>
            <a:r>
              <a:rPr lang="ru-RU" sz="2000" b="1" dirty="0">
                <a:latin typeface="Book Antiqua" pitchFamily="18" charset="0"/>
              </a:rPr>
              <a:t>х років </a:t>
            </a:r>
            <a:r>
              <a:rPr lang="it-IT" sz="2000" b="1" dirty="0">
                <a:latin typeface="Book Antiqua" pitchFamily="18" charset="0"/>
              </a:rPr>
              <a:t>XX </a:t>
            </a:r>
            <a:r>
              <a:rPr lang="ru-RU" sz="2000" b="1" dirty="0">
                <a:latin typeface="Book Antiqua" pitchFamily="18" charset="0"/>
              </a:rPr>
              <a:t>століття, предметом яких є українсько-польські стосунки, проблеми співжиття українців і поляків на землях етнічного прикордоння, питання незалежності України та можливі сценарії розвитку відносин між Україною та Польщею як самостійними державами. Книга дає читачеві можливість сформувати уявлення про еволюцію поглядів польських інтелектуалів на Україну та українців протягом одного з найдраматичніших періодів історії двох народів.</a:t>
            </a:r>
          </a:p>
        </p:txBody>
      </p:sp>
    </p:spTree>
    <p:extLst>
      <p:ext uri="{BB962C8B-B14F-4D97-AF65-F5344CB8AC3E}">
        <p14:creationId xmlns:p14="http://schemas.microsoft.com/office/powerpoint/2010/main" val="163939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32"/>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88299" y="455765"/>
            <a:ext cx="3544382" cy="4967400"/>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64088" y="3429000"/>
            <a:ext cx="3384376" cy="1938992"/>
          </a:xfrm>
          <a:prstGeom prst="rect">
            <a:avLst/>
          </a:prstGeom>
        </p:spPr>
        <p:txBody>
          <a:bodyPr wrap="square">
            <a:spAutoFit/>
          </a:bodyPr>
          <a:lstStyle/>
          <a:p>
            <a:r>
              <a:rPr lang="ru-RU" dirty="0" smtClean="0"/>
              <a:t>     </a:t>
            </a:r>
            <a:r>
              <a:rPr lang="ru-RU" sz="2000" b="1" dirty="0" smtClean="0">
                <a:latin typeface="Book Antiqua" pitchFamily="18" charset="0"/>
              </a:rPr>
              <a:t>У </a:t>
            </a:r>
            <a:r>
              <a:rPr lang="ru-RU" sz="2000" b="1" dirty="0">
                <a:latin typeface="Book Antiqua" pitchFamily="18" charset="0"/>
              </a:rPr>
              <a:t>пропонованій </a:t>
            </a:r>
            <a:r>
              <a:rPr lang="ru-RU" sz="2000" b="1" dirty="0" smtClean="0">
                <a:latin typeface="Book Antiqua" pitchFamily="18" charset="0"/>
              </a:rPr>
              <a:t>книзі комплексно </a:t>
            </a:r>
            <a:r>
              <a:rPr lang="ru-RU" sz="2000" b="1" dirty="0">
                <a:latin typeface="Book Antiqua" pitchFamily="18" charset="0"/>
              </a:rPr>
              <a:t>оцінено внесок видатних українців у </a:t>
            </a:r>
            <a:r>
              <a:rPr lang="ru-RU" sz="2000" b="1" dirty="0" smtClean="0">
                <a:latin typeface="Book Antiqua" pitchFamily="18" charset="0"/>
              </a:rPr>
              <a:t>розвиток науки та техніки, освіти та культури. </a:t>
            </a:r>
            <a:endParaRPr lang="ru-RU" sz="2000" b="1" dirty="0">
              <a:latin typeface="Book Antiqua" pitchFamily="18" charset="0"/>
            </a:endParaRPr>
          </a:p>
        </p:txBody>
      </p:sp>
      <p:sp>
        <p:nvSpPr>
          <p:cNvPr id="6" name="Прямоугольник 5"/>
          <p:cNvSpPr/>
          <p:nvPr/>
        </p:nvSpPr>
        <p:spPr>
          <a:xfrm>
            <a:off x="5292080" y="692696"/>
            <a:ext cx="3635896" cy="2246769"/>
          </a:xfrm>
          <a:prstGeom prst="rect">
            <a:avLst/>
          </a:prstGeom>
        </p:spPr>
        <p:txBody>
          <a:bodyPr wrap="square">
            <a:spAutoFit/>
          </a:bodyPr>
          <a:lstStyle/>
          <a:p>
            <a:r>
              <a:rPr lang="uk-UA" dirty="0" smtClean="0"/>
              <a:t>     </a:t>
            </a:r>
            <a:r>
              <a:rPr lang="en-US" sz="2000" b="1" dirty="0" smtClean="0">
                <a:latin typeface="Book Antiqua" pitchFamily="18" charset="0"/>
              </a:rPr>
              <a:t>The </a:t>
            </a:r>
            <a:r>
              <a:rPr lang="en-US" sz="2000" b="1" dirty="0">
                <a:latin typeface="Book Antiqua" pitchFamily="18" charset="0"/>
              </a:rPr>
              <a:t>proposed book comprehensively assesses the contribution of prominent Ukrainians to the development of world science, technology, education and culture.</a:t>
            </a:r>
            <a:endParaRPr lang="ru-RU" sz="2000" b="1" dirty="0">
              <a:latin typeface="Book Antiqua" pitchFamily="18" charset="0"/>
            </a:endParaRPr>
          </a:p>
        </p:txBody>
      </p:sp>
    </p:spTree>
    <p:extLst>
      <p:ext uri="{BB962C8B-B14F-4D97-AF65-F5344CB8AC3E}">
        <p14:creationId xmlns:p14="http://schemas.microsoft.com/office/powerpoint/2010/main" val="825057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5364" t="12075" r="11132" b="8850"/>
          <a:stretch/>
        </p:blipFill>
        <p:spPr bwMode="auto">
          <a:xfrm>
            <a:off x="427448" y="332656"/>
            <a:ext cx="3488365" cy="4959299"/>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188640"/>
            <a:ext cx="4752528" cy="3046988"/>
          </a:xfrm>
          <a:prstGeom prst="rect">
            <a:avLst/>
          </a:prstGeom>
        </p:spPr>
        <p:txBody>
          <a:bodyPr wrap="square">
            <a:spAutoFit/>
          </a:bodyPr>
          <a:lstStyle/>
          <a:p>
            <a:r>
              <a:rPr lang="en-US" sz="1600" b="1" dirty="0">
                <a:solidFill>
                  <a:prstClr val="black"/>
                </a:solidFill>
                <a:latin typeface="Book Antiqua" pitchFamily="18" charset="0"/>
              </a:rPr>
              <a:t> </a:t>
            </a:r>
            <a:r>
              <a:rPr lang="en-US" sz="1600" b="1" dirty="0" smtClean="0">
                <a:solidFill>
                  <a:prstClr val="black"/>
                </a:solidFill>
                <a:latin typeface="Book Antiqua" pitchFamily="18" charset="0"/>
              </a:rPr>
              <a:t>    </a:t>
            </a:r>
            <a:r>
              <a:rPr lang="ru-RU" sz="1600" b="1" dirty="0" smtClean="0">
                <a:solidFill>
                  <a:prstClr val="black"/>
                </a:solidFill>
                <a:latin typeface="Book Antiqua" pitchFamily="18" charset="0"/>
              </a:rPr>
              <a:t>«</a:t>
            </a:r>
            <a:r>
              <a:rPr lang="en-US" sz="1600" b="1" dirty="0" smtClean="0">
                <a:solidFill>
                  <a:prstClr val="black"/>
                </a:solidFill>
                <a:latin typeface="Book Antiqua" pitchFamily="18" charset="0"/>
              </a:rPr>
              <a:t>Ukraine: Issues that Matter</a:t>
            </a:r>
            <a:r>
              <a:rPr lang="ru-RU" sz="1600" b="1" dirty="0" smtClean="0">
                <a:solidFill>
                  <a:prstClr val="black"/>
                </a:solidFill>
                <a:latin typeface="Book Antiqua" pitchFamily="18" charset="0"/>
              </a:rPr>
              <a:t>»</a:t>
            </a:r>
            <a:r>
              <a:rPr lang="en-US" sz="1600" b="1" dirty="0" smtClean="0">
                <a:solidFill>
                  <a:prstClr val="black"/>
                </a:solidFill>
                <a:latin typeface="Book Antiqua" pitchFamily="18" charset="0"/>
              </a:rPr>
              <a:t> is the newest publication of Askold S. Lozynskyj, a Ukraine-American attorney, former president of numerous Ukrainian organization, including the Ukrainian World Congress, and a writer of hundreds of the articles published worldwide and many Ukrainian language books. This is collection of articles, often quite controversial, on four major issues</a:t>
            </a:r>
            <a:r>
              <a:rPr lang="ru-RU" sz="1600" b="1" dirty="0" smtClean="0">
                <a:solidFill>
                  <a:prstClr val="black"/>
                </a:solidFill>
                <a:latin typeface="Book Antiqua" pitchFamily="18" charset="0"/>
              </a:rPr>
              <a:t>: </a:t>
            </a:r>
            <a:r>
              <a:rPr lang="en-US" sz="1600" b="1" dirty="0" smtClean="0">
                <a:solidFill>
                  <a:prstClr val="black"/>
                </a:solidFill>
                <a:latin typeface="Book Antiqua" pitchFamily="18" charset="0"/>
              </a:rPr>
              <a:t>Ukrainian genocides, Ukraine post-independence-events and persons, the need for historical truth and an overview and an anecdotal picture of the Ukrainian diaspora.</a:t>
            </a:r>
            <a:endParaRPr lang="ru-RU" sz="1600" dirty="0"/>
          </a:p>
        </p:txBody>
      </p:sp>
      <p:sp>
        <p:nvSpPr>
          <p:cNvPr id="6" name="Прямоугольник 5"/>
          <p:cNvSpPr/>
          <p:nvPr/>
        </p:nvSpPr>
        <p:spPr>
          <a:xfrm>
            <a:off x="4139952" y="3356992"/>
            <a:ext cx="4752528" cy="3293209"/>
          </a:xfrm>
          <a:prstGeom prst="rect">
            <a:avLst/>
          </a:prstGeom>
        </p:spPr>
        <p:txBody>
          <a:bodyPr wrap="square">
            <a:spAutoFit/>
          </a:bodyPr>
          <a:lstStyle/>
          <a:p>
            <a:r>
              <a:rPr lang="ru-RU" sz="1600" b="1" dirty="0">
                <a:latin typeface="Book Antiqua" pitchFamily="18" charset="0"/>
              </a:rPr>
              <a:t>«Україна: проблеми, які мають значення» — найновіша публікація Аскольда С. Лозинського, українсько-американського адвоката, колишнього президента численних українських організацій, зокрема Світового конгресу українців, автора сотень статей, опублікованих </a:t>
            </a:r>
            <a:r>
              <a:rPr lang="uk-UA" sz="1600" b="1" dirty="0" smtClean="0">
                <a:latin typeface="Book Antiqua" pitchFamily="18" charset="0"/>
              </a:rPr>
              <a:t>по</a:t>
            </a:r>
            <a:r>
              <a:rPr lang="ru-RU" sz="1600" b="1" dirty="0" smtClean="0">
                <a:latin typeface="Book Antiqua" pitchFamily="18" charset="0"/>
              </a:rPr>
              <a:t> </a:t>
            </a:r>
            <a:r>
              <a:rPr lang="ru-RU" sz="1600" b="1" dirty="0">
                <a:latin typeface="Book Antiqua" pitchFamily="18" charset="0"/>
              </a:rPr>
              <a:t>всьому </a:t>
            </a:r>
            <a:r>
              <a:rPr lang="ru-RU" sz="1600" b="1" dirty="0" smtClean="0">
                <a:latin typeface="Book Antiqua" pitchFamily="18" charset="0"/>
              </a:rPr>
              <a:t>світі. </a:t>
            </a:r>
            <a:r>
              <a:rPr lang="ru-RU" sz="1600" b="1" dirty="0">
                <a:latin typeface="Book Antiqua" pitchFamily="18" charset="0"/>
              </a:rPr>
              <a:t>Це збірка статей, часто досить суперечливих, з чотирьох основних питань: український геноцид, Україна після здобуття незалежності – події та особи, потреба в історичній правді та огляді та анекдотична картина української діаспори.</a:t>
            </a:r>
          </a:p>
        </p:txBody>
      </p:sp>
    </p:spTree>
    <p:extLst>
      <p:ext uri="{BB962C8B-B14F-4D97-AF65-F5344CB8AC3E}">
        <p14:creationId xmlns:p14="http://schemas.microsoft.com/office/powerpoint/2010/main" val="288995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81188" y="332654"/>
            <a:ext cx="6048672" cy="2554545"/>
          </a:xfrm>
          <a:prstGeom prst="rect">
            <a:avLst/>
          </a:prstGeom>
        </p:spPr>
        <p:txBody>
          <a:bodyPr wrap="square">
            <a:spAutoFit/>
          </a:bodyPr>
          <a:lstStyle/>
          <a:p>
            <a:pPr lvl="0" algn="ctr"/>
            <a:r>
              <a:rPr lang="uk-UA" sz="3200" b="1" dirty="0">
                <a:solidFill>
                  <a:srgbClr val="F79646">
                    <a:lumMod val="50000"/>
                  </a:srgbClr>
                </a:solidFill>
                <a:latin typeface="Book Antiqua" pitchFamily="18" charset="0"/>
                <a:ea typeface="BatangChe" pitchFamily="49" charset="-127"/>
              </a:rPr>
              <a:t>Знайомтесь: нові надходження до фонду Наукової бібліотеки</a:t>
            </a:r>
          </a:p>
          <a:p>
            <a:pPr lvl="0" algn="ctr"/>
            <a:r>
              <a:rPr lang="uk-UA" sz="3200" b="1" dirty="0">
                <a:solidFill>
                  <a:srgbClr val="F79646">
                    <a:lumMod val="50000"/>
                  </a:srgbClr>
                </a:solidFill>
                <a:latin typeface="Book Antiqua" pitchFamily="18" charset="0"/>
                <a:ea typeface="BatangChe" pitchFamily="49" charset="-127"/>
              </a:rPr>
              <a:t> ЧНУ ім. Петра Могили </a:t>
            </a:r>
          </a:p>
          <a:p>
            <a:pPr lvl="0" algn="ctr"/>
            <a:r>
              <a:rPr lang="uk-UA" sz="3200" b="1" dirty="0">
                <a:solidFill>
                  <a:srgbClr val="F79646">
                    <a:lumMod val="50000"/>
                  </a:srgbClr>
                </a:solidFill>
                <a:latin typeface="Book Antiqua" pitchFamily="18" charset="0"/>
                <a:ea typeface="BatangChe" pitchFamily="49" charset="-127"/>
              </a:rPr>
              <a:t>за </a:t>
            </a:r>
            <a:r>
              <a:rPr lang="uk-UA" sz="3200" b="1" dirty="0" smtClean="0">
                <a:solidFill>
                  <a:srgbClr val="F79646">
                    <a:lumMod val="50000"/>
                  </a:srgbClr>
                </a:solidFill>
                <a:latin typeface="Book Antiqua" pitchFamily="18" charset="0"/>
                <a:ea typeface="BatangChe" pitchFamily="49" charset="-127"/>
              </a:rPr>
              <a:t>листопад-грудень </a:t>
            </a:r>
            <a:r>
              <a:rPr lang="uk-UA" sz="3200" b="1" dirty="0">
                <a:solidFill>
                  <a:srgbClr val="F79646">
                    <a:lumMod val="50000"/>
                  </a:srgbClr>
                </a:solidFill>
                <a:latin typeface="Book Antiqua" pitchFamily="18" charset="0"/>
                <a:ea typeface="BatangChe" pitchFamily="49" charset="-127"/>
              </a:rPr>
              <a:t>2021 р.</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257" y="2902953"/>
            <a:ext cx="716915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51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7544" y="332656"/>
            <a:ext cx="3624471" cy="4965710"/>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83968" y="350506"/>
            <a:ext cx="4680520" cy="5940088"/>
          </a:xfrm>
          <a:prstGeom prst="rect">
            <a:avLst/>
          </a:prstGeom>
        </p:spPr>
        <p:txBody>
          <a:bodyPr wrap="square">
            <a:spAutoFit/>
          </a:bodyPr>
          <a:lstStyle/>
          <a:p>
            <a:r>
              <a:rPr lang="ru-RU" dirty="0" smtClean="0"/>
              <a:t>     </a:t>
            </a:r>
            <a:r>
              <a:rPr lang="ru-RU" sz="2000" b="1" dirty="0" smtClean="0">
                <a:latin typeface="Book Antiqua" pitchFamily="18" charset="0"/>
                <a:ea typeface="Batang" pitchFamily="18" charset="-127"/>
              </a:rPr>
              <a:t>У </a:t>
            </a:r>
            <a:r>
              <a:rPr lang="ru-RU" sz="2000" b="1" dirty="0">
                <a:latin typeface="Book Antiqua" pitchFamily="18" charset="0"/>
                <a:ea typeface="Batang" pitchFamily="18" charset="-127"/>
              </a:rPr>
              <a:t>виданні вміщена інформація про життя та діяльність священика Української греко-католицької церкви Омеляна Ковча (1884-1944), який був учнем і сподвижником митрополита Андрея Шептицького. Отець Ковч більшу частину життя служив парохом у провінційному містечку Перемишлянах. Завжди ставав на захист гнаних і переслідуваних, незалежно від їхнього етнічного походження та віросповідання, – українців, поляків, євреїв, за що потерпав від різних влад. </a:t>
            </a:r>
            <a:r>
              <a:rPr lang="ru-RU" sz="2000" b="1" dirty="0" smtClean="0">
                <a:latin typeface="Book Antiqua" pitchFamily="18" charset="0"/>
                <a:ea typeface="Batang" pitchFamily="18" charset="-127"/>
              </a:rPr>
              <a:t>Дивом </a:t>
            </a:r>
            <a:r>
              <a:rPr lang="ru-RU" sz="2000" b="1" dirty="0">
                <a:latin typeface="Book Antiqua" pitchFamily="18" charset="0"/>
                <a:ea typeface="Batang" pitchFamily="18" charset="-127"/>
              </a:rPr>
              <a:t>урятувавшись від НКВС, отець Омелян потрапив до рук гестапо. Його життя обірвалося в концтаборі «</a:t>
            </a:r>
            <a:r>
              <a:rPr lang="ru-RU" sz="2000" b="1" dirty="0" smtClean="0">
                <a:latin typeface="Book Antiqua" pitchFamily="18" charset="0"/>
                <a:ea typeface="Batang" pitchFamily="18" charset="-127"/>
              </a:rPr>
              <a:t>Майданек».</a:t>
            </a:r>
            <a:endParaRPr lang="ru-RU" sz="2000" b="1" dirty="0">
              <a:latin typeface="Book Antiqua" pitchFamily="18" charset="0"/>
              <a:ea typeface="Batang" pitchFamily="18" charset="-127"/>
            </a:endParaRPr>
          </a:p>
        </p:txBody>
      </p:sp>
    </p:spTree>
    <p:extLst>
      <p:ext uri="{BB962C8B-B14F-4D97-AF65-F5344CB8AC3E}">
        <p14:creationId xmlns:p14="http://schemas.microsoft.com/office/powerpoint/2010/main" val="282194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2"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9558" r="3957" b="18056"/>
          <a:stretch/>
        </p:blipFill>
        <p:spPr bwMode="auto">
          <a:xfrm>
            <a:off x="1475656" y="404664"/>
            <a:ext cx="3418520" cy="4962459"/>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966184" y="548680"/>
            <a:ext cx="4070312" cy="5632311"/>
          </a:xfrm>
          <a:prstGeom prst="rect">
            <a:avLst/>
          </a:prstGeom>
        </p:spPr>
        <p:txBody>
          <a:bodyPr wrap="square">
            <a:spAutoFit/>
          </a:bodyPr>
          <a:lstStyle/>
          <a:p>
            <a:r>
              <a:rPr lang="ru-RU" sz="2000" b="1" dirty="0" smtClean="0">
                <a:latin typeface="Book Antiqua" pitchFamily="18" charset="0"/>
              </a:rPr>
              <a:t>     У </a:t>
            </a:r>
            <a:r>
              <a:rPr lang="ru-RU" sz="2000" b="1" dirty="0">
                <a:latin typeface="Book Antiqua" pitchFamily="18" charset="0"/>
              </a:rPr>
              <a:t>монографії на основі архівних документів досліджується селянський повстанський рух на Миколаївщині у 1918–1921 рр. Проаналізовано антигетьманські, антибільшовицькі, антиденікінські та антикомуністичні виступи; показано селянські формування державного типу (Врадіївська Хліборобська республіка, Висунська та Баштанська республіки); виділено діяльність отаманів Лихо і Ю. Тютюнника на території Миколаївщини.</a:t>
            </a:r>
          </a:p>
        </p:txBody>
      </p:sp>
    </p:spTree>
    <p:extLst>
      <p:ext uri="{BB962C8B-B14F-4D97-AF65-F5344CB8AC3E}">
        <p14:creationId xmlns:p14="http://schemas.microsoft.com/office/powerpoint/2010/main" val="191611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655" r="3446"/>
          <a:stretch/>
        </p:blipFill>
        <p:spPr bwMode="auto">
          <a:xfrm>
            <a:off x="1475656" y="393994"/>
            <a:ext cx="3488364" cy="4967399"/>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148064" y="415698"/>
            <a:ext cx="3888432" cy="5601533"/>
          </a:xfrm>
          <a:prstGeom prst="rect">
            <a:avLst/>
          </a:prstGeom>
        </p:spPr>
        <p:txBody>
          <a:bodyPr wrap="square">
            <a:spAutoFit/>
          </a:bodyPr>
          <a:lstStyle/>
          <a:p>
            <a:r>
              <a:rPr lang="ru-RU" dirty="0" smtClean="0"/>
              <a:t>     </a:t>
            </a:r>
            <a:r>
              <a:rPr lang="ru-RU" sz="2000" b="1" dirty="0" smtClean="0">
                <a:latin typeface="Book Antiqua" pitchFamily="18" charset="0"/>
              </a:rPr>
              <a:t>У </a:t>
            </a:r>
            <a:r>
              <a:rPr lang="ru-RU" sz="2000" b="1" dirty="0">
                <a:latin typeface="Book Antiqua" pitchFamily="18" charset="0"/>
              </a:rPr>
              <a:t>праці на ґрунтовній джерельній базі та з урахуванням досягнень вітчизняної і світової історичної думки в царині дослідження революційних рухів раннього Нового часу зроблено спробу представити феномен Української революції </a:t>
            </a:r>
            <a:r>
              <a:rPr lang="it-IT" sz="2000" b="1" dirty="0">
                <a:latin typeface="Book Antiqua" pitchFamily="18" charset="0"/>
              </a:rPr>
              <a:t>XVII </a:t>
            </a:r>
            <a:r>
              <a:rPr lang="ru-RU" sz="2000" b="1" dirty="0">
                <a:latin typeface="Book Antiqua" pitchFamily="18" charset="0"/>
              </a:rPr>
              <a:t>ст. в сукупності та взаємодії його політичних, соціальних, економічних і ментально-свідомісних складових, а також показати її роль і місце в українській і європейській історії.</a:t>
            </a:r>
          </a:p>
          <a:p>
            <a:endParaRPr lang="ru-RU" dirty="0"/>
          </a:p>
        </p:txBody>
      </p:sp>
    </p:spTree>
    <p:extLst>
      <p:ext uri="{BB962C8B-B14F-4D97-AF65-F5344CB8AC3E}">
        <p14:creationId xmlns:p14="http://schemas.microsoft.com/office/powerpoint/2010/main" val="169709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92005" y="203109"/>
            <a:ext cx="7340471" cy="938719"/>
          </a:xfrm>
          <a:prstGeom prst="rect">
            <a:avLst/>
          </a:prstGeom>
        </p:spPr>
        <p:txBody>
          <a:bodyPr wrap="none">
            <a:spAutoFit/>
          </a:bodyPr>
          <a:lstStyle/>
          <a:p>
            <a:r>
              <a:rPr lang="uk-UA" sz="5500" b="1" dirty="0" smtClean="0">
                <a:solidFill>
                  <a:srgbClr val="F79646">
                    <a:lumMod val="50000"/>
                  </a:srgbClr>
                </a:solidFill>
                <a:latin typeface="Book Antiqua" pitchFamily="18" charset="0"/>
                <a:ea typeface="BatangChe" pitchFamily="49" charset="-127"/>
              </a:rPr>
              <a:t>Хроніки голодомору</a:t>
            </a:r>
            <a:endParaRPr lang="ru-RU" sz="5500" dirty="0"/>
          </a:p>
        </p:txBody>
      </p:sp>
      <p:sp>
        <p:nvSpPr>
          <p:cNvPr id="5" name="Прямоугольник 4"/>
          <p:cNvSpPr/>
          <p:nvPr/>
        </p:nvSpPr>
        <p:spPr>
          <a:xfrm>
            <a:off x="1741860" y="1151203"/>
            <a:ext cx="6840760" cy="954107"/>
          </a:xfrm>
          <a:prstGeom prst="rect">
            <a:avLst/>
          </a:prstGeom>
        </p:spPr>
        <p:txBody>
          <a:bodyPr wrap="square">
            <a:spAutoFit/>
          </a:bodyPr>
          <a:lstStyle/>
          <a:p>
            <a:r>
              <a:rPr lang="uk-UA" sz="2800" b="1" dirty="0" smtClean="0">
                <a:solidFill>
                  <a:srgbClr val="F79646">
                    <a:lumMod val="50000"/>
                  </a:srgbClr>
                </a:solidFill>
                <a:latin typeface="Book Antiqua" pitchFamily="18" charset="0"/>
                <a:ea typeface="BatangChe" pitchFamily="49" charset="-127"/>
              </a:rPr>
              <a:t>(книги, подаровані Українським інститутом </a:t>
            </a:r>
            <a:r>
              <a:rPr lang="uk-UA" sz="2800" b="1" dirty="0">
                <a:solidFill>
                  <a:srgbClr val="F79646">
                    <a:lumMod val="50000"/>
                  </a:srgbClr>
                </a:solidFill>
                <a:latin typeface="Book Antiqua" pitchFamily="18" charset="0"/>
                <a:ea typeface="BatangChe" pitchFamily="49" charset="-127"/>
              </a:rPr>
              <a:t>національної пам'яті)</a:t>
            </a:r>
            <a:endParaRPr lang="ru-RU" sz="2800"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19672" y="2506283"/>
            <a:ext cx="2345192" cy="3150773"/>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347" y="3580386"/>
            <a:ext cx="2360676" cy="316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8421" t="1820" r="8420" b="1932"/>
          <a:stretch/>
        </p:blipFill>
        <p:spPr bwMode="auto">
          <a:xfrm>
            <a:off x="6672236" y="2492896"/>
            <a:ext cx="2160240" cy="304854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4767" y="3638702"/>
            <a:ext cx="2287589" cy="304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75656" y="188638"/>
            <a:ext cx="3388564" cy="499210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076056" y="376365"/>
            <a:ext cx="3923928" cy="3785652"/>
          </a:xfrm>
          <a:prstGeom prst="rect">
            <a:avLst/>
          </a:prstGeom>
        </p:spPr>
        <p:txBody>
          <a:bodyPr wrap="square">
            <a:spAutoFit/>
          </a:bodyPr>
          <a:lstStyle/>
          <a:p>
            <a:r>
              <a:rPr lang="ru-RU" sz="2000" b="1" dirty="0" smtClean="0">
                <a:latin typeface="Book Antiqua" pitchFamily="18" charset="0"/>
              </a:rPr>
              <a:t>     4-х </a:t>
            </a:r>
            <a:r>
              <a:rPr lang="ru-RU" sz="2000" b="1" dirty="0">
                <a:latin typeface="Book Antiqua" pitchFamily="18" charset="0"/>
              </a:rPr>
              <a:t>томне видання матеріалів Конгресово-президенської Комісії США з вивчення Великого голоду в Україні 1932-1933 рр. містить свідчення очевидців-емігрантів з України, що були зібрані впродовж 1983-1984 рр. за спеціальною методикою </a:t>
            </a:r>
            <a:r>
              <a:rPr lang="it-IT" sz="2000" b="1" dirty="0">
                <a:latin typeface="Book Antiqua" pitchFamily="18" charset="0"/>
              </a:rPr>
              <a:t>oral history </a:t>
            </a:r>
            <a:r>
              <a:rPr lang="ru-RU" sz="2000" b="1" dirty="0">
                <a:latin typeface="Book Antiqua" pitchFamily="18" charset="0"/>
              </a:rPr>
              <a:t>і є доказом геноциду українського народу.</a:t>
            </a:r>
          </a:p>
        </p:txBody>
      </p:sp>
    </p:spTree>
    <p:extLst>
      <p:ext uri="{BB962C8B-B14F-4D97-AF65-F5344CB8AC3E}">
        <p14:creationId xmlns:p14="http://schemas.microsoft.com/office/powerpoint/2010/main" val="3390007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3355907" cy="499210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38150"/>
            <a:ext cx="5022850"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61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824" y="228509"/>
            <a:ext cx="3460572" cy="502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28509"/>
            <a:ext cx="4144963"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98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8421" t="1820" r="8420" b="1932"/>
          <a:stretch/>
        </p:blipFill>
        <p:spPr bwMode="auto">
          <a:xfrm>
            <a:off x="323528" y="474345"/>
            <a:ext cx="3439886" cy="4975178"/>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581" y="268514"/>
            <a:ext cx="5310187"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89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55508" y="493038"/>
            <a:ext cx="3434747" cy="5050767"/>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93037"/>
            <a:ext cx="402431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87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0853" t="28483" r="12656" b="13574"/>
          <a:stretch/>
        </p:blipFill>
        <p:spPr bwMode="auto">
          <a:xfrm>
            <a:off x="1475656" y="476726"/>
            <a:ext cx="3457868" cy="4959298"/>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982" y="476726"/>
            <a:ext cx="3951287"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42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87824" y="112134"/>
            <a:ext cx="4201791" cy="1015663"/>
          </a:xfrm>
          <a:prstGeom prst="rect">
            <a:avLst/>
          </a:prstGeom>
        </p:spPr>
        <p:txBody>
          <a:bodyPr wrap="none">
            <a:spAutoFit/>
          </a:bodyPr>
          <a:lstStyle/>
          <a:p>
            <a:r>
              <a:rPr lang="uk-UA" sz="6000" b="1" dirty="0" smtClean="0">
                <a:solidFill>
                  <a:srgbClr val="F79646">
                    <a:lumMod val="50000"/>
                  </a:srgbClr>
                </a:solidFill>
                <a:latin typeface="Book Antiqua" pitchFamily="18" charset="0"/>
                <a:ea typeface="BatangChe" pitchFamily="49" charset="-127"/>
              </a:rPr>
              <a:t>Медицина</a:t>
            </a:r>
            <a:endParaRPr lang="ru-RU" sz="60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984" y="980728"/>
            <a:ext cx="2401406" cy="326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448" y="1949692"/>
            <a:ext cx="2401406" cy="323353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1923" r="12268"/>
          <a:stretch/>
        </p:blipFill>
        <p:spPr bwMode="auto">
          <a:xfrm>
            <a:off x="4499992" y="2852936"/>
            <a:ext cx="2419797" cy="3233530"/>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6846" y="3356992"/>
            <a:ext cx="249828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52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255"/>
          <a:stretch/>
        </p:blipFill>
        <p:spPr bwMode="auto">
          <a:xfrm>
            <a:off x="1619672" y="371195"/>
            <a:ext cx="3439885" cy="499471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364088" y="908720"/>
            <a:ext cx="3528392" cy="2862322"/>
          </a:xfrm>
          <a:prstGeom prst="rect">
            <a:avLst/>
          </a:prstGeom>
        </p:spPr>
        <p:txBody>
          <a:bodyPr wrap="square">
            <a:spAutoFit/>
          </a:bodyPr>
          <a:lstStyle/>
          <a:p>
            <a:r>
              <a:rPr lang="ru-RU" dirty="0" smtClean="0"/>
              <a:t>  </a:t>
            </a:r>
            <a:r>
              <a:rPr lang="ru-RU" sz="2000" b="1" dirty="0" smtClean="0">
                <a:latin typeface="Book Antiqua" pitchFamily="18" charset="0"/>
              </a:rPr>
              <a:t>У </a:t>
            </a:r>
            <a:r>
              <a:rPr lang="ru-RU" sz="2000" b="1" dirty="0">
                <a:latin typeface="Book Antiqua" pitchFamily="18" charset="0"/>
              </a:rPr>
              <a:t>науковому збірнику друкуються укази </a:t>
            </a:r>
            <a:r>
              <a:rPr lang="ru-RU" sz="2000" b="1" dirty="0" smtClean="0">
                <a:latin typeface="Book Antiqua" pitchFamily="18" charset="0"/>
              </a:rPr>
              <a:t>та розпорядження </a:t>
            </a:r>
            <a:r>
              <a:rPr lang="ru-RU" sz="2000" b="1" dirty="0">
                <a:latin typeface="Book Antiqua" pitchFamily="18" charset="0"/>
              </a:rPr>
              <a:t>президентів України щодо </a:t>
            </a:r>
            <a:r>
              <a:rPr lang="ru-RU" sz="2000" b="1" dirty="0" smtClean="0">
                <a:latin typeface="Book Antiqua" pitchFamily="18" charset="0"/>
              </a:rPr>
              <a:t>вшанування пам’яті </a:t>
            </a:r>
            <a:r>
              <a:rPr lang="ru-RU" sz="2000" b="1" dirty="0">
                <a:latin typeface="Book Antiqua" pitchFamily="18" charset="0"/>
              </a:rPr>
              <a:t>українців, знищених комуністичним</a:t>
            </a:r>
          </a:p>
          <a:p>
            <a:r>
              <a:rPr lang="ru-RU" sz="2000" b="1" dirty="0">
                <a:latin typeface="Book Antiqua" pitchFamily="18" charset="0"/>
              </a:rPr>
              <a:t>тоталітарним режимом у 1932-1933 </a:t>
            </a:r>
            <a:r>
              <a:rPr lang="ru-RU" sz="2000" b="1" dirty="0" smtClean="0">
                <a:latin typeface="Book Antiqua" pitchFamily="18" charset="0"/>
              </a:rPr>
              <a:t>роках.</a:t>
            </a:r>
            <a:endParaRPr lang="ru-RU" sz="2000" b="1" dirty="0">
              <a:latin typeface="Book Antiqua" pitchFamily="18" charset="0"/>
            </a:endParaRPr>
          </a:p>
        </p:txBody>
      </p:sp>
    </p:spTree>
    <p:extLst>
      <p:ext uri="{BB962C8B-B14F-4D97-AF65-F5344CB8AC3E}">
        <p14:creationId xmlns:p14="http://schemas.microsoft.com/office/powerpoint/2010/main" val="2297167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536" y="404663"/>
            <a:ext cx="3434747" cy="5050767"/>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211960" y="548680"/>
            <a:ext cx="4824536" cy="5324535"/>
          </a:xfrm>
          <a:prstGeom prst="rect">
            <a:avLst/>
          </a:prstGeom>
        </p:spPr>
        <p:txBody>
          <a:bodyPr wrap="square">
            <a:spAutoFit/>
          </a:bodyPr>
          <a:lstStyle/>
          <a:p>
            <a:r>
              <a:rPr lang="ru-RU" dirty="0" smtClean="0"/>
              <a:t>     </a:t>
            </a:r>
            <a:r>
              <a:rPr lang="ru-RU" sz="2000" b="1" dirty="0" smtClean="0">
                <a:latin typeface="Book Antiqua" pitchFamily="18" charset="0"/>
              </a:rPr>
              <a:t>Пропоноване </a:t>
            </a:r>
            <a:r>
              <a:rPr lang="ru-RU" sz="2000" b="1" dirty="0">
                <a:latin typeface="Book Antiqua" pitchFamily="18" charset="0"/>
              </a:rPr>
              <a:t>видання містить систематизований тематичний комплекс архівних та опублікованих джерел про використання «чорних дощок» на території Чернігівської області УСРР у 1931–1934 рр., тобто в межах сучасної Чернігівської та західних районів Сумської областей. Їх введення до наукового обігу дозволить глибше дослідити процес запровадження режиму «чорних дощок» та осмислити його використання як одного з інструментів репресивного механізму Голодомору-геноциду, вчиненого комуністичним тоталітарним режимом в УСРР.</a:t>
            </a:r>
          </a:p>
        </p:txBody>
      </p:sp>
    </p:spTree>
    <p:extLst>
      <p:ext uri="{BB962C8B-B14F-4D97-AF65-F5344CB8AC3E}">
        <p14:creationId xmlns:p14="http://schemas.microsoft.com/office/powerpoint/2010/main" val="29554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68605" t="10476" r="5083" b="17619"/>
          <a:stretch/>
        </p:blipFill>
        <p:spPr bwMode="auto">
          <a:xfrm>
            <a:off x="1475656" y="433194"/>
            <a:ext cx="3434747" cy="5050767"/>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076056" y="620688"/>
            <a:ext cx="3888432" cy="4093428"/>
          </a:xfrm>
          <a:prstGeom prst="rect">
            <a:avLst/>
          </a:prstGeom>
        </p:spPr>
        <p:txBody>
          <a:bodyPr wrap="square">
            <a:spAutoFit/>
          </a:bodyPr>
          <a:lstStyle/>
          <a:p>
            <a:r>
              <a:rPr lang="uk-UA" sz="2000" b="1" dirty="0">
                <a:solidFill>
                  <a:prstClr val="black"/>
                </a:solidFill>
                <a:latin typeface="Book Antiqua" pitchFamily="18" charset="0"/>
              </a:rPr>
              <a:t> </a:t>
            </a:r>
            <a:r>
              <a:rPr lang="uk-UA" sz="2000" b="1" dirty="0" smtClean="0">
                <a:solidFill>
                  <a:prstClr val="black"/>
                </a:solidFill>
                <a:latin typeface="Book Antiqua" pitchFamily="18" charset="0"/>
              </a:rPr>
              <a:t>    У книзі розповідається про життя і діяльність відомого правника і громадсько-політичного діяча української еміграції Володимира-Юрія Даниліва, уродженця Львівщини, який був ініціатором створення Міжнародної  комісії юристів, що визнала  в 1988 році Голодомор 1932-1933 років злочином проти українського народу.</a:t>
            </a:r>
            <a:endParaRPr lang="ru-RU" dirty="0"/>
          </a:p>
        </p:txBody>
      </p:sp>
    </p:spTree>
    <p:extLst>
      <p:ext uri="{BB962C8B-B14F-4D97-AF65-F5344CB8AC3E}">
        <p14:creationId xmlns:p14="http://schemas.microsoft.com/office/powerpoint/2010/main" val="223827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30474" y="116632"/>
            <a:ext cx="5057795" cy="938719"/>
          </a:xfrm>
          <a:prstGeom prst="rect">
            <a:avLst/>
          </a:prstGeom>
        </p:spPr>
        <p:txBody>
          <a:bodyPr wrap="none">
            <a:spAutoFit/>
          </a:bodyPr>
          <a:lstStyle/>
          <a:p>
            <a:r>
              <a:rPr lang="uk-UA" sz="5300" b="1" dirty="0" smtClean="0">
                <a:solidFill>
                  <a:srgbClr val="F79646">
                    <a:lumMod val="50000"/>
                  </a:srgbClr>
                </a:solidFill>
                <a:latin typeface="Book Antiqua" pitchFamily="18" charset="0"/>
                <a:ea typeface="BatangChe" pitchFamily="49" charset="-127"/>
              </a:rPr>
              <a:t>Мовознавство</a:t>
            </a:r>
            <a:endParaRPr lang="ru-RU" sz="5300" dirty="0"/>
          </a:p>
        </p:txBody>
      </p:sp>
      <p:sp>
        <p:nvSpPr>
          <p:cNvPr id="5" name="Прямоугольник 4"/>
          <p:cNvSpPr/>
          <p:nvPr/>
        </p:nvSpPr>
        <p:spPr>
          <a:xfrm>
            <a:off x="1734579" y="1054788"/>
            <a:ext cx="7010252" cy="938719"/>
          </a:xfrm>
          <a:prstGeom prst="rect">
            <a:avLst/>
          </a:prstGeom>
        </p:spPr>
        <p:txBody>
          <a:bodyPr wrap="none">
            <a:spAutoFit/>
          </a:bodyPr>
          <a:lstStyle/>
          <a:p>
            <a:r>
              <a:rPr lang="uk-UA" sz="5300" b="1" dirty="0" smtClean="0">
                <a:solidFill>
                  <a:srgbClr val="F79646">
                    <a:lumMod val="50000"/>
                  </a:srgbClr>
                </a:solidFill>
                <a:latin typeface="Book Antiqua" pitchFamily="18" charset="0"/>
                <a:ea typeface="BatangChe" pitchFamily="49" charset="-127"/>
              </a:rPr>
              <a:t>Літературознавство</a:t>
            </a:r>
            <a:endParaRPr lang="ru-RU" sz="5300" dirty="0"/>
          </a:p>
        </p:txBody>
      </p:sp>
      <p:sp>
        <p:nvSpPr>
          <p:cNvPr id="6" name="Прямоугольник 5"/>
          <p:cNvSpPr/>
          <p:nvPr/>
        </p:nvSpPr>
        <p:spPr>
          <a:xfrm>
            <a:off x="2145553" y="2001417"/>
            <a:ext cx="6890943" cy="938719"/>
          </a:xfrm>
          <a:prstGeom prst="rect">
            <a:avLst/>
          </a:prstGeom>
        </p:spPr>
        <p:txBody>
          <a:bodyPr wrap="square">
            <a:spAutoFit/>
          </a:bodyPr>
          <a:lstStyle/>
          <a:p>
            <a:r>
              <a:rPr lang="uk-UA" sz="5300" b="1" dirty="0" smtClean="0">
                <a:solidFill>
                  <a:srgbClr val="F79646">
                    <a:lumMod val="50000"/>
                  </a:srgbClr>
                </a:solidFill>
                <a:latin typeface="Book Antiqua" pitchFamily="18" charset="0"/>
                <a:ea typeface="BatangChe" pitchFamily="49" charset="-127"/>
              </a:rPr>
              <a:t>Художня література</a:t>
            </a:r>
            <a:endParaRPr lang="ru-RU" sz="5300" dirty="0"/>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379" r="4020"/>
          <a:stretch/>
        </p:blipFill>
        <p:spPr bwMode="auto">
          <a:xfrm>
            <a:off x="251520" y="3394698"/>
            <a:ext cx="2157908" cy="3019332"/>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3645024"/>
            <a:ext cx="2157908" cy="305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3501008"/>
            <a:ext cx="2212117" cy="305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7369" r="2466" b="5416"/>
          <a:stretch/>
        </p:blipFill>
        <p:spPr bwMode="auto">
          <a:xfrm>
            <a:off x="6588224" y="3785536"/>
            <a:ext cx="2140109" cy="291391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6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0497"/>
            <a:ext cx="36401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46288" y="167840"/>
            <a:ext cx="4881687" cy="3416320"/>
          </a:xfrm>
          <a:prstGeom prst="rect">
            <a:avLst/>
          </a:prstGeom>
        </p:spPr>
        <p:txBody>
          <a:bodyPr wrap="square">
            <a:spAutoFit/>
          </a:bodyPr>
          <a:lstStyle/>
          <a:p>
            <a:r>
              <a:rPr lang="uk-UA" dirty="0" smtClean="0"/>
              <a:t>     </a:t>
            </a:r>
            <a:r>
              <a:rPr lang="es-ES" b="1" dirty="0" smtClean="0">
                <a:latin typeface="Book Antiqua" pitchFamily="18" charset="0"/>
              </a:rPr>
              <a:t>La </a:t>
            </a:r>
            <a:r>
              <a:rPr lang="es-ES" b="1" dirty="0">
                <a:latin typeface="Book Antiqua" pitchFamily="18" charset="0"/>
              </a:rPr>
              <a:t>concepción que el hombre tiene del mundo, la preocupación por el tiempo, el gusto por los clásicos y la mitología, el amor, la muerte, el sentimiento religioso, los sueños pueden materializarse bajo la letra impresa de esta antología en la que están representados los nombres más importantes del Renacimiento y del Barroco español, desde Boscán a Francisco de Rioja pasando por Garcilaso, Gutierre de Cetina, fray Luis de León, Herrera, san Juan de la Cruz, Góngora, Lope de Vega, Quevedo</a:t>
            </a:r>
            <a:r>
              <a:rPr lang="uk-UA" b="1" dirty="0" smtClean="0">
                <a:latin typeface="Book Antiqua" pitchFamily="18" charset="0"/>
              </a:rPr>
              <a:t>.</a:t>
            </a:r>
            <a:endParaRPr lang="ru-RU" b="1" dirty="0">
              <a:latin typeface="Book Antiqua" pitchFamily="18" charset="0"/>
            </a:endParaRPr>
          </a:p>
        </p:txBody>
      </p:sp>
      <p:sp>
        <p:nvSpPr>
          <p:cNvPr id="5" name="Прямоугольник 4"/>
          <p:cNvSpPr/>
          <p:nvPr/>
        </p:nvSpPr>
        <p:spPr>
          <a:xfrm>
            <a:off x="3819650" y="3588714"/>
            <a:ext cx="5108326" cy="3139321"/>
          </a:xfrm>
          <a:prstGeom prst="rect">
            <a:avLst/>
          </a:prstGeom>
        </p:spPr>
        <p:txBody>
          <a:bodyPr wrap="square">
            <a:spAutoFit/>
          </a:bodyPr>
          <a:lstStyle/>
          <a:p>
            <a:r>
              <a:rPr lang="ru-RU" b="1" dirty="0" smtClean="0"/>
              <a:t>     </a:t>
            </a:r>
            <a:r>
              <a:rPr lang="ru-RU" b="1" dirty="0" smtClean="0">
                <a:latin typeface="Book Antiqua" pitchFamily="18" charset="0"/>
              </a:rPr>
              <a:t>Уявлення </a:t>
            </a:r>
            <a:r>
              <a:rPr lang="ru-RU" b="1" dirty="0">
                <a:latin typeface="Book Antiqua" pitchFamily="18" charset="0"/>
              </a:rPr>
              <a:t>людини про світ, турбота про час, смак до класики та міфології, кохання, смерті, релігійні почуття, </a:t>
            </a:r>
            <a:r>
              <a:rPr lang="ru-RU" b="1" dirty="0" smtClean="0">
                <a:latin typeface="Book Antiqua" pitchFamily="18" charset="0"/>
              </a:rPr>
              <a:t>мрії можуть </a:t>
            </a:r>
            <a:r>
              <a:rPr lang="ru-RU" b="1" dirty="0">
                <a:latin typeface="Book Antiqua" pitchFamily="18" charset="0"/>
              </a:rPr>
              <a:t>матеріалізуватися під друкованим листом цієї антології, в якій вони представлені найважливішими іменами. Відродження та іспанське бароко, від Боскана до Франсіско де Ріоха, що проходить через Гарсіласо, Гутьєрре де Сетіна, Фрай Луїс де </a:t>
            </a:r>
            <a:r>
              <a:rPr lang="ru-RU" b="1" dirty="0" smtClean="0">
                <a:latin typeface="Book Antiqua" pitchFamily="18" charset="0"/>
              </a:rPr>
              <a:t>Леона, </a:t>
            </a:r>
            <a:r>
              <a:rPr lang="ru-RU" b="1" dirty="0">
                <a:latin typeface="Book Antiqua" pitchFamily="18" charset="0"/>
              </a:rPr>
              <a:t>Еррера, </a:t>
            </a:r>
            <a:r>
              <a:rPr lang="ru-RU" b="1" dirty="0" smtClean="0">
                <a:latin typeface="Book Antiqua" pitchFamily="18" charset="0"/>
              </a:rPr>
              <a:t>Сан-Хуан-де-ла-Круса, </a:t>
            </a:r>
            <a:r>
              <a:rPr lang="ru-RU" b="1" dirty="0">
                <a:latin typeface="Book Antiqua" pitchFamily="18" charset="0"/>
              </a:rPr>
              <a:t>Гонгора, Лопе-де-Вега, </a:t>
            </a:r>
            <a:r>
              <a:rPr lang="ru-RU" b="1" dirty="0" smtClean="0">
                <a:latin typeface="Book Antiqua" pitchFamily="18" charset="0"/>
              </a:rPr>
              <a:t>Кеведо.</a:t>
            </a:r>
            <a:endParaRPr lang="ru-RU" b="1" dirty="0">
              <a:latin typeface="Book Antiqua" pitchFamily="18" charset="0"/>
            </a:endParaRPr>
          </a:p>
        </p:txBody>
      </p:sp>
    </p:spTree>
    <p:extLst>
      <p:ext uri="{BB962C8B-B14F-4D97-AF65-F5344CB8AC3E}">
        <p14:creationId xmlns:p14="http://schemas.microsoft.com/office/powerpoint/2010/main" val="2350468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919" r="4054"/>
          <a:stretch/>
        </p:blipFill>
        <p:spPr bwMode="auto">
          <a:xfrm>
            <a:off x="467544" y="378768"/>
            <a:ext cx="3488365" cy="4967400"/>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386869"/>
            <a:ext cx="4896544" cy="6247864"/>
          </a:xfrm>
          <a:prstGeom prst="rect">
            <a:avLst/>
          </a:prstGeom>
        </p:spPr>
        <p:txBody>
          <a:bodyPr wrap="square">
            <a:spAutoFit/>
          </a:bodyPr>
          <a:lstStyle/>
          <a:p>
            <a:r>
              <a:rPr lang="ru-RU" dirty="0" smtClean="0"/>
              <a:t>     </a:t>
            </a:r>
            <a:r>
              <a:rPr lang="ru-RU" sz="2000" b="1" dirty="0" smtClean="0">
                <a:latin typeface="Book Antiqua" pitchFamily="18" charset="0"/>
              </a:rPr>
              <a:t>Перша </a:t>
            </a:r>
            <a:r>
              <a:rPr lang="ru-RU" sz="2000" b="1" dirty="0">
                <a:latin typeface="Book Antiqua" pitchFamily="18" charset="0"/>
              </a:rPr>
              <a:t>книга вибраних праць Миколи Ільницького містить літературно-критичні та історико-літературні статті, передмови, портрети, рецензії, які охоплюють понад сорок років його творчої діяльності. У них відображено важливі грані літературного процесу історичного періоду, сповненого драматизму суспільного життя: зв'язок слова і національного світосприйняття, трансформацію «вічних образів», характер міжлітературних взаємозв’язків і типологічних спорідненостей. У книзі окреслено характер творчої індивідуальності багатьох материкових та діаспорних українських письменників.</a:t>
            </a:r>
          </a:p>
          <a:p>
            <a:endParaRPr lang="ru-RU" sz="2000" b="1" dirty="0">
              <a:latin typeface="Book Antiqua" pitchFamily="18" charset="0"/>
            </a:endParaRPr>
          </a:p>
        </p:txBody>
      </p:sp>
    </p:spTree>
    <p:extLst>
      <p:ext uri="{BB962C8B-B14F-4D97-AF65-F5344CB8AC3E}">
        <p14:creationId xmlns:p14="http://schemas.microsoft.com/office/powerpoint/2010/main" val="2006996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260648"/>
            <a:ext cx="4446240" cy="5786199"/>
          </a:xfrm>
          <a:prstGeom prst="rect">
            <a:avLst/>
          </a:prstGeom>
        </p:spPr>
        <p:txBody>
          <a:bodyPr wrap="square">
            <a:spAutoFit/>
          </a:bodyPr>
          <a:lstStyle/>
          <a:p>
            <a:r>
              <a:rPr lang="ru-RU" b="1" dirty="0" smtClean="0"/>
              <a:t>     </a:t>
            </a:r>
            <a:r>
              <a:rPr lang="ru-RU" sz="1600" b="1" dirty="0" smtClean="0">
                <a:latin typeface="Book Antiqua" pitchFamily="18" charset="0"/>
              </a:rPr>
              <a:t>До </a:t>
            </a:r>
            <a:r>
              <a:rPr lang="ru-RU" sz="1600" b="1" dirty="0">
                <a:latin typeface="Book Antiqua" pitchFamily="18" charset="0"/>
              </a:rPr>
              <a:t>другої книги праць Миколи Ільницького ввійшли монографії про Богдана-Ігоря Антоновича, Ігоря Калинця та «портрет» літературного Львова XX століття. </a:t>
            </a:r>
            <a:endParaRPr lang="ru-RU" sz="1600" b="1" dirty="0" smtClean="0">
              <a:latin typeface="Book Antiqua" pitchFamily="18" charset="0"/>
            </a:endParaRPr>
          </a:p>
          <a:p>
            <a:r>
              <a:rPr lang="ru-RU" sz="1600" b="1" dirty="0" smtClean="0">
                <a:latin typeface="Book Antiqua" pitchFamily="18" charset="0"/>
              </a:rPr>
              <a:t>     Нарис </a:t>
            </a:r>
            <a:r>
              <a:rPr lang="ru-RU" sz="1600" b="1" dirty="0">
                <a:latin typeface="Book Antiqua" pitchFamily="18" charset="0"/>
              </a:rPr>
              <a:t>про </a:t>
            </a:r>
            <a:r>
              <a:rPr lang="ru-RU" sz="1600" b="1" dirty="0" smtClean="0">
                <a:latin typeface="Book Antiqua" pitchFamily="18" charset="0"/>
              </a:rPr>
              <a:t>Б. І</a:t>
            </a:r>
            <a:r>
              <a:rPr lang="ru-RU" sz="1600" b="1" dirty="0">
                <a:latin typeface="Book Antiqua" pitchFamily="18" charset="0"/>
              </a:rPr>
              <a:t>. Антоновича – перше в українському літературознавстві дослідження про талановитого поета (1909-1937), творчість якого за радянського режиму замовчувалася і спотворювалася. У портреті І. Калинця розкрито закоріненість слова поета в духовну традицію української культури та інтенсивність новаторських пошуків, втілення громадського сумління покоління 60-80 років і суверенності поетичного слова. Літературні портрети постають яскравими фрагментами широкого тла – літературного життя Львова протягом ХХ століття, насиченого драматичними колізіями й спрагою оновлення поетичного слова.</a:t>
            </a:r>
          </a:p>
          <a:p>
            <a:endParaRPr lang="ru-RU" sz="1600" b="1" dirty="0">
              <a:latin typeface="Book Antiqua" pitchFamily="18" charset="0"/>
            </a:endParaRPr>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 contrast="40000"/>
                    </a14:imgEffect>
                  </a14:imgLayer>
                </a14:imgProps>
              </a:ext>
              <a:ext uri="{28A0092B-C50C-407E-A947-70E740481C1C}">
                <a14:useLocalDpi xmlns:a14="http://schemas.microsoft.com/office/drawing/2010/main" val="0"/>
              </a:ext>
            </a:extLst>
          </a:blip>
          <a:srcRect l="2534" r="4141"/>
          <a:stretch/>
        </p:blipFill>
        <p:spPr bwMode="auto">
          <a:xfrm>
            <a:off x="467544" y="404664"/>
            <a:ext cx="3488365" cy="4959299"/>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262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220072" y="764704"/>
            <a:ext cx="3744416" cy="4708981"/>
          </a:xfrm>
          <a:prstGeom prst="rect">
            <a:avLst/>
          </a:prstGeom>
        </p:spPr>
        <p:txBody>
          <a:bodyPr wrap="square">
            <a:spAutoFit/>
          </a:bodyPr>
          <a:lstStyle/>
          <a:p>
            <a:r>
              <a:rPr lang="ru-RU" dirty="0" smtClean="0"/>
              <a:t>     </a:t>
            </a:r>
            <a:r>
              <a:rPr lang="ru-RU" sz="2000" b="1" dirty="0" smtClean="0">
                <a:latin typeface="Book Antiqua" pitchFamily="18" charset="0"/>
              </a:rPr>
              <a:t>Третя </a:t>
            </a:r>
            <a:r>
              <a:rPr lang="ru-RU" sz="2000" b="1" dirty="0">
                <a:latin typeface="Book Antiqua" pitchFamily="18" charset="0"/>
              </a:rPr>
              <a:t>книга вибраних літературознавчих праць Миколи Ільницького містить статті про творчість Івана Франка, Михайла Яцкова, розвиток поезії і критики в Західній Україні у 20-30-ті роки ХХ століття, тенденції поетичного процесу в умовах довоєнної та повоєнної еміграції – від «Празької школи» до «Нью-Йоркської групи», а також спогади про сучасників.</a:t>
            </a:r>
          </a:p>
          <a:p>
            <a:endParaRPr lang="ru-RU" sz="2000" b="1" dirty="0">
              <a:latin typeface="Book Antiqua" pitchFamily="18" charset="0"/>
            </a:endParaRPr>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379" r="4020"/>
          <a:stretch/>
        </p:blipFill>
        <p:spPr bwMode="auto">
          <a:xfrm>
            <a:off x="1547664" y="514387"/>
            <a:ext cx="3472544" cy="4959298"/>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676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620" r="2333"/>
          <a:stretch/>
        </p:blipFill>
        <p:spPr bwMode="auto">
          <a:xfrm>
            <a:off x="1475656" y="548680"/>
            <a:ext cx="3472544" cy="4959298"/>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148064" y="692696"/>
            <a:ext cx="3868080" cy="4401205"/>
          </a:xfrm>
          <a:prstGeom prst="rect">
            <a:avLst/>
          </a:prstGeom>
        </p:spPr>
        <p:txBody>
          <a:bodyPr wrap="square">
            <a:spAutoFit/>
          </a:bodyPr>
          <a:lstStyle/>
          <a:p>
            <a:r>
              <a:rPr lang="ru-RU" sz="2000" b="1" dirty="0" smtClean="0">
                <a:latin typeface="Book Antiqua" pitchFamily="18" charset="0"/>
              </a:rPr>
              <a:t>     Наукове </a:t>
            </a:r>
            <a:r>
              <a:rPr lang="ru-RU" sz="2000" b="1" dirty="0">
                <a:latin typeface="Book Antiqua" pitchFamily="18" charset="0"/>
              </a:rPr>
              <a:t>видання літературознавця Людмили Тарнашинської, заявлене нею як «метафізична оселя нових народжуваних смислів», є цілком апробованим способом об’єднання під однією обкладинкою різнотемних наукових розвідок, літературознавчих і літературно-критичних зацікавлень авторки.</a:t>
            </a:r>
          </a:p>
          <a:p>
            <a:endParaRPr lang="ru-RU" sz="2000" b="1" dirty="0">
              <a:latin typeface="Book Antiqua" pitchFamily="18" charset="0"/>
            </a:endParaRPr>
          </a:p>
        </p:txBody>
      </p:sp>
    </p:spTree>
    <p:extLst>
      <p:ext uri="{BB962C8B-B14F-4D97-AF65-F5344CB8AC3E}">
        <p14:creationId xmlns:p14="http://schemas.microsoft.com/office/powerpoint/2010/main" val="2421822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369" r="2466" b="5416"/>
          <a:stretch/>
        </p:blipFill>
        <p:spPr bwMode="auto">
          <a:xfrm>
            <a:off x="467544" y="548680"/>
            <a:ext cx="3472544" cy="4959298"/>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139952" y="302359"/>
            <a:ext cx="4896544" cy="6247864"/>
          </a:xfrm>
          <a:prstGeom prst="rect">
            <a:avLst/>
          </a:prstGeom>
        </p:spPr>
        <p:txBody>
          <a:bodyPr wrap="square">
            <a:spAutoFit/>
          </a:bodyPr>
          <a:lstStyle/>
          <a:p>
            <a:r>
              <a:rPr lang="ru-RU" sz="2000" b="1" dirty="0" smtClean="0">
                <a:latin typeface="Book Antiqua" pitchFamily="18" charset="0"/>
              </a:rPr>
              <a:t>     Збірка </a:t>
            </a:r>
            <a:r>
              <a:rPr lang="ru-RU" sz="2000" b="1" dirty="0">
                <a:latin typeface="Book Antiqua" pitchFamily="18" charset="0"/>
              </a:rPr>
              <a:t>радіо бесід Ігоря Качуровського — відомого поета, прозаїка, перекладача, літературознавця — плід його 20-річної праці в мюнхенській редакції радіо «Свобода». У цій книзі зібрано бесіди про творчість відомих, маловідомих або й зовсім невідомих у нас представників світового письменства (значно меншою мірою — музики і малярства), творчі портрети українських перекладачів, огляди перекладних антології та перекладознавчих праць, відгуки на різноманітні поетичні і прозові переклади, видані на Україні чи в діяспорі, а також на переклади творів української літератури мовами світу.</a:t>
            </a:r>
          </a:p>
          <a:p>
            <a:endParaRPr lang="ru-RU" sz="2000" b="1" dirty="0">
              <a:latin typeface="Book Antiqua" pitchFamily="18" charset="0"/>
            </a:endParaRPr>
          </a:p>
        </p:txBody>
      </p:sp>
    </p:spTree>
    <p:extLst>
      <p:ext uri="{BB962C8B-B14F-4D97-AF65-F5344CB8AC3E}">
        <p14:creationId xmlns:p14="http://schemas.microsoft.com/office/powerpoint/2010/main" val="29617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3568" y="332656"/>
            <a:ext cx="3600400" cy="4860355"/>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354155"/>
            <a:ext cx="3706813"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580112" y="332656"/>
            <a:ext cx="3456384" cy="5632311"/>
          </a:xfrm>
          <a:prstGeom prst="rect">
            <a:avLst/>
          </a:prstGeom>
        </p:spPr>
        <p:txBody>
          <a:bodyPr wrap="square">
            <a:spAutoFit/>
          </a:bodyPr>
          <a:lstStyle/>
          <a:p>
            <a:r>
              <a:rPr lang="uk-UA" dirty="0" smtClean="0"/>
              <a:t>     </a:t>
            </a:r>
            <a:r>
              <a:rPr lang="it-IT" b="1" dirty="0" smtClean="0">
                <a:latin typeface="Book Antiqua" pitchFamily="18" charset="0"/>
              </a:rPr>
              <a:t>Textbook </a:t>
            </a:r>
            <a:r>
              <a:rPr lang="it-IT" b="1" dirty="0">
                <a:latin typeface="Book Antiqua" pitchFamily="18" charset="0"/>
              </a:rPr>
              <a:t>in Internal medicine consists of 31 chapters, in which the basics of cardiology, rheumatology, nephrology are presented. This textbook is made up of text material and enough illustrations, including clinical findings and schematic figures. </a:t>
            </a:r>
          </a:p>
          <a:p>
            <a:r>
              <a:rPr lang="ru-RU" b="1" dirty="0" smtClean="0">
                <a:latin typeface="Book Antiqua" pitchFamily="18" charset="0"/>
              </a:rPr>
              <a:t>     Підручник </a:t>
            </a:r>
            <a:r>
              <a:rPr lang="ru-RU" b="1" dirty="0">
                <a:latin typeface="Book Antiqua" pitchFamily="18" charset="0"/>
              </a:rPr>
              <a:t>з внутрішньої медицини складається з 31 розділу, у яких представлені основи кардіології, ревматології та нефрології. Містить текстові матеріали та достатньо ілюстрацій, у тому числі клінічні матеріали та схематичні рисунки. </a:t>
            </a:r>
          </a:p>
        </p:txBody>
      </p:sp>
    </p:spTree>
    <p:extLst>
      <p:ext uri="{BB962C8B-B14F-4D97-AF65-F5344CB8AC3E}">
        <p14:creationId xmlns:p14="http://schemas.microsoft.com/office/powerpoint/2010/main" val="4023694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769" r="4056"/>
          <a:stretch/>
        </p:blipFill>
        <p:spPr bwMode="auto">
          <a:xfrm>
            <a:off x="251520" y="466016"/>
            <a:ext cx="3494315" cy="496430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05672" y="463946"/>
            <a:ext cx="5238328" cy="6217087"/>
          </a:xfrm>
          <a:prstGeom prst="rect">
            <a:avLst/>
          </a:prstGeom>
        </p:spPr>
        <p:txBody>
          <a:bodyPr wrap="square">
            <a:spAutoFit/>
          </a:bodyPr>
          <a:lstStyle/>
          <a:p>
            <a:r>
              <a:rPr lang="ru-RU" dirty="0" smtClean="0"/>
              <a:t>     </a:t>
            </a:r>
            <a:r>
              <a:rPr lang="ru-RU" sz="2000" b="1" dirty="0" smtClean="0">
                <a:latin typeface="Book Antiqua" pitchFamily="18" charset="0"/>
              </a:rPr>
              <a:t>У </a:t>
            </a:r>
            <a:r>
              <a:rPr lang="ru-RU" sz="2000" b="1" dirty="0">
                <a:latin typeface="Book Antiqua" pitchFamily="18" charset="0"/>
              </a:rPr>
              <a:t>підсумковій збірці своїх літературознавчих розвідок Ігор Качуровський з властивою йому неупередженістю висвітлює промінентні постаті майстрів українського слова — як загальновизнаних, так і тих, чия творчість донедавна залишалась у тіні. Серед останніх — передусім письменники української діяспори і зокрема представники покоління Другої світової війни — покоління, до якого належить і сам автор. Завдяки широті охопленого матеріалу і потужній інтелектуальній енергетиці авторського викладу книгу можна розглядати як оригінальний підручник з історії української літератури кінця </a:t>
            </a:r>
            <a:r>
              <a:rPr lang="it-IT" sz="2000" b="1" dirty="0">
                <a:latin typeface="Book Antiqua" pitchFamily="18" charset="0"/>
              </a:rPr>
              <a:t>XIX—XX </a:t>
            </a:r>
            <a:r>
              <a:rPr lang="ru-RU" sz="2000" b="1" dirty="0">
                <a:latin typeface="Book Antiqua" pitchFamily="18" charset="0"/>
              </a:rPr>
              <a:t>ст.</a:t>
            </a:r>
          </a:p>
          <a:p>
            <a:endParaRPr lang="ru-RU" dirty="0"/>
          </a:p>
        </p:txBody>
      </p:sp>
    </p:spTree>
    <p:extLst>
      <p:ext uri="{BB962C8B-B14F-4D97-AF65-F5344CB8AC3E}">
        <p14:creationId xmlns:p14="http://schemas.microsoft.com/office/powerpoint/2010/main" val="1184967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35179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283968" y="260648"/>
            <a:ext cx="4572000" cy="3170099"/>
          </a:xfrm>
          <a:prstGeom prst="rect">
            <a:avLst/>
          </a:prstGeom>
        </p:spPr>
        <p:txBody>
          <a:bodyPr>
            <a:spAutoFit/>
          </a:bodyPr>
          <a:lstStyle/>
          <a:p>
            <a:pPr lvl="0"/>
            <a:r>
              <a:rPr lang="en-US" sz="2000" b="1" dirty="0">
                <a:solidFill>
                  <a:prstClr val="black"/>
                </a:solidFill>
                <a:latin typeface="Book Antiqua" pitchFamily="18" charset="0"/>
              </a:rPr>
              <a:t>The textbook provides teaching the course of professional English language for the students of non-philological departments. The textbook contains the authentic text from the field of Law and Political Sciences, grammar and lexical drill exercises, tasks for the interactive tutorial discussions with the students and their individual work. </a:t>
            </a:r>
            <a:endParaRPr lang="ru-RU" dirty="0">
              <a:solidFill>
                <a:prstClr val="black"/>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400" y="3573016"/>
            <a:ext cx="5059363"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33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3489105" cy="477525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076056" y="404664"/>
            <a:ext cx="4067944" cy="6247864"/>
          </a:xfrm>
          <a:prstGeom prst="rect">
            <a:avLst/>
          </a:prstGeom>
        </p:spPr>
        <p:txBody>
          <a:bodyPr wrap="square">
            <a:spAutoFit/>
          </a:bodyPr>
          <a:lstStyle/>
          <a:p>
            <a:r>
              <a:rPr lang="uk-UA" sz="2000" b="1" dirty="0" smtClean="0">
                <a:latin typeface="Book Antiqua" pitchFamily="18" charset="0"/>
              </a:rPr>
              <a:t>     </a:t>
            </a:r>
            <a:r>
              <a:rPr lang="it-IT" sz="2000" b="1" dirty="0" smtClean="0">
                <a:latin typeface="Book Antiqua" pitchFamily="18" charset="0"/>
              </a:rPr>
              <a:t>When </a:t>
            </a:r>
            <a:r>
              <a:rPr lang="it-IT" sz="2000" b="1" dirty="0">
                <a:latin typeface="Book Antiqua" pitchFamily="18" charset="0"/>
              </a:rPr>
              <a:t>preparing the textbook the efforts and experience of leading national experts in Urology have been combined. The main feature of this textbook consists in the fact that it is the first textbook for basic discipline </a:t>
            </a:r>
            <a:r>
              <a:rPr lang="uk-UA" sz="2000" b="1" dirty="0" smtClean="0">
                <a:latin typeface="Book Antiqua" pitchFamily="18" charset="0"/>
              </a:rPr>
              <a:t>«</a:t>
            </a:r>
            <a:r>
              <a:rPr lang="it-IT" sz="2000" b="1" dirty="0" smtClean="0">
                <a:latin typeface="Book Antiqua" pitchFamily="18" charset="0"/>
              </a:rPr>
              <a:t>Urology</a:t>
            </a:r>
            <a:r>
              <a:rPr lang="uk-UA" sz="2000" b="1" dirty="0" smtClean="0">
                <a:latin typeface="Book Antiqua" pitchFamily="18" charset="0"/>
              </a:rPr>
              <a:t>»</a:t>
            </a:r>
            <a:r>
              <a:rPr lang="uk-UA" sz="2000" b="1" dirty="0">
                <a:latin typeface="Book Antiqua" pitchFamily="18" charset="0"/>
              </a:rPr>
              <a:t> </a:t>
            </a:r>
            <a:r>
              <a:rPr lang="en-US" sz="2000" b="1" dirty="0" smtClean="0">
                <a:latin typeface="Book Antiqua" pitchFamily="18" charset="0"/>
              </a:rPr>
              <a:t>and </a:t>
            </a:r>
            <a:r>
              <a:rPr lang="en-US" sz="2000" b="1" dirty="0">
                <a:latin typeface="Book Antiqua" pitchFamily="18" charset="0"/>
              </a:rPr>
              <a:t>was published in English and </a:t>
            </a:r>
            <a:r>
              <a:rPr lang="en-US" sz="2000" b="1" dirty="0" smtClean="0">
                <a:latin typeface="Book Antiqua" pitchFamily="18" charset="0"/>
              </a:rPr>
              <a:t>Ukrainian</a:t>
            </a:r>
            <a:r>
              <a:rPr lang="uk-UA" sz="2000" b="1" dirty="0" smtClean="0">
                <a:latin typeface="Book Antiqua" pitchFamily="18" charset="0"/>
              </a:rPr>
              <a:t>.</a:t>
            </a:r>
            <a:endParaRPr lang="it-IT" sz="2000" b="1" dirty="0">
              <a:latin typeface="Book Antiqua" pitchFamily="18" charset="0"/>
            </a:endParaRPr>
          </a:p>
          <a:p>
            <a:r>
              <a:rPr lang="ru-RU" sz="2000" b="1" dirty="0" smtClean="0">
                <a:latin typeface="Book Antiqua" pitchFamily="18" charset="0"/>
              </a:rPr>
              <a:t>     У </a:t>
            </a:r>
            <a:r>
              <a:rPr lang="ru-RU" sz="2000" b="1" dirty="0">
                <a:latin typeface="Book Antiqua" pitchFamily="18" charset="0"/>
              </a:rPr>
              <a:t>підготовці підручника об’єднані зусилля і досвід провідних вітчизняних фахівців-урологів. Головна особливість цього підручника в тому, що він є першим базовим підручником з навчальної дисципліни </a:t>
            </a:r>
            <a:r>
              <a:rPr lang="ru-RU" sz="2000" b="1" dirty="0" smtClean="0">
                <a:latin typeface="Book Antiqua" pitchFamily="18" charset="0"/>
              </a:rPr>
              <a:t>«Урологія»</a:t>
            </a:r>
            <a:r>
              <a:rPr lang="ru-RU" sz="2000" b="1" dirty="0">
                <a:latin typeface="Book Antiqua" pitchFamily="18" charset="0"/>
              </a:rPr>
              <a:t> </a:t>
            </a:r>
            <a:r>
              <a:rPr lang="ru-RU" sz="2000" b="1" dirty="0" smtClean="0">
                <a:latin typeface="Book Antiqua" pitchFamily="18" charset="0"/>
              </a:rPr>
              <a:t>та вийшов англійською та українською мовами.</a:t>
            </a:r>
            <a:endParaRPr lang="ru-RU" sz="2000" b="1" dirty="0">
              <a:latin typeface="Book Antiqu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77277"/>
            <a:ext cx="3522843" cy="477525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91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004048" y="7775"/>
            <a:ext cx="3960440" cy="3816429"/>
          </a:xfrm>
          <a:prstGeom prst="rect">
            <a:avLst/>
          </a:prstGeom>
        </p:spPr>
        <p:txBody>
          <a:bodyPr wrap="square">
            <a:spAutoFit/>
          </a:bodyPr>
          <a:lstStyle/>
          <a:p>
            <a:r>
              <a:rPr lang="uk-UA" dirty="0" smtClean="0"/>
              <a:t>     </a:t>
            </a:r>
            <a:r>
              <a:rPr lang="en-US" sz="1400" b="1" dirty="0" smtClean="0">
                <a:latin typeface="Book Antiqua" pitchFamily="18" charset="0"/>
              </a:rPr>
              <a:t>The </a:t>
            </a:r>
            <a:r>
              <a:rPr lang="en-US" sz="1400" b="1" dirty="0">
                <a:latin typeface="Book Antiqua" pitchFamily="18" charset="0"/>
              </a:rPr>
              <a:t>textbook covers modern views on etiology, development mechanisms, principles of diagnostics and treatment of injuries and diseases of the apparatus of movement support. There is presented a modern view on the pathogenesis of traumatic disease, bone tissue regeneration, common complications, methods for prevention and treatment. Taking into account changes in the structure of injuries, special attention is paid to the issues of combat damages, the organization of stage care for spine, pelvis, limb injuries, and restorative treatment of patients with musculoskeletal injuries. The textbook was published in English and </a:t>
            </a:r>
            <a:r>
              <a:rPr lang="en-US" sz="1400" b="1" dirty="0" smtClean="0">
                <a:latin typeface="Book Antiqua" pitchFamily="18" charset="0"/>
              </a:rPr>
              <a:t>Ukrainian</a:t>
            </a:r>
            <a:r>
              <a:rPr lang="uk-UA" sz="1400" b="1" dirty="0" smtClean="0">
                <a:latin typeface="Book Antiqua" pitchFamily="18" charset="0"/>
              </a:rPr>
              <a:t>.</a:t>
            </a:r>
            <a:endParaRPr lang="en-US" sz="1400" b="1" dirty="0">
              <a:latin typeface="Book Antiqua" pitchFamily="18" charset="0"/>
            </a:endParaRPr>
          </a:p>
          <a:p>
            <a:endParaRPr lang="en-US" sz="1400" b="1" dirty="0">
              <a:latin typeface="Book Antiqua" pitchFamily="18" charset="0"/>
            </a:endParaRPr>
          </a:p>
          <a:p>
            <a:endParaRPr lang="en-US" sz="1400" b="1" dirty="0">
              <a:latin typeface="Book Antiqua" pitchFamily="18" charset="0"/>
            </a:endParaRPr>
          </a:p>
        </p:txBody>
      </p:sp>
      <p:sp>
        <p:nvSpPr>
          <p:cNvPr id="6" name="Прямоугольник 5"/>
          <p:cNvSpPr/>
          <p:nvPr/>
        </p:nvSpPr>
        <p:spPr>
          <a:xfrm>
            <a:off x="5004048" y="3337005"/>
            <a:ext cx="4139952" cy="3570208"/>
          </a:xfrm>
          <a:prstGeom prst="rect">
            <a:avLst/>
          </a:prstGeom>
        </p:spPr>
        <p:txBody>
          <a:bodyPr wrap="square">
            <a:spAutoFit/>
          </a:bodyPr>
          <a:lstStyle/>
          <a:p>
            <a:r>
              <a:rPr lang="ru-RU" sz="1600" b="1" dirty="0" smtClean="0">
                <a:latin typeface="Book Antiqua" pitchFamily="18" charset="0"/>
              </a:rPr>
              <a:t>     </a:t>
            </a:r>
            <a:r>
              <a:rPr lang="ru-RU" sz="1400" b="1" dirty="0" smtClean="0">
                <a:latin typeface="Book Antiqua" pitchFamily="18" charset="0"/>
              </a:rPr>
              <a:t>У </a:t>
            </a:r>
            <a:r>
              <a:rPr lang="ru-RU" sz="1400" b="1" dirty="0">
                <a:latin typeface="Book Antiqua" pitchFamily="18" charset="0"/>
              </a:rPr>
              <a:t>підручнику висвітлено сучасні погляди на етіологію, механізми розвитку, принципи діагностики та лікування травм і захворювань апарату рухової підтримки. Представлено сучасний погляд на патогенез травматичної хвороби, регенерацію кісткової тканини, поширені ускладнення, методи профілактики та лікування. Враховуючи зміни в структурі травм, особлива увага приділяється питанням бойових ушкоджень, організації етапної допомоги при травмах хребта, таза, кінцівок, відновному лікуванню хворих з травмами опорно-рухового апарату</a:t>
            </a:r>
            <a:r>
              <a:rPr lang="ru-RU" sz="1400" b="1" dirty="0" smtClean="0">
                <a:latin typeface="Book Antiqua" pitchFamily="18" charset="0"/>
              </a:rPr>
              <a:t>. Підручник вийшов українською та англійською мовами.</a:t>
            </a:r>
            <a:endParaRPr lang="ru-RU" sz="1400" b="1" dirty="0">
              <a:latin typeface="Book Antiqua" pitchFamily="18" charset="0"/>
            </a:endParaRPr>
          </a:p>
        </p:txBody>
      </p:sp>
      <p:pic>
        <p:nvPicPr>
          <p:cNvPr id="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1890" y="116632"/>
            <a:ext cx="3500193" cy="477525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448" y="1856653"/>
            <a:ext cx="3657600"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46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23928" y="335845"/>
            <a:ext cx="4572000" cy="6186309"/>
          </a:xfrm>
          <a:prstGeom prst="rect">
            <a:avLst/>
          </a:prstGeom>
        </p:spPr>
        <p:txBody>
          <a:bodyPr>
            <a:spAutoFit/>
          </a:bodyPr>
          <a:lstStyle/>
          <a:p>
            <a:pPr lvl="0"/>
            <a:r>
              <a:rPr lang="ru-RU" b="1" dirty="0" smtClean="0">
                <a:solidFill>
                  <a:prstClr val="black"/>
                </a:solidFill>
                <a:latin typeface="Book Antiqua" pitchFamily="18" charset="0"/>
              </a:rPr>
              <a:t>     У </a:t>
            </a:r>
            <a:r>
              <a:rPr lang="ru-RU" b="1" dirty="0">
                <a:solidFill>
                  <a:prstClr val="black"/>
                </a:solidFill>
                <a:latin typeface="Book Antiqua" pitchFamily="18" charset="0"/>
              </a:rPr>
              <a:t>підручнику стисло викладено історію розвитку судової медицини в Україні. Висвітлено питання організаційно-процесуальних засад судово-медичної експертизи. На основі сучасних наукових досягнень детально розглянуто питання судово-медичної танатології, діагностики різних ушкоджень та розладу здоров’я внаслідок дії на організм людини факторів зовнішнього середовища. Уперше представлені дані стосовно ушкоджень, заподіяних лазерним випромінюванням, та відомості про дію на організм біологічного чинника. Охарактеризовано особливості експертизи потерпілих, звинувачених та інших осіб відповідно до статей Кримінального кодексу України. Розглянуто сучасні можливості судово-медичної експертизи речових доказів. </a:t>
            </a:r>
          </a:p>
        </p:txBody>
      </p:sp>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686" t="2345" r="7151" b="7035"/>
          <a:stretch/>
        </p:blipFill>
        <p:spPr bwMode="auto">
          <a:xfrm>
            <a:off x="251520" y="306083"/>
            <a:ext cx="3528392" cy="4719942"/>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92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1923" r="12268"/>
          <a:stretch/>
        </p:blipFill>
        <p:spPr bwMode="auto">
          <a:xfrm>
            <a:off x="611560" y="246030"/>
            <a:ext cx="3522843" cy="4775251"/>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283968" y="246030"/>
            <a:ext cx="4572000" cy="2585323"/>
          </a:xfrm>
          <a:prstGeom prst="rect">
            <a:avLst/>
          </a:prstGeom>
        </p:spPr>
        <p:txBody>
          <a:bodyPr>
            <a:spAutoFit/>
          </a:bodyPr>
          <a:lstStyle/>
          <a:p>
            <a:pPr lvl="0"/>
            <a:r>
              <a:rPr lang="en-US" b="1" dirty="0">
                <a:solidFill>
                  <a:prstClr val="black"/>
                </a:solidFill>
                <a:latin typeface="Book Antiqua" pitchFamily="18" charset="0"/>
              </a:rPr>
              <a:t>The textbook briefly highlights both the history of forensic medicine and organization and arbitration principles of forensic medical examination. Forensic and medical thanatology issues as well as diagnostics of various environmental injuries and health conditions are scrutinized in view of current scientific advancements.</a:t>
            </a:r>
          </a:p>
        </p:txBody>
      </p:sp>
      <p:sp>
        <p:nvSpPr>
          <p:cNvPr id="6" name="Прямоугольник 5"/>
          <p:cNvSpPr/>
          <p:nvPr/>
        </p:nvSpPr>
        <p:spPr>
          <a:xfrm>
            <a:off x="4283968" y="3284984"/>
            <a:ext cx="4572000" cy="2862322"/>
          </a:xfrm>
          <a:prstGeom prst="rect">
            <a:avLst/>
          </a:prstGeom>
        </p:spPr>
        <p:txBody>
          <a:bodyPr>
            <a:spAutoFit/>
          </a:bodyPr>
          <a:lstStyle/>
          <a:p>
            <a:pPr lvl="0"/>
            <a:r>
              <a:rPr lang="ru-RU" b="1" dirty="0" smtClean="0">
                <a:solidFill>
                  <a:prstClr val="black"/>
                </a:solidFill>
                <a:latin typeface="Book Antiqua" pitchFamily="18" charset="0"/>
              </a:rPr>
              <a:t>     У </a:t>
            </a:r>
            <a:r>
              <a:rPr lang="ru-RU" b="1" dirty="0">
                <a:solidFill>
                  <a:prstClr val="black"/>
                </a:solidFill>
                <a:latin typeface="Book Antiqua" pitchFamily="18" charset="0"/>
              </a:rPr>
              <a:t>підручнику коротко висвітлено як історія судової медицини, так і принципи організації та арбітражу судово-медичної експертизи. Проблеми судово-медичної танатології, а також діагностика різних екологічних травм і станів здоров'я досліджуються з огляду на сучасні наукові досягнення.</a:t>
            </a:r>
          </a:p>
          <a:p>
            <a:pPr lvl="0"/>
            <a:r>
              <a:rPr lang="ru-RU" b="1" dirty="0">
                <a:solidFill>
                  <a:prstClr val="black"/>
                </a:solidFill>
                <a:latin typeface="Book Antiqua" pitchFamily="18" charset="0"/>
              </a:rPr>
              <a:t>     </a:t>
            </a:r>
          </a:p>
        </p:txBody>
      </p:sp>
    </p:spTree>
    <p:extLst>
      <p:ext uri="{BB962C8B-B14F-4D97-AF65-F5344CB8AC3E}">
        <p14:creationId xmlns:p14="http://schemas.microsoft.com/office/powerpoint/2010/main" val="160851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148064" y="764704"/>
            <a:ext cx="3888432" cy="3724096"/>
          </a:xfrm>
          <a:prstGeom prst="rect">
            <a:avLst/>
          </a:prstGeom>
        </p:spPr>
        <p:txBody>
          <a:bodyPr wrap="square">
            <a:spAutoFit/>
          </a:bodyPr>
          <a:lstStyle/>
          <a:p>
            <a:r>
              <a:rPr lang="ru-RU" sz="2000" b="1" dirty="0" smtClean="0">
                <a:solidFill>
                  <a:srgbClr val="333333"/>
                </a:solidFill>
                <a:latin typeface="Scada"/>
              </a:rPr>
              <a:t>     </a:t>
            </a:r>
            <a:r>
              <a:rPr lang="ru-RU" b="1" dirty="0" smtClean="0">
                <a:latin typeface="Book Antiqua" pitchFamily="18" charset="0"/>
              </a:rPr>
              <a:t>Над </a:t>
            </a:r>
            <a:r>
              <a:rPr lang="ru-RU" b="1" dirty="0">
                <a:latin typeface="Book Antiqua" pitchFamily="18" charset="0"/>
              </a:rPr>
              <a:t>створенням підручника працював авторський </a:t>
            </a:r>
            <a:r>
              <a:rPr lang="ru-RU" b="1" dirty="0" smtClean="0">
                <a:latin typeface="Book Antiqua" pitchFamily="18" charset="0"/>
              </a:rPr>
              <a:t>колектив: Півторак В. І., Кобзар О. Б., Черно В. С. та інші. </a:t>
            </a:r>
          </a:p>
          <a:p>
            <a:r>
              <a:rPr lang="ru-RU" b="1" dirty="0">
                <a:latin typeface="Book Antiqua" pitchFamily="18" charset="0"/>
              </a:rPr>
              <a:t> </a:t>
            </a:r>
            <a:r>
              <a:rPr lang="ru-RU" b="1" dirty="0" smtClean="0">
                <a:latin typeface="Book Antiqua" pitchFamily="18" charset="0"/>
              </a:rPr>
              <a:t>    </a:t>
            </a:r>
            <a:r>
              <a:rPr lang="uk-UA" b="1" dirty="0" smtClean="0">
                <a:latin typeface="Book Antiqua" pitchFamily="18" charset="0"/>
              </a:rPr>
              <a:t>Мета підручника – надання конкретних знань з будови тіла людини, які становлять основу для обгрунтування</a:t>
            </a:r>
            <a:r>
              <a:rPr lang="uk-UA" b="1" dirty="0">
                <a:latin typeface="Book Antiqua" pitchFamily="18" charset="0"/>
              </a:rPr>
              <a:t> </a:t>
            </a:r>
            <a:r>
              <a:rPr lang="uk-UA" b="1" dirty="0" smtClean="0">
                <a:latin typeface="Book Antiqua" pitchFamily="18" charset="0"/>
              </a:rPr>
              <a:t>постановки діагнозу, вибору оптимальних оперативних доступів та оперативних прийомів, засвоєння техніки хірургічних втручань. </a:t>
            </a:r>
            <a:endParaRPr lang="ru-RU" b="1" dirty="0">
              <a:latin typeface="Book Antiqua" pitchFamily="18" charset="0"/>
            </a:endParaRPr>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5569" r="6260" b="18460"/>
          <a:stretch/>
        </p:blipFill>
        <p:spPr bwMode="auto">
          <a:xfrm>
            <a:off x="1458309" y="549694"/>
            <a:ext cx="3508102" cy="4750167"/>
          </a:xfrm>
          <a:prstGeom prst="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2461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2217</Words>
  <Application>Microsoft Office PowerPoint</Application>
  <PresentationFormat>Экран (4:3)</PresentationFormat>
  <Paragraphs>53</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Чепурко Ю.</dc:creator>
  <cp:lastModifiedBy>Шевчук Юлія Євгенівна</cp:lastModifiedBy>
  <cp:revision>158</cp:revision>
  <dcterms:created xsi:type="dcterms:W3CDTF">2021-12-16T11:44:32Z</dcterms:created>
  <dcterms:modified xsi:type="dcterms:W3CDTF">2021-12-24T08:48:43Z</dcterms:modified>
</cp:coreProperties>
</file>