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9" r:id="rId3"/>
    <p:sldId id="260" r:id="rId4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28" userDrawn="1">
          <p15:clr>
            <a:srgbClr val="A4A3A4"/>
          </p15:clr>
        </p15:guide>
        <p15:guide id="2" pos="387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D9FF"/>
    <a:srgbClr val="E5EBFF"/>
    <a:srgbClr val="C9E9CD"/>
    <a:srgbClr val="F0F0F0"/>
    <a:srgbClr val="FFFF00"/>
    <a:srgbClr val="FDDFD7"/>
    <a:srgbClr val="FEE8A0"/>
    <a:srgbClr val="F8F7BA"/>
    <a:srgbClr val="FBF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05" d="100"/>
          <a:sy n="105" d="100"/>
        </p:scale>
        <p:origin x="-96" y="-162"/>
      </p:cViewPr>
      <p:guideLst>
        <p:guide orient="horz" pos="2128"/>
        <p:guide pos="387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279842" y="3400651"/>
            <a:ext cx="3617406" cy="312072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42900" y="334108"/>
            <a:ext cx="11554348" cy="967152"/>
          </a:xfrm>
          <a:prstGeom prst="rect">
            <a:avLst/>
          </a:prstGeom>
          <a:solidFill>
            <a:srgbClr val="E5EBFF">
              <a:alpha val="69804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b="0">
                <a:latin typeface="+mj-lt"/>
              </a:defRPr>
            </a:lvl1pPr>
          </a:lstStyle>
          <a:p>
            <a:r>
              <a:rPr lang="uk-UA" noProof="0" dirty="0" smtClean="0"/>
              <a:t>Назва дисципліни / тренінгу</a:t>
            </a:r>
            <a:endParaRPr lang="uk-UA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>
          <a:xfrm>
            <a:off x="4466492" y="3560885"/>
            <a:ext cx="7430756" cy="3086100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 smtClean="0"/>
              <a:t>Тематика курсу:</a:t>
            </a:r>
            <a:endParaRPr lang="uk-UA" noProof="0" dirty="0"/>
          </a:p>
        </p:txBody>
      </p:sp>
      <p:sp>
        <p:nvSpPr>
          <p:cNvPr id="9" name="Объект 2"/>
          <p:cNvSpPr>
            <a:spLocks noGrp="1"/>
          </p:cNvSpPr>
          <p:nvPr>
            <p:ph idx="10" hasCustomPrompt="1"/>
          </p:nvPr>
        </p:nvSpPr>
        <p:spPr>
          <a:xfrm>
            <a:off x="342900" y="1648417"/>
            <a:ext cx="3727938" cy="1580924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 smtClean="0"/>
              <a:t>Викладач:</a:t>
            </a:r>
            <a:endParaRPr lang="uk-UA" noProof="0" dirty="0"/>
          </a:p>
        </p:txBody>
      </p:sp>
      <p:sp>
        <p:nvSpPr>
          <p:cNvPr id="12" name="Объект 2"/>
          <p:cNvSpPr>
            <a:spLocks noGrp="1"/>
          </p:cNvSpPr>
          <p:nvPr>
            <p:ph idx="13" hasCustomPrompt="1"/>
          </p:nvPr>
        </p:nvSpPr>
        <p:spPr>
          <a:xfrm>
            <a:off x="342900" y="3560885"/>
            <a:ext cx="3727938" cy="3086100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 smtClean="0"/>
              <a:t>Отримані навички:</a:t>
            </a:r>
            <a:endParaRPr lang="uk-UA" noProof="0" dirty="0"/>
          </a:p>
        </p:txBody>
      </p:sp>
      <p:sp>
        <p:nvSpPr>
          <p:cNvPr id="14" name="Объект 2"/>
          <p:cNvSpPr>
            <a:spLocks noGrp="1"/>
          </p:cNvSpPr>
          <p:nvPr>
            <p:ph idx="15" hasCustomPrompt="1"/>
          </p:nvPr>
        </p:nvSpPr>
        <p:spPr>
          <a:xfrm>
            <a:off x="4466492" y="1648417"/>
            <a:ext cx="7430756" cy="1580925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rmAutofit/>
          </a:bodyPr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 smtClean="0"/>
              <a:t>Опис дисципліни (</a:t>
            </a:r>
            <a:r>
              <a:rPr lang="ru-RU" noProof="0" dirty="0" smtClean="0"/>
              <a:t>короткий </a:t>
            </a:r>
            <a:r>
              <a:rPr lang="ru-RU" noProof="0" dirty="0" err="1" smtClean="0"/>
              <a:t>зміст</a:t>
            </a:r>
            <a:r>
              <a:rPr lang="ru-RU" noProof="0" dirty="0" smtClean="0"/>
              <a:t>, формат курсу, </a:t>
            </a:r>
            <a:r>
              <a:rPr lang="ru-RU" noProof="0" dirty="0" err="1" smtClean="0"/>
              <a:t>кількість</a:t>
            </a:r>
            <a:r>
              <a:rPr lang="ru-RU" noProof="0" dirty="0" smtClean="0"/>
              <a:t> годин)</a:t>
            </a:r>
            <a:r>
              <a:rPr lang="uk-UA" noProof="0" dirty="0" smtClean="0"/>
              <a:t>:</a:t>
            </a:r>
            <a:endParaRPr lang="uk-UA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78070" y="351692"/>
            <a:ext cx="11556835" cy="1037493"/>
          </a:xfrm>
          <a:prstGeom prst="rect">
            <a:avLst/>
          </a:prstGeom>
          <a:solidFill>
            <a:srgbClr val="E5EBFF">
              <a:alpha val="69804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b="0">
                <a:latin typeface="+mj-lt"/>
              </a:defRPr>
            </a:lvl1pPr>
          </a:lstStyle>
          <a:p>
            <a:r>
              <a:rPr lang="uk-UA" noProof="0" dirty="0" smtClean="0"/>
              <a:t>Назва дисципліни / тренінгу</a:t>
            </a:r>
            <a:endParaRPr lang="uk-UA" noProof="0" dirty="0"/>
          </a:p>
        </p:txBody>
      </p:sp>
      <p:sp>
        <p:nvSpPr>
          <p:cNvPr id="10" name="Объект 2"/>
          <p:cNvSpPr>
            <a:spLocks noGrp="1"/>
          </p:cNvSpPr>
          <p:nvPr>
            <p:ph idx="11" hasCustomPrompt="1"/>
          </p:nvPr>
        </p:nvSpPr>
        <p:spPr>
          <a:xfrm>
            <a:off x="378070" y="1760885"/>
            <a:ext cx="5600699" cy="2855078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rmAutofit/>
          </a:bodyPr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 smtClean="0"/>
              <a:t>Оцінювання (</a:t>
            </a:r>
            <a:r>
              <a:rPr lang="ru-RU" noProof="0" dirty="0" err="1" smtClean="0"/>
              <a:t>кількість</a:t>
            </a:r>
            <a:r>
              <a:rPr lang="ru-RU" noProof="0" dirty="0" smtClean="0"/>
              <a:t> </a:t>
            </a:r>
            <a:r>
              <a:rPr lang="ru-RU" noProof="0" dirty="0" err="1" smtClean="0"/>
              <a:t>балів</a:t>
            </a:r>
            <a:r>
              <a:rPr lang="ru-RU" noProof="0" dirty="0" smtClean="0"/>
              <a:t> за семестр та контроль, </a:t>
            </a:r>
            <a:r>
              <a:rPr lang="ru-RU" noProof="0" dirty="0" err="1" smtClean="0"/>
              <a:t>вказати</a:t>
            </a:r>
            <a:r>
              <a:rPr lang="ru-RU" noProof="0" dirty="0" smtClean="0"/>
              <a:t> </a:t>
            </a:r>
            <a:r>
              <a:rPr lang="ru-RU" noProof="0" dirty="0" err="1" smtClean="0"/>
              <a:t>види</a:t>
            </a:r>
            <a:r>
              <a:rPr lang="ru-RU" noProof="0" dirty="0" smtClean="0"/>
              <a:t> </a:t>
            </a:r>
            <a:r>
              <a:rPr lang="ru-RU" noProof="0" dirty="0" err="1" smtClean="0"/>
              <a:t>робіт</a:t>
            </a:r>
            <a:r>
              <a:rPr lang="ru-RU" noProof="0" dirty="0" smtClean="0"/>
              <a:t> за семестр</a:t>
            </a:r>
            <a:r>
              <a:rPr lang="uk-UA" noProof="0" dirty="0" smtClean="0"/>
              <a:t>)</a:t>
            </a:r>
            <a:endParaRPr lang="uk-UA" noProof="0" dirty="0"/>
          </a:p>
        </p:txBody>
      </p:sp>
      <p:sp>
        <p:nvSpPr>
          <p:cNvPr id="11" name="Объект 2"/>
          <p:cNvSpPr>
            <a:spLocks noGrp="1"/>
          </p:cNvSpPr>
          <p:nvPr>
            <p:ph idx="12" hasCustomPrompt="1"/>
          </p:nvPr>
        </p:nvSpPr>
        <p:spPr>
          <a:xfrm>
            <a:off x="378070" y="5017292"/>
            <a:ext cx="5600699" cy="1506599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Autofit/>
          </a:bodyPr>
          <a:lstStyle>
            <a:lvl1pPr>
              <a:defRPr sz="2200" b="0" baseline="0">
                <a:latin typeface="+mj-lt"/>
              </a:defRPr>
            </a:lvl1pPr>
          </a:lstStyle>
          <a:p>
            <a:pPr lvl="0"/>
            <a:r>
              <a:rPr lang="ru-RU" noProof="0" dirty="0" err="1" smtClean="0"/>
              <a:t>Додаткова</a:t>
            </a:r>
            <a:r>
              <a:rPr lang="ru-RU" noProof="0" dirty="0" smtClean="0"/>
              <a:t> </a:t>
            </a:r>
            <a:r>
              <a:rPr lang="ru-RU" noProof="0" dirty="0" err="1" smtClean="0"/>
              <a:t>інформація</a:t>
            </a:r>
            <a:r>
              <a:rPr lang="ru-RU" noProof="0" dirty="0" smtClean="0"/>
              <a:t> (</a:t>
            </a:r>
            <a:r>
              <a:rPr lang="ru-RU" noProof="0" dirty="0" err="1" smtClean="0"/>
              <a:t>технічні</a:t>
            </a:r>
            <a:r>
              <a:rPr lang="ru-RU" noProof="0" dirty="0" smtClean="0"/>
              <a:t> </a:t>
            </a:r>
            <a:r>
              <a:rPr lang="ru-RU" noProof="0" dirty="0" err="1" smtClean="0"/>
              <a:t>вимоги</a:t>
            </a:r>
            <a:r>
              <a:rPr lang="ru-RU" noProof="0" dirty="0" smtClean="0"/>
              <a:t> до </a:t>
            </a:r>
            <a:r>
              <a:rPr lang="ru-RU" noProof="0" dirty="0" err="1" smtClean="0"/>
              <a:t>проходження</a:t>
            </a:r>
            <a:r>
              <a:rPr lang="ru-RU" noProof="0" dirty="0" smtClean="0"/>
              <a:t> курсу, </a:t>
            </a:r>
            <a:r>
              <a:rPr lang="ru-RU" noProof="0" dirty="0" err="1" smtClean="0"/>
              <a:t>академічна</a:t>
            </a:r>
            <a:r>
              <a:rPr lang="ru-RU" noProof="0" dirty="0" smtClean="0"/>
              <a:t> </a:t>
            </a:r>
            <a:r>
              <a:rPr lang="ru-RU" noProof="0" dirty="0" err="1" smtClean="0"/>
              <a:t>доброчесність</a:t>
            </a:r>
            <a:r>
              <a:rPr lang="ru-RU" noProof="0" dirty="0" smtClean="0"/>
              <a:t>, </a:t>
            </a:r>
            <a:r>
              <a:rPr lang="ru-RU" noProof="0" dirty="0" err="1" smtClean="0"/>
              <a:t>графік</a:t>
            </a:r>
            <a:r>
              <a:rPr lang="ru-RU" noProof="0" dirty="0" smtClean="0"/>
              <a:t> </a:t>
            </a:r>
            <a:r>
              <a:rPr lang="ru-RU" noProof="0" dirty="0" err="1" smtClean="0"/>
              <a:t>консультування</a:t>
            </a:r>
            <a:r>
              <a:rPr lang="ru-RU" noProof="0" dirty="0" smtClean="0"/>
              <a:t> </a:t>
            </a:r>
            <a:r>
              <a:rPr lang="uk-UA" noProof="0" dirty="0" smtClean="0"/>
              <a:t>інше</a:t>
            </a:r>
            <a:r>
              <a:rPr lang="ru-RU" noProof="0" dirty="0" smtClean="0"/>
              <a:t>)</a:t>
            </a:r>
            <a:endParaRPr lang="ru-RU" noProof="0" dirty="0" smtClean="0"/>
          </a:p>
        </p:txBody>
      </p:sp>
      <p:sp>
        <p:nvSpPr>
          <p:cNvPr id="13" name="Объект 2"/>
          <p:cNvSpPr>
            <a:spLocks noGrp="1"/>
          </p:cNvSpPr>
          <p:nvPr>
            <p:ph idx="14" hasCustomPrompt="1"/>
          </p:nvPr>
        </p:nvSpPr>
        <p:spPr>
          <a:xfrm>
            <a:off x="6409592" y="1740878"/>
            <a:ext cx="5486400" cy="4783014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 baseline="0">
                <a:latin typeface="+mj-lt"/>
              </a:defRPr>
            </a:lvl1pPr>
          </a:lstStyle>
          <a:p>
            <a:pPr lvl="0"/>
            <a:r>
              <a:rPr lang="uk-UA" noProof="0" dirty="0" smtClean="0"/>
              <a:t>Вимоги до робіт:</a:t>
            </a:r>
            <a:endParaRPr lang="uk-UA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dirty="0" err="1" smtClean="0"/>
              <a:t>Назва</a:t>
            </a:r>
            <a:r>
              <a:rPr lang="ru-RU" dirty="0" smtClean="0"/>
              <a:t> </a:t>
            </a:r>
            <a:r>
              <a:rPr lang="ru-RU" dirty="0" err="1" smtClean="0"/>
              <a:t>дисципліни</a:t>
            </a:r>
            <a:r>
              <a:rPr lang="ru-RU" dirty="0" smtClean="0"/>
              <a:t>/</a:t>
            </a:r>
            <a:r>
              <a:rPr lang="ru-RU" dirty="0" err="1" smtClean="0"/>
              <a:t>тренінг</a:t>
            </a:r>
            <a:r>
              <a:rPr lang="ru-RU" dirty="0" smtClean="0"/>
              <a:t>-курсу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1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20000"/>
            <a:lum/>
          </a:blip>
          <a:srcRect/>
          <a:tile tx="190500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b="1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3600" b="1" dirty="0" smtClean="0"/>
              <a:t>ВНУТРІШНЯ СИСТЕМА ПРИЙНЯТТЯ РІШЕНЬ</a:t>
            </a:r>
            <a:endParaRPr lang="uk-UA" sz="3600" b="1" dirty="0"/>
          </a:p>
        </p:txBody>
      </p:sp>
      <p:sp>
        <p:nvSpPr>
          <p:cNvPr id="11" name="Объект 10"/>
          <p:cNvSpPr>
            <a:spLocks noGrp="1"/>
          </p:cNvSpPr>
          <p:nvPr>
            <p:ph idx="1"/>
          </p:nvPr>
        </p:nvSpPr>
        <p:spPr>
          <a:xfrm>
            <a:off x="4466492" y="3293616"/>
            <a:ext cx="7430756" cy="3353369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200" dirty="0" smtClean="0"/>
              <a:t>Тема 1. Процес управління і управлінські рішення</a:t>
            </a:r>
            <a:endParaRPr lang="ru-RU" sz="12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200" dirty="0" smtClean="0"/>
              <a:t>Тема 2. Технологія і моделі процесу розробки управлінських рішень</a:t>
            </a:r>
            <a:endParaRPr lang="ru-RU" sz="12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200" dirty="0" smtClean="0"/>
              <a:t>Тема 3. Аналіз зовнішнього і внутрішнього середовища та їх вплив на реалізацію альтернатив</a:t>
            </a:r>
            <a:endParaRPr lang="ru-RU" sz="12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200" dirty="0" smtClean="0"/>
              <a:t>Тема 4. </a:t>
            </a:r>
            <a:r>
              <a:rPr lang="uk-UA" sz="1200" dirty="0" err="1" smtClean="0"/>
              <a:t>Еврістичні</a:t>
            </a:r>
            <a:r>
              <a:rPr lang="uk-UA" sz="1200" dirty="0" smtClean="0"/>
              <a:t> методи розробки управлінських рішень</a:t>
            </a:r>
            <a:endParaRPr lang="ru-RU" sz="12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200" dirty="0" smtClean="0"/>
              <a:t>Тема 5. Аналітичні методи обґрунтування управлінських рішень</a:t>
            </a:r>
            <a:endParaRPr lang="ru-RU" sz="12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200" dirty="0" smtClean="0"/>
              <a:t>Тема 6. Розробка і вибір управлінських рішень в умовах </a:t>
            </a:r>
            <a:r>
              <a:rPr lang="uk-UA" sz="1200" dirty="0" err="1" smtClean="0"/>
              <a:t>невизначення</a:t>
            </a:r>
            <a:r>
              <a:rPr lang="uk-UA" sz="1200" dirty="0" smtClean="0"/>
              <a:t> та ризику</a:t>
            </a:r>
            <a:endParaRPr lang="ru-RU" sz="12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200" dirty="0" smtClean="0"/>
              <a:t>Тема </a:t>
            </a:r>
            <a:r>
              <a:rPr lang="uk-UA" sz="1200" dirty="0" smtClean="0"/>
              <a:t>7. Методи оцінки </a:t>
            </a:r>
            <a:r>
              <a:rPr lang="uk-UA" sz="1200" dirty="0" smtClean="0"/>
              <a:t>рішень</a:t>
            </a:r>
            <a:endParaRPr lang="en-US" sz="12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200" dirty="0" smtClean="0"/>
              <a:t>Тема </a:t>
            </a:r>
            <a:r>
              <a:rPr lang="en-US" sz="1200" dirty="0" smtClean="0"/>
              <a:t>8</a:t>
            </a:r>
            <a:r>
              <a:rPr lang="uk-UA" sz="1200" dirty="0" smtClean="0"/>
              <a:t>. </a:t>
            </a:r>
            <a:r>
              <a:rPr lang="uk-UA" sz="1200" dirty="0" smtClean="0"/>
              <a:t>Моделювання управлінських процесів</a:t>
            </a:r>
            <a:endParaRPr lang="ru-RU" sz="12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200" dirty="0" smtClean="0"/>
              <a:t>Тема </a:t>
            </a:r>
            <a:r>
              <a:rPr lang="en-US" sz="1200" dirty="0" smtClean="0"/>
              <a:t>9</a:t>
            </a:r>
            <a:r>
              <a:rPr lang="uk-UA" sz="1200" dirty="0" smtClean="0"/>
              <a:t>. </a:t>
            </a:r>
            <a:r>
              <a:rPr lang="uk-UA" sz="1200" dirty="0" smtClean="0"/>
              <a:t>Моделі прийняття управлінських рішень</a:t>
            </a:r>
            <a:endParaRPr lang="ru-RU" sz="12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200" dirty="0" smtClean="0"/>
              <a:t>Тема </a:t>
            </a:r>
            <a:r>
              <a:rPr lang="en-US" sz="1200" dirty="0" smtClean="0"/>
              <a:t>10</a:t>
            </a:r>
            <a:r>
              <a:rPr lang="uk-UA" sz="1200" dirty="0" smtClean="0"/>
              <a:t>. </a:t>
            </a:r>
            <a:r>
              <a:rPr lang="uk-UA" sz="1200" dirty="0" smtClean="0"/>
              <a:t>Методи ситуаційного аналізу в прийнятті управлінських рішень</a:t>
            </a:r>
            <a:endParaRPr lang="ru-RU" sz="12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200" dirty="0" smtClean="0"/>
              <a:t>Тема </a:t>
            </a:r>
            <a:r>
              <a:rPr lang="uk-UA" sz="1200" dirty="0" smtClean="0"/>
              <a:t>1</a:t>
            </a:r>
            <a:r>
              <a:rPr lang="en-US" sz="1200" dirty="0" smtClean="0"/>
              <a:t>1</a:t>
            </a:r>
            <a:r>
              <a:rPr lang="uk-UA" sz="1200" dirty="0" smtClean="0"/>
              <a:t>. </a:t>
            </a:r>
            <a:r>
              <a:rPr lang="uk-UA" sz="1200" dirty="0" smtClean="0"/>
              <a:t>Програмно-цільове управління та управлінські рішення</a:t>
            </a:r>
            <a:endParaRPr lang="ru-RU" sz="12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200" dirty="0" smtClean="0"/>
              <a:t>Тема </a:t>
            </a:r>
            <a:r>
              <a:rPr lang="en-US" sz="1200" dirty="0" smtClean="0"/>
              <a:t>12</a:t>
            </a:r>
            <a:r>
              <a:rPr lang="uk-UA" sz="1200" dirty="0" smtClean="0"/>
              <a:t>. </a:t>
            </a:r>
            <a:r>
              <a:rPr lang="uk-UA" sz="1200" dirty="0" smtClean="0"/>
              <a:t>Прийняття стратегічних управлінських рішень</a:t>
            </a:r>
            <a:endParaRPr lang="ru-RU" sz="12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200" dirty="0" smtClean="0"/>
              <a:t>Тема </a:t>
            </a:r>
            <a:r>
              <a:rPr lang="uk-UA" sz="1200" dirty="0" smtClean="0"/>
              <a:t>1</a:t>
            </a:r>
            <a:r>
              <a:rPr lang="en-US" sz="1200" dirty="0" smtClean="0"/>
              <a:t>3</a:t>
            </a:r>
            <a:r>
              <a:rPr lang="uk-UA" sz="1200" dirty="0" smtClean="0"/>
              <a:t>. </a:t>
            </a:r>
            <a:r>
              <a:rPr lang="uk-UA" sz="1200" dirty="0" smtClean="0"/>
              <a:t>Прийняття управлінських рішень у сфері </a:t>
            </a:r>
            <a:r>
              <a:rPr lang="uk-UA" sz="1200" dirty="0" smtClean="0"/>
              <a:t>маркетингу, фінансів, персоналу</a:t>
            </a:r>
            <a:endParaRPr lang="ru-RU" sz="12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200" dirty="0" smtClean="0"/>
              <a:t>Тема </a:t>
            </a:r>
            <a:r>
              <a:rPr lang="uk-UA" sz="1200" dirty="0" smtClean="0"/>
              <a:t>1</a:t>
            </a:r>
            <a:r>
              <a:rPr lang="en-US" sz="1200" dirty="0" smtClean="0"/>
              <a:t>4</a:t>
            </a:r>
            <a:r>
              <a:rPr lang="uk-UA" sz="1200" dirty="0" smtClean="0"/>
              <a:t>. </a:t>
            </a:r>
            <a:r>
              <a:rPr lang="uk-UA" sz="1200" dirty="0" smtClean="0"/>
              <a:t>Економічне обґрунтування господарських рішень</a:t>
            </a:r>
            <a:endParaRPr lang="ru-RU" sz="12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200" dirty="0" smtClean="0"/>
              <a:t>Тема </a:t>
            </a:r>
            <a:r>
              <a:rPr lang="uk-UA" sz="1200" dirty="0" smtClean="0"/>
              <a:t>15. Організація і контроль виконання управлінських рішень. Система відповідальності</a:t>
            </a:r>
            <a:endParaRPr lang="ru-RU" sz="1200" dirty="0" smtClean="0"/>
          </a:p>
          <a:p>
            <a:pPr>
              <a:spcBef>
                <a:spcPts val="0"/>
              </a:spcBef>
            </a:pPr>
            <a:endParaRPr lang="uk-UA" sz="1000" b="1" dirty="0" smtClean="0"/>
          </a:p>
        </p:txBody>
      </p:sp>
      <p:sp>
        <p:nvSpPr>
          <p:cNvPr id="12" name="Объект 11"/>
          <p:cNvSpPr>
            <a:spLocks noGrp="1"/>
          </p:cNvSpPr>
          <p:nvPr>
            <p:ph idx="10"/>
          </p:nvPr>
        </p:nvSpPr>
        <p:spPr>
          <a:xfrm>
            <a:off x="342900" y="1648417"/>
            <a:ext cx="3727938" cy="1174682"/>
          </a:xfrm>
        </p:spPr>
        <p:txBody>
          <a:bodyPr/>
          <a:lstStyle/>
          <a:p>
            <a:endParaRPr lang="uk-UA" b="1" dirty="0" smtClean="0"/>
          </a:p>
          <a:p>
            <a:pPr>
              <a:spcBef>
                <a:spcPts val="0"/>
              </a:spcBef>
            </a:pPr>
            <a:r>
              <a:rPr lang="uk-UA" sz="1400" b="1" dirty="0" smtClean="0"/>
              <a:t>Викладач: </a:t>
            </a:r>
            <a:r>
              <a:rPr lang="uk-UA" sz="1400" dirty="0" err="1" smtClean="0"/>
              <a:t>к.е.н</a:t>
            </a:r>
            <a:r>
              <a:rPr lang="uk-UA" sz="1400" dirty="0" smtClean="0"/>
              <a:t>., доцент, </a:t>
            </a:r>
            <a:r>
              <a:rPr lang="uk-UA" sz="1400" dirty="0" err="1" smtClean="0"/>
              <a:t>доцент</a:t>
            </a:r>
            <a:r>
              <a:rPr lang="uk-UA" sz="1400" dirty="0" smtClean="0"/>
              <a:t> кафедри менеджменту</a:t>
            </a:r>
            <a:endParaRPr lang="uk-UA" sz="1400" dirty="0" smtClean="0"/>
          </a:p>
          <a:p>
            <a:pPr>
              <a:spcBef>
                <a:spcPts val="0"/>
              </a:spcBef>
            </a:pPr>
            <a:endParaRPr lang="uk-UA" sz="1400" dirty="0" smtClean="0"/>
          </a:p>
          <a:p>
            <a:pPr>
              <a:spcBef>
                <a:spcPts val="0"/>
              </a:spcBef>
            </a:pPr>
            <a:r>
              <a:rPr lang="uk-UA" sz="1400" b="1" dirty="0" err="1" smtClean="0"/>
              <a:t>Нетудихата</a:t>
            </a:r>
            <a:r>
              <a:rPr lang="uk-UA" sz="1400" b="1" dirty="0" smtClean="0"/>
              <a:t> Костянтин Леонтійович</a:t>
            </a:r>
            <a:endParaRPr lang="uk-UA" sz="1400" b="1" dirty="0" smtClean="0"/>
          </a:p>
        </p:txBody>
      </p:sp>
      <p:sp>
        <p:nvSpPr>
          <p:cNvPr id="13" name="Объект 12"/>
          <p:cNvSpPr>
            <a:spLocks noGrp="1"/>
          </p:cNvSpPr>
          <p:nvPr>
            <p:ph idx="13"/>
          </p:nvPr>
        </p:nvSpPr>
        <p:spPr>
          <a:xfrm>
            <a:off x="342900" y="3142695"/>
            <a:ext cx="3727938" cy="3504290"/>
          </a:xfrm>
        </p:spPr>
        <p:txBody>
          <a:bodyPr/>
          <a:lstStyle/>
          <a:p>
            <a:pPr defTabSz="431800">
              <a:spcBef>
                <a:spcPts val="0"/>
              </a:spcBef>
            </a:pPr>
            <a:endParaRPr lang="uk-UA" sz="1000" b="1" dirty="0" smtClean="0"/>
          </a:p>
          <a:p>
            <a:pPr defTabSz="431800">
              <a:spcBef>
                <a:spcPts val="0"/>
              </a:spcBef>
            </a:pPr>
            <a:endParaRPr lang="uk-UA" sz="1000" b="1" dirty="0" smtClean="0"/>
          </a:p>
          <a:p>
            <a:pPr defTabSz="431800">
              <a:spcBef>
                <a:spcPts val="0"/>
              </a:spcBef>
            </a:pPr>
            <a:endParaRPr lang="uk-UA" sz="1000" b="1" dirty="0" smtClean="0"/>
          </a:p>
          <a:p>
            <a:pPr defTabSz="431800">
              <a:spcBef>
                <a:spcPts val="0"/>
              </a:spcBef>
            </a:pPr>
            <a:r>
              <a:rPr lang="uk-UA" sz="1000" b="1" dirty="0" smtClean="0"/>
              <a:t>Результати курсу:</a:t>
            </a:r>
            <a:endParaRPr lang="uk-UA" sz="1000" b="1" dirty="0" smtClean="0"/>
          </a:p>
          <a:p>
            <a:pPr defTabSz="431800">
              <a:spcBef>
                <a:spcPts val="0"/>
              </a:spcBef>
            </a:pPr>
            <a:r>
              <a:rPr lang="uk-UA" sz="1000" b="1" i="1" dirty="0" smtClean="0"/>
              <a:t>Знання:</a:t>
            </a:r>
            <a:endParaRPr lang="uk-UA" sz="1000" b="1" i="1" dirty="0" smtClean="0"/>
          </a:p>
          <a:p>
            <a:pPr defTabSz="431800">
              <a:spcBef>
                <a:spcPts val="0"/>
              </a:spcBef>
            </a:pPr>
            <a:r>
              <a:rPr lang="uk-UA" sz="1000" dirty="0" smtClean="0">
                <a:cs typeface="Times New Roman" panose="02020603050405020304" pitchFamily="18" charset="0"/>
              </a:rPr>
              <a:t>основні підходи щодо вдосконалення систем прийняття управлінських рішень; проблеми навчання технології прийняття управлінських рішень; механізми дії законів управління об’єктів ухвалення рішення; принципи та методи управління та праці, використовувані особами, які приймають рішення; систему діяльності осіб, які приймають рішення, і апарат використовуваний ними для розробки та реалізації управлінських і функціональних рішень; зміст і послідовність дій осіб, які приймають рішення, за різних обставин, а також їх обґрунтування;методи прийняття та реалізації управлінських рішень.</a:t>
            </a:r>
            <a:endParaRPr lang="uk-UA" sz="1000" b="1" dirty="0" smtClean="0">
              <a:cs typeface="Times New Roman" panose="02020603050405020304" pitchFamily="18" charset="0"/>
            </a:endParaRPr>
          </a:p>
          <a:p>
            <a:pPr defTabSz="431800">
              <a:spcBef>
                <a:spcPts val="0"/>
              </a:spcBef>
            </a:pPr>
            <a:r>
              <a:rPr lang="uk-UA" sz="1000" b="1" dirty="0" smtClean="0"/>
              <a:t>Навички:</a:t>
            </a:r>
            <a:endParaRPr lang="uk-UA" sz="1000" b="1" dirty="0" smtClean="0"/>
          </a:p>
          <a:p>
            <a:pPr defTabSz="431800">
              <a:spcBef>
                <a:spcPts val="0"/>
              </a:spcBef>
            </a:pPr>
            <a:r>
              <a:rPr lang="uk-UA" sz="1000" dirty="0" smtClean="0"/>
              <a:t>творчо застосовувати знання теорії та практики прийняття управлінських рішень під час виконання функціональних обов’язків;</a:t>
            </a:r>
            <a:r>
              <a:rPr lang="ru-RU" sz="1000" dirty="0" smtClean="0"/>
              <a:t> </a:t>
            </a:r>
            <a:r>
              <a:rPr lang="uk-UA" sz="1000" dirty="0" smtClean="0"/>
              <a:t>використовувати методи, технології та засоби розробки, обґрунтування, прийняття й реалізації управлінських рішень;</a:t>
            </a:r>
            <a:r>
              <a:rPr lang="ru-RU" sz="1000" dirty="0" smtClean="0"/>
              <a:t> </a:t>
            </a:r>
            <a:r>
              <a:rPr lang="uk-UA" sz="1000" dirty="0" smtClean="0"/>
              <a:t>приймати (з огляду на спеціалізацію) управлінських рішень в організації;</a:t>
            </a:r>
            <a:r>
              <a:rPr lang="ru-RU" sz="1000" dirty="0" smtClean="0"/>
              <a:t> </a:t>
            </a:r>
            <a:r>
              <a:rPr lang="uk-UA" sz="1000" dirty="0" smtClean="0"/>
              <a:t>застосовувати технології, що розвивають здібності до прийняття рішень;</a:t>
            </a:r>
            <a:r>
              <a:rPr lang="ru-RU" sz="1000" dirty="0" smtClean="0"/>
              <a:t> </a:t>
            </a:r>
            <a:r>
              <a:rPr lang="uk-UA" sz="1000" dirty="0" smtClean="0"/>
              <a:t>використовувати різні методи та моделі, що сприяють прийняттю управлінських рішень у визначених ситуаціях, в умовах ризику та невизначеності.</a:t>
            </a:r>
            <a:endParaRPr lang="ru-RU" sz="1000" dirty="0" smtClean="0"/>
          </a:p>
          <a:p>
            <a:endParaRPr lang="uk-UA" sz="1000" b="1" dirty="0" smtClean="0"/>
          </a:p>
          <a:p>
            <a:endParaRPr lang="uk-UA" dirty="0"/>
          </a:p>
        </p:txBody>
      </p:sp>
      <p:sp>
        <p:nvSpPr>
          <p:cNvPr id="14" name="Объект 13"/>
          <p:cNvSpPr>
            <a:spLocks noGrp="1"/>
          </p:cNvSpPr>
          <p:nvPr>
            <p:ph idx="15"/>
          </p:nvPr>
        </p:nvSpPr>
        <p:spPr>
          <a:xfrm>
            <a:off x="4466492" y="1648417"/>
            <a:ext cx="7430756" cy="1361113"/>
          </a:xfrm>
        </p:spPr>
        <p:txBody>
          <a:bodyPr>
            <a:normAutofit/>
          </a:bodyPr>
          <a:lstStyle/>
          <a:p>
            <a:endParaRPr lang="uk-UA" sz="1400" i="1" dirty="0" smtClean="0"/>
          </a:p>
          <a:p>
            <a:pPr algn="just">
              <a:spcBef>
                <a:spcPts val="200"/>
              </a:spcBef>
            </a:pPr>
            <a:r>
              <a:rPr lang="uk-UA" sz="1400" b="1" dirty="0" smtClean="0"/>
              <a:t>Формат</a:t>
            </a:r>
            <a:r>
              <a:rPr lang="uk-UA" sz="1400" dirty="0" smtClean="0"/>
              <a:t>: вибіркова дисципліна</a:t>
            </a:r>
            <a:endParaRPr lang="uk-UA" sz="1400" dirty="0" smtClean="0"/>
          </a:p>
          <a:p>
            <a:r>
              <a:rPr lang="uk-UA" sz="1400" b="1" i="1" dirty="0" smtClean="0"/>
              <a:t>Метою</a:t>
            </a:r>
            <a:r>
              <a:rPr lang="uk-UA" sz="1400" b="1" dirty="0" smtClean="0"/>
              <a:t>  </a:t>
            </a:r>
            <a:r>
              <a:rPr lang="uk-UA" sz="1400" dirty="0" smtClean="0"/>
              <a:t>викладання навчальної дисципліни «Внутрішня система прийняття рішень» є формування комплексу системи знань і практичних навичок, прийняття та внутрішньої системи реалізації управлінських рішень, необхідних для практичної діяльності управлінців.</a:t>
            </a:r>
            <a:endParaRPr lang="ru-RU" sz="1400" dirty="0" smtClean="0"/>
          </a:p>
          <a:p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378070" y="351693"/>
            <a:ext cx="11556835" cy="842794"/>
          </a:xfrm>
        </p:spPr>
        <p:txBody>
          <a:bodyPr/>
          <a:lstStyle/>
          <a:p>
            <a:r>
              <a:rPr lang="uk-UA" sz="3600" b="1" dirty="0" smtClean="0">
                <a:ea typeface="Segoe UI Emoji" panose="020B0502040204020203" pitchFamily="34" charset="0"/>
              </a:rPr>
              <a:t>ВНУТРІШНЯ СИСТЕМА ПРИЙНЯТТЯ РІШЕНЬ</a:t>
            </a:r>
            <a:endParaRPr lang="uk-UA" sz="3600" b="1" dirty="0">
              <a:ea typeface="Segoe UI Emoji" panose="020B0502040204020203" pitchFamily="34" charset="0"/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idx="11"/>
          </p:nvPr>
        </p:nvSpPr>
        <p:spPr>
          <a:xfrm>
            <a:off x="378070" y="1408671"/>
            <a:ext cx="5600699" cy="196884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uk-UA" sz="1600" b="1" dirty="0" smtClean="0"/>
          </a:p>
          <a:p>
            <a:pPr fontAlgn="auto">
              <a:lnSpc>
                <a:spcPct val="100000"/>
              </a:lnSpc>
              <a:spcBef>
                <a:spcPts val="0"/>
              </a:spcBef>
            </a:pPr>
            <a:r>
              <a:rPr lang="uk-UA" sz="1400" b="1" dirty="0" smtClean="0"/>
              <a:t>Оцінювання:</a:t>
            </a:r>
            <a:endParaRPr lang="uk-UA" sz="1400" b="1" dirty="0" smtClean="0"/>
          </a:p>
          <a:p>
            <a:pPr fontAlgn="auto">
              <a:lnSpc>
                <a:spcPct val="100000"/>
              </a:lnSpc>
              <a:spcBef>
                <a:spcPts val="0"/>
              </a:spcBef>
            </a:pPr>
            <a:r>
              <a:rPr lang="uk-UA" sz="1400" dirty="0" smtClean="0">
                <a:sym typeface="+mn-ea"/>
              </a:rPr>
              <a:t>Залік/Іспит–  30/40 балів</a:t>
            </a:r>
            <a:endParaRPr lang="uk-UA" sz="1400" dirty="0" smtClean="0"/>
          </a:p>
          <a:p>
            <a:pPr fontAlgn="auto">
              <a:lnSpc>
                <a:spcPct val="100000"/>
              </a:lnSpc>
              <a:spcBef>
                <a:spcPts val="0"/>
              </a:spcBef>
            </a:pPr>
            <a:r>
              <a:rPr lang="uk-UA" sz="1400" dirty="0" smtClean="0">
                <a:sym typeface="+mn-ea"/>
              </a:rPr>
              <a:t>Робота за семестр – 70/60 балів:</a:t>
            </a:r>
            <a:endParaRPr lang="uk-UA" sz="1400" dirty="0" smtClean="0">
              <a:sym typeface="+mn-ea"/>
            </a:endParaRPr>
          </a:p>
          <a:p>
            <a:pPr fontAlgn="auto">
              <a:lnSpc>
                <a:spcPct val="100000"/>
              </a:lnSpc>
              <a:spcBef>
                <a:spcPts val="0"/>
              </a:spcBef>
            </a:pPr>
            <a:r>
              <a:rPr lang="uk-UA" sz="1400" dirty="0" smtClean="0">
                <a:sym typeface="+mn-ea"/>
              </a:rPr>
              <a:t>відповіді та дискусії під час обговорення, розв'язування задач, вирішення ситуаційних </a:t>
            </a:r>
            <a:r>
              <a:rPr lang="uk-UA" sz="1400" dirty="0" smtClean="0">
                <a:sym typeface="+mn-ea"/>
              </a:rPr>
              <a:t>завдань, </a:t>
            </a:r>
            <a:r>
              <a:rPr lang="uk-UA" sz="1400" dirty="0" smtClean="0">
                <a:sym typeface="+mn-ea"/>
              </a:rPr>
              <a:t>тестування, самостійна робота з дисципліни.</a:t>
            </a:r>
            <a:endParaRPr lang="uk-UA" sz="1400" dirty="0" smtClean="0"/>
          </a:p>
          <a:p>
            <a:pPr fontAlgn="auto">
              <a:lnSpc>
                <a:spcPct val="100000"/>
              </a:lnSpc>
            </a:pPr>
            <a:endParaRPr lang="uk-UA" sz="3500" dirty="0"/>
          </a:p>
        </p:txBody>
      </p:sp>
      <p:sp>
        <p:nvSpPr>
          <p:cNvPr id="9" name="Объект 8"/>
          <p:cNvSpPr>
            <a:spLocks noGrp="1"/>
          </p:cNvSpPr>
          <p:nvPr>
            <p:ph idx="12"/>
          </p:nvPr>
        </p:nvSpPr>
        <p:spPr>
          <a:xfrm>
            <a:off x="378070" y="3525796"/>
            <a:ext cx="5600699" cy="2998096"/>
          </a:xfrm>
        </p:spPr>
        <p:txBody>
          <a:bodyPr/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uk-UA" sz="1200" b="1" dirty="0" smtClean="0">
                <a:ea typeface="Segoe UI Emoji" panose="020B0502040204020203" pitchFamily="34" charset="0"/>
              </a:rPr>
              <a:t>Технічні вимоги: </a:t>
            </a:r>
            <a:r>
              <a:rPr lang="uk-UA" sz="1200" dirty="0" smtClean="0">
                <a:ea typeface="Segoe UI Emoji" panose="020B0502040204020203" pitchFamily="34" charset="0"/>
              </a:rPr>
              <a:t>Проекційне мультимедійне обладнання (проектор, екран, ноутбук/комп’ютер);  </a:t>
            </a:r>
            <a:endParaRPr lang="ru-RU" sz="1200" dirty="0" smtClean="0">
              <a:ea typeface="Segoe UI Emoji" panose="020B0502040204020203" pitchFamily="34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200" dirty="0" smtClean="0">
                <a:ea typeface="Segoe UI Emoji" panose="020B0502040204020203" pitchFamily="34" charset="0"/>
              </a:rPr>
              <a:t> Доступ до мереж</a:t>
            </a:r>
            <a:r>
              <a:rPr lang="uk-UA" sz="1200" dirty="0" smtClean="0">
                <a:ea typeface="Segoe UI Emoji" panose="020B0502040204020203" pitchFamily="34" charset="0"/>
              </a:rPr>
              <a:t>і </a:t>
            </a:r>
            <a:r>
              <a:rPr lang="en-US" sz="1200" dirty="0" smtClean="0">
                <a:ea typeface="Segoe UI Emoji" panose="020B0502040204020203" pitchFamily="34" charset="0"/>
              </a:rPr>
              <a:t>Internet</a:t>
            </a:r>
            <a:r>
              <a:rPr lang="ru-RU" sz="1200" dirty="0" smtClean="0">
                <a:ea typeface="Segoe UI Emoji" panose="020B0502040204020203" pitchFamily="34" charset="0"/>
              </a:rPr>
              <a:t>, точка доступу </a:t>
            </a:r>
            <a:r>
              <a:rPr lang="en-US" sz="1200" dirty="0" err="1" smtClean="0">
                <a:ea typeface="Segoe UI Emoji" panose="020B0502040204020203" pitchFamily="34" charset="0"/>
              </a:rPr>
              <a:t>Wi</a:t>
            </a:r>
            <a:r>
              <a:rPr lang="ru-RU" sz="1200" dirty="0" smtClean="0">
                <a:ea typeface="Segoe UI Emoji" panose="020B0502040204020203" pitchFamily="34" charset="0"/>
              </a:rPr>
              <a:t>-</a:t>
            </a:r>
            <a:r>
              <a:rPr lang="en-US" sz="1200" dirty="0" err="1" smtClean="0">
                <a:ea typeface="Segoe UI Emoji" panose="020B0502040204020203" pitchFamily="34" charset="0"/>
              </a:rPr>
              <a:t>Fi</a:t>
            </a:r>
            <a:r>
              <a:rPr lang="ru-RU" sz="1200" dirty="0" smtClean="0">
                <a:ea typeface="Segoe UI Emoji" panose="020B0502040204020203" pitchFamily="34" charset="0"/>
              </a:rPr>
              <a:t>; </a:t>
            </a:r>
            <a:endParaRPr lang="ru-RU" sz="1200" dirty="0" smtClean="0">
              <a:ea typeface="Segoe UI Emoji" panose="020B0502040204020203" pitchFamily="34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200" dirty="0" smtClean="0">
                <a:ea typeface="Segoe UI Emoji" panose="020B0502040204020203" pitchFamily="34" charset="0"/>
              </a:rPr>
              <a:t> </a:t>
            </a:r>
            <a:r>
              <a:rPr lang="en-US" sz="1200" dirty="0" smtClean="0">
                <a:ea typeface="Segoe UI Emoji" panose="020B0502040204020203" pitchFamily="34" charset="0"/>
              </a:rPr>
              <a:t>OS: Windows, Android, </a:t>
            </a:r>
            <a:r>
              <a:rPr lang="en-US" sz="1200" dirty="0" err="1" smtClean="0">
                <a:ea typeface="Segoe UI Emoji" panose="020B0502040204020203" pitchFamily="34" charset="0"/>
              </a:rPr>
              <a:t>iOS</a:t>
            </a:r>
            <a:r>
              <a:rPr lang="en-US" sz="1200" dirty="0" smtClean="0">
                <a:ea typeface="Segoe UI Emoji" panose="020B0502040204020203" pitchFamily="34" charset="0"/>
              </a:rPr>
              <a:t>; </a:t>
            </a:r>
            <a:endParaRPr lang="ru-RU" sz="1200" dirty="0" smtClean="0">
              <a:ea typeface="Segoe UI Emoji" panose="020B0502040204020203" pitchFamily="34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1200" dirty="0" smtClean="0">
                <a:ea typeface="Segoe UI Emoji" panose="020B0502040204020203" pitchFamily="34" charset="0"/>
              </a:rPr>
              <a:t> Browsers: Chrome / Opera / Mozilla Firefox / MS Edge; </a:t>
            </a:r>
            <a:endParaRPr lang="ru-RU" sz="1200" dirty="0" smtClean="0">
              <a:ea typeface="Segoe UI Emoji" panose="020B0502040204020203" pitchFamily="34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uk-UA" sz="1200" dirty="0" smtClean="0">
                <a:ea typeface="Segoe UI Emoji" panose="020B0502040204020203" pitchFamily="34" charset="0"/>
              </a:rPr>
              <a:t>Програмне забезпечення:</a:t>
            </a:r>
            <a:r>
              <a:rPr lang="en-US" sz="1200" dirty="0" smtClean="0">
                <a:ea typeface="Segoe UI Emoji" panose="020B0502040204020203" pitchFamily="34" charset="0"/>
              </a:rPr>
              <a:t> Word, Excel, PowerPoint; Skype, Zoom, Google Meet; </a:t>
            </a:r>
            <a:endParaRPr lang="ru-RU" sz="1200" dirty="0" smtClean="0">
              <a:ea typeface="Segoe UI Emoji" panose="020B0502040204020203" pitchFamily="34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1200" dirty="0" smtClean="0">
                <a:ea typeface="Segoe UI Emoji" panose="020B0502040204020203" pitchFamily="34" charset="0"/>
              </a:rPr>
              <a:t> </a:t>
            </a:r>
            <a:r>
              <a:rPr lang="uk-UA" sz="1200" dirty="0" smtClean="0">
                <a:ea typeface="Segoe UI Emoji" panose="020B0502040204020203" pitchFamily="34" charset="0"/>
              </a:rPr>
              <a:t>Система електронного навчання </a:t>
            </a:r>
            <a:r>
              <a:rPr lang="uk-UA" sz="1200" dirty="0" err="1" smtClean="0">
                <a:ea typeface="Segoe UI Emoji" panose="020B0502040204020203" pitchFamily="34" charset="0"/>
              </a:rPr>
              <a:t>Moodle</a:t>
            </a:r>
            <a:r>
              <a:rPr lang="uk-UA" sz="1200" dirty="0" smtClean="0">
                <a:ea typeface="Segoe UI Emoji" panose="020B0502040204020203" pitchFamily="34" charset="0"/>
              </a:rPr>
              <a:t> 3.9</a:t>
            </a:r>
            <a:endParaRPr lang="ru-RU" sz="1200" dirty="0" smtClean="0">
              <a:ea typeface="Segoe UI Emoji" panose="020B0502040204020203" pitchFamily="34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uk-UA" sz="1200" dirty="0" err="1" smtClean="0">
                <a:ea typeface="Segoe UI Emoji" panose="020B0502040204020203" pitchFamily="34" charset="0"/>
              </a:rPr>
              <a:t>Тренінгова</a:t>
            </a:r>
            <a:r>
              <a:rPr lang="uk-UA" sz="1200" dirty="0" smtClean="0">
                <a:ea typeface="Segoe UI Emoji" panose="020B0502040204020203" pitchFamily="34" charset="0"/>
              </a:rPr>
              <a:t> аудиторія (дошка, </a:t>
            </a:r>
            <a:r>
              <a:rPr lang="uk-UA" sz="1200" dirty="0" err="1" smtClean="0">
                <a:ea typeface="Segoe UI Emoji" panose="020B0502040204020203" pitchFamily="34" charset="0"/>
              </a:rPr>
              <a:t>фліпчарт</a:t>
            </a:r>
            <a:r>
              <a:rPr lang="uk-UA" sz="1200" dirty="0" smtClean="0">
                <a:ea typeface="Segoe UI Emoji" panose="020B0502040204020203" pitchFamily="34" charset="0"/>
              </a:rPr>
              <a:t>, комплект канцелярського приладдя для творчості: маркери, олівці, </a:t>
            </a:r>
            <a:r>
              <a:rPr lang="uk-UA" sz="1200" dirty="0" err="1" smtClean="0">
                <a:ea typeface="Segoe UI Emoji" panose="020B0502040204020203" pitchFamily="34" charset="0"/>
              </a:rPr>
              <a:t>стікери</a:t>
            </a:r>
            <a:r>
              <a:rPr lang="uk-UA" sz="1200" dirty="0" smtClean="0">
                <a:ea typeface="Segoe UI Emoji" panose="020B0502040204020203" pitchFamily="34" charset="0"/>
              </a:rPr>
              <a:t>, кольоровий папір, клей, ватман, блокнот для </a:t>
            </a:r>
            <a:r>
              <a:rPr lang="uk-UA" sz="1200" dirty="0" err="1" smtClean="0">
                <a:ea typeface="Segoe UI Emoji" panose="020B0502040204020203" pitchFamily="34" charset="0"/>
              </a:rPr>
              <a:t>фліпчарту</a:t>
            </a:r>
            <a:r>
              <a:rPr lang="uk-UA" sz="1200" dirty="0" smtClean="0">
                <a:ea typeface="Segoe UI Emoji" panose="020B0502040204020203" pitchFamily="34" charset="0"/>
              </a:rPr>
              <a:t>).</a:t>
            </a:r>
            <a:endParaRPr lang="ru-RU" sz="1200" dirty="0" smtClean="0">
              <a:ea typeface="Segoe UI Emoji" panose="020B0502040204020203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uk-UA" sz="1200" b="1" dirty="0" smtClean="0">
                <a:ea typeface="Segoe UI Emoji" panose="020B0502040204020203" pitchFamily="34" charset="0"/>
              </a:rPr>
              <a:t>Академічна доброчесність:</a:t>
            </a:r>
            <a:r>
              <a:rPr lang="uk-UA" sz="1200" dirty="0" smtClean="0">
                <a:ea typeface="Segoe UI Emoji" panose="020B0502040204020203" pitchFamily="34" charset="0"/>
              </a:rPr>
              <a:t> передбачає самостійне виконання аналітичних і творчих завдань, контрольних робіт; у разі наявності текстових збігів, копіювання, списування або фальсифікації даних робота не зараховується</a:t>
            </a:r>
            <a:endParaRPr lang="uk-UA" sz="1200" dirty="0" smtClean="0">
              <a:ea typeface="Segoe UI Emoji" panose="020B0502040204020203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200" b="1" dirty="0" smtClean="0">
                <a:ea typeface="Segoe UI Emoji" panose="020B0502040204020203" pitchFamily="34" charset="0"/>
              </a:rPr>
              <a:t>Консультування</a:t>
            </a:r>
            <a:r>
              <a:rPr lang="uk-UA" sz="1200" dirty="0" smtClean="0">
                <a:ea typeface="Segoe UI Emoji" panose="020B0502040204020203" pitchFamily="34" charset="0"/>
              </a:rPr>
              <a:t> з дисциплін надається згідно графіку консультування кафедри менеджменту, каб.10-325.</a:t>
            </a:r>
            <a:endParaRPr lang="uk-UA" sz="1200" dirty="0">
              <a:ea typeface="Segoe UI Emoji" panose="020B0502040204020203" pitchFamily="34" charset="0"/>
            </a:endParaRPr>
          </a:p>
        </p:txBody>
      </p:sp>
      <p:sp>
        <p:nvSpPr>
          <p:cNvPr id="10" name="Объект 9"/>
          <p:cNvSpPr>
            <a:spLocks noGrp="1"/>
          </p:cNvSpPr>
          <p:nvPr>
            <p:ph idx="14"/>
          </p:nvPr>
        </p:nvSpPr>
        <p:spPr>
          <a:xfrm>
            <a:off x="6401354" y="1543169"/>
            <a:ext cx="5486400" cy="4997673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uk-UA" sz="1400" b="1" dirty="0">
                <a:sym typeface="+mn-ea"/>
              </a:rPr>
              <a:t>Вимоги до робіт:</a:t>
            </a:r>
            <a:endParaRPr lang="uk-UA" sz="1400" b="1" dirty="0"/>
          </a:p>
          <a:p>
            <a:pPr algn="just"/>
            <a:r>
              <a:rPr lang="uk-UA" sz="1400" dirty="0">
                <a:sym typeface="+mn-ea"/>
              </a:rPr>
              <a:t>Під час роботи на семінарах оцінюється активна участь під час обговорення та відповідей на питання, володіння теоретичним матеріалом та вміння його використовувати при вирішенні ситуаційних завдань.  </a:t>
            </a:r>
            <a:r>
              <a:rPr lang="en-US" altLang="en-US" sz="1400" dirty="0">
                <a:sym typeface="+mn-ea"/>
              </a:rPr>
              <a:t>Тестування</a:t>
            </a:r>
            <a:r>
              <a:rPr lang="uk-UA" altLang="en-US" sz="1400" dirty="0">
                <a:sym typeface="+mn-ea"/>
              </a:rPr>
              <a:t>, пи</a:t>
            </a:r>
            <a:r>
              <a:rPr lang="en-US" altLang="en-US" sz="1400" dirty="0">
                <a:sym typeface="+mn-ea"/>
              </a:rPr>
              <a:t>итання є відкриті та вибір однієї або декількох правильних відповідей</a:t>
            </a:r>
            <a:endParaRPr lang="en-US" altLang="en-US" sz="1400" dirty="0"/>
          </a:p>
          <a:p>
            <a:pPr algn="just"/>
            <a:endParaRPr lang="en-US" altLang="en-US" sz="1400" dirty="0"/>
          </a:p>
          <a:p>
            <a:pPr algn="just"/>
            <a:r>
              <a:rPr lang="uk-UA" sz="1400" dirty="0">
                <a:sym typeface="+mn-ea"/>
              </a:rPr>
              <a:t>Самостійна робота складається із завдань, які поєднують у собі теоретичну частину (розгорнута відповідь на питання для самостійного опрацювання) та практичні завдання (ситуаційні задачі/кейси)</a:t>
            </a:r>
            <a:r>
              <a:rPr lang="en-US" sz="1400" dirty="0">
                <a:sym typeface="+mn-ea"/>
              </a:rPr>
              <a:t>. </a:t>
            </a:r>
            <a:endParaRPr lang="en-US" sz="1400" dirty="0">
              <a:sym typeface="+mn-ea"/>
            </a:endParaRPr>
          </a:p>
          <a:p>
            <a:pPr algn="just"/>
            <a:endParaRPr lang="uk-UA" sz="1400" dirty="0"/>
          </a:p>
          <a:p>
            <a:pPr algn="just"/>
            <a:endParaRPr lang="uk-UA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4003</Words>
  <Application>WPS Presentation</Application>
  <PresentationFormat>Произвольный</PresentationFormat>
  <Paragraphs>62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2" baseType="lpstr">
      <vt:lpstr>Arial</vt:lpstr>
      <vt:lpstr>SimSun</vt:lpstr>
      <vt:lpstr>Wingdings</vt:lpstr>
      <vt:lpstr>Times New Roman</vt:lpstr>
      <vt:lpstr>Segoe UI Emoji</vt:lpstr>
      <vt:lpstr>Calibri Light</vt:lpstr>
      <vt:lpstr>Microsoft YaHei</vt:lpstr>
      <vt:lpstr>Arial Unicode MS</vt:lpstr>
      <vt:lpstr>Calibri</vt:lpstr>
      <vt:lpstr>Тема Office</vt:lpstr>
      <vt:lpstr>ВНУТРІШНЯ СИСТЕМА ПРИЙНЯТТЯ РІШЕНЬ</vt:lpstr>
      <vt:lpstr>ВНУТРІШНЯ СИСТЕМА ПРИЙНЯТТЯ РІШЕНЬ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 ДИСЦИПЛІНИ/ТК</dc:title>
  <dc:creator>Пользователь Windows</dc:creator>
  <cp:lastModifiedBy>admin</cp:lastModifiedBy>
  <cp:revision>65</cp:revision>
  <dcterms:created xsi:type="dcterms:W3CDTF">2020-10-01T12:50:00Z</dcterms:created>
  <dcterms:modified xsi:type="dcterms:W3CDTF">2026-02-11T06:47:09Z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82B9F3D989044B919339EEE5D3325EC4_13</vt:lpwstr>
  </property>
  <property fmtid="{D5CDD505-2E9C-101B-9397-08002B2CF9AE}" pid="3" name="KSOProductBuildVer">
    <vt:lpwstr>1033-12.2.0.23196</vt:lpwstr>
  </property>
</Properties>
</file>