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9" r:id="rId3"/>
    <p:sldId id="260" r:id="rId4"/>
  </p:sldIdLst>
  <p:sldSz cx="12192000" cy="6858000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89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DD9FF"/>
    <a:srgbClr val="E5EBFF"/>
    <a:srgbClr val="C9E9CD"/>
    <a:srgbClr val="F0F0F0"/>
    <a:srgbClr val="FFFF00"/>
    <a:srgbClr val="FDDFD7"/>
    <a:srgbClr val="FEE8A0"/>
    <a:srgbClr val="F8F7BA"/>
    <a:srgbClr val="FBF6C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 showGuides="1">
      <p:cViewPr varScale="1">
        <p:scale>
          <a:sx n="105" d="100"/>
          <a:sy n="105" d="100"/>
        </p:scale>
        <p:origin x="-96" y="-162"/>
      </p:cViewPr>
      <p:guideLst>
        <p:guide orient="horz" pos="2160"/>
        <p:guide pos="3889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7" Type="http://schemas.openxmlformats.org/officeDocument/2006/relationships/tableStyles" Target="tableStyles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4CD568-5D27-4293-990D-3C30D6C793F4}" type="datetimeFigureOut">
              <a:rPr lang="uk-UA" smtClean="0"/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B06FCCF-5B18-4D4E-B4D0-036448F3F522}" type="slidenum">
              <a:rPr lang="uk-UA" smtClean="0"/>
            </a:fld>
            <a:endParaRPr lang="uk-U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4CD568-5D27-4293-990D-3C30D6C793F4}" type="datetimeFigureOut">
              <a:rPr lang="uk-UA" smtClean="0"/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B06FCCF-5B18-4D4E-B4D0-036448F3F522}" type="slidenum">
              <a:rPr lang="uk-UA" smtClean="0"/>
            </a:fld>
            <a:endParaRPr lang="uk-U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92097" y="365125"/>
            <a:ext cx="7305151" cy="1325563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279842" y="3400651"/>
            <a:ext cx="3617406" cy="312072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4CD568-5D27-4293-990D-3C30D6C793F4}" type="datetimeFigureOut">
              <a:rPr lang="uk-UA" smtClean="0"/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B06FCCF-5B18-4D4E-B4D0-036448F3F522}" type="slidenum">
              <a:rPr lang="uk-UA" smtClean="0"/>
            </a:fld>
            <a:endParaRPr lang="uk-U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4CD568-5D27-4293-990D-3C30D6C793F4}" type="datetimeFigureOut">
              <a:rPr lang="uk-UA" smtClean="0"/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B06FCCF-5B18-4D4E-B4D0-036448F3F522}" type="slidenum">
              <a:rPr lang="uk-UA" smtClean="0"/>
            </a:fld>
            <a:endParaRPr lang="uk-U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342900" y="334108"/>
            <a:ext cx="11554348" cy="967152"/>
          </a:xfrm>
          <a:prstGeom prst="rect">
            <a:avLst/>
          </a:prstGeom>
          <a:solidFill>
            <a:srgbClr val="E5EBFF">
              <a:alpha val="69804"/>
            </a:srgbClr>
          </a:solidFill>
          <a:ln>
            <a:solidFill>
              <a:srgbClr val="CDD9FF"/>
            </a:solidFill>
          </a:ln>
        </p:spPr>
        <p:txBody>
          <a:bodyPr anchor="ctr"/>
          <a:lstStyle>
            <a:lvl1pPr>
              <a:defRPr b="0">
                <a:latin typeface="+mj-lt"/>
              </a:defRPr>
            </a:lvl1pPr>
          </a:lstStyle>
          <a:p>
            <a:r>
              <a:rPr lang="uk-UA" noProof="0" dirty="0" smtClean="0"/>
              <a:t>Назва дисципліни / тренінгу</a:t>
            </a:r>
            <a:endParaRPr lang="uk-UA" noProof="0" dirty="0"/>
          </a:p>
        </p:txBody>
      </p:sp>
      <p:sp>
        <p:nvSpPr>
          <p:cNvPr id="3" name="Объект 2"/>
          <p:cNvSpPr>
            <a:spLocks noGrp="1"/>
          </p:cNvSpPr>
          <p:nvPr>
            <p:ph idx="1" hasCustomPrompt="1"/>
          </p:nvPr>
        </p:nvSpPr>
        <p:spPr>
          <a:xfrm>
            <a:off x="4466492" y="3560885"/>
            <a:ext cx="7430756" cy="3086100"/>
          </a:xfrm>
          <a:prstGeom prst="rect">
            <a:avLst/>
          </a:prstGeom>
          <a:solidFill>
            <a:srgbClr val="F0F0F0">
              <a:alpha val="69020"/>
            </a:srgbClr>
          </a:solidFill>
          <a:ln>
            <a:solidFill>
              <a:srgbClr val="CDD9FF"/>
            </a:solidFill>
          </a:ln>
        </p:spPr>
        <p:txBody>
          <a:bodyPr anchor="ctr"/>
          <a:lstStyle>
            <a:lvl1pPr>
              <a:defRPr sz="2200" b="0">
                <a:latin typeface="+mj-lt"/>
              </a:defRPr>
            </a:lvl1pPr>
          </a:lstStyle>
          <a:p>
            <a:pPr lvl="0"/>
            <a:r>
              <a:rPr lang="uk-UA" noProof="0" dirty="0" smtClean="0"/>
              <a:t>Тематика курсу:</a:t>
            </a:r>
            <a:endParaRPr lang="uk-UA" noProof="0" dirty="0"/>
          </a:p>
        </p:txBody>
      </p:sp>
      <p:sp>
        <p:nvSpPr>
          <p:cNvPr id="9" name="Объект 2"/>
          <p:cNvSpPr>
            <a:spLocks noGrp="1"/>
          </p:cNvSpPr>
          <p:nvPr>
            <p:ph idx="10" hasCustomPrompt="1"/>
          </p:nvPr>
        </p:nvSpPr>
        <p:spPr>
          <a:xfrm>
            <a:off x="342900" y="1648417"/>
            <a:ext cx="3727938" cy="1580924"/>
          </a:xfrm>
          <a:prstGeom prst="rect">
            <a:avLst/>
          </a:prstGeom>
          <a:solidFill>
            <a:srgbClr val="F0F0F0">
              <a:alpha val="69020"/>
            </a:srgbClr>
          </a:solidFill>
          <a:ln>
            <a:solidFill>
              <a:srgbClr val="CDD9FF"/>
            </a:solidFill>
          </a:ln>
        </p:spPr>
        <p:txBody>
          <a:bodyPr anchor="ctr"/>
          <a:lstStyle>
            <a:lvl1pPr>
              <a:defRPr sz="2200" b="0">
                <a:latin typeface="+mj-lt"/>
              </a:defRPr>
            </a:lvl1pPr>
          </a:lstStyle>
          <a:p>
            <a:pPr lvl="0"/>
            <a:r>
              <a:rPr lang="uk-UA" noProof="0" dirty="0" smtClean="0"/>
              <a:t>Викладач:</a:t>
            </a:r>
            <a:endParaRPr lang="uk-UA" noProof="0" dirty="0"/>
          </a:p>
        </p:txBody>
      </p:sp>
      <p:sp>
        <p:nvSpPr>
          <p:cNvPr id="12" name="Объект 2"/>
          <p:cNvSpPr>
            <a:spLocks noGrp="1"/>
          </p:cNvSpPr>
          <p:nvPr>
            <p:ph idx="13" hasCustomPrompt="1"/>
          </p:nvPr>
        </p:nvSpPr>
        <p:spPr>
          <a:xfrm>
            <a:off x="342900" y="3560885"/>
            <a:ext cx="3727938" cy="3086100"/>
          </a:xfrm>
          <a:prstGeom prst="rect">
            <a:avLst/>
          </a:prstGeom>
          <a:solidFill>
            <a:srgbClr val="F0F0F0">
              <a:alpha val="69020"/>
            </a:srgbClr>
          </a:solidFill>
          <a:ln>
            <a:solidFill>
              <a:srgbClr val="CDD9FF"/>
            </a:solidFill>
          </a:ln>
        </p:spPr>
        <p:txBody>
          <a:bodyPr anchor="ctr"/>
          <a:lstStyle>
            <a:lvl1pPr>
              <a:defRPr sz="2200" b="0">
                <a:latin typeface="+mj-lt"/>
              </a:defRPr>
            </a:lvl1pPr>
          </a:lstStyle>
          <a:p>
            <a:pPr lvl="0"/>
            <a:r>
              <a:rPr lang="uk-UA" noProof="0" dirty="0" smtClean="0"/>
              <a:t>Отримані навички:</a:t>
            </a:r>
            <a:endParaRPr lang="uk-UA" noProof="0" dirty="0"/>
          </a:p>
        </p:txBody>
      </p:sp>
      <p:sp>
        <p:nvSpPr>
          <p:cNvPr id="14" name="Объект 2"/>
          <p:cNvSpPr>
            <a:spLocks noGrp="1"/>
          </p:cNvSpPr>
          <p:nvPr>
            <p:ph idx="15" hasCustomPrompt="1"/>
          </p:nvPr>
        </p:nvSpPr>
        <p:spPr>
          <a:xfrm>
            <a:off x="4466492" y="1648417"/>
            <a:ext cx="7430756" cy="1580925"/>
          </a:xfrm>
          <a:prstGeom prst="rect">
            <a:avLst/>
          </a:prstGeom>
          <a:solidFill>
            <a:srgbClr val="F0F0F0">
              <a:alpha val="69020"/>
            </a:srgbClr>
          </a:solidFill>
          <a:ln>
            <a:solidFill>
              <a:srgbClr val="CDD9FF"/>
            </a:solidFill>
          </a:ln>
        </p:spPr>
        <p:txBody>
          <a:bodyPr anchor="ctr">
            <a:normAutofit/>
          </a:bodyPr>
          <a:lstStyle>
            <a:lvl1pPr>
              <a:defRPr sz="2200" b="0">
                <a:latin typeface="+mj-lt"/>
              </a:defRPr>
            </a:lvl1pPr>
          </a:lstStyle>
          <a:p>
            <a:pPr lvl="0"/>
            <a:r>
              <a:rPr lang="uk-UA" noProof="0" dirty="0" smtClean="0"/>
              <a:t>Опис дисципліни (</a:t>
            </a:r>
            <a:r>
              <a:rPr lang="ru-RU" noProof="0" dirty="0" smtClean="0"/>
              <a:t>короткий </a:t>
            </a:r>
            <a:r>
              <a:rPr lang="ru-RU" noProof="0" dirty="0" err="1" smtClean="0"/>
              <a:t>зміст</a:t>
            </a:r>
            <a:r>
              <a:rPr lang="ru-RU" noProof="0" dirty="0" smtClean="0"/>
              <a:t>, формат курсу, </a:t>
            </a:r>
            <a:r>
              <a:rPr lang="ru-RU" noProof="0" dirty="0" err="1" smtClean="0"/>
              <a:t>кількість</a:t>
            </a:r>
            <a:r>
              <a:rPr lang="ru-RU" noProof="0" dirty="0" smtClean="0"/>
              <a:t> годин)</a:t>
            </a:r>
            <a:r>
              <a:rPr lang="uk-UA" noProof="0" dirty="0" smtClean="0"/>
              <a:t>:</a:t>
            </a:r>
            <a:endParaRPr lang="uk-UA" noProof="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378070" y="351692"/>
            <a:ext cx="11556835" cy="1037493"/>
          </a:xfrm>
          <a:prstGeom prst="rect">
            <a:avLst/>
          </a:prstGeom>
          <a:solidFill>
            <a:srgbClr val="E5EBFF">
              <a:alpha val="69804"/>
            </a:srgbClr>
          </a:solidFill>
          <a:ln>
            <a:solidFill>
              <a:srgbClr val="CDD9FF"/>
            </a:solidFill>
          </a:ln>
        </p:spPr>
        <p:txBody>
          <a:bodyPr anchor="ctr"/>
          <a:lstStyle>
            <a:lvl1pPr>
              <a:defRPr b="0">
                <a:latin typeface="+mj-lt"/>
              </a:defRPr>
            </a:lvl1pPr>
          </a:lstStyle>
          <a:p>
            <a:r>
              <a:rPr lang="uk-UA" noProof="0" dirty="0" smtClean="0"/>
              <a:t>Назва дисципліни / тренінгу</a:t>
            </a:r>
            <a:endParaRPr lang="uk-UA" noProof="0" dirty="0"/>
          </a:p>
        </p:txBody>
      </p:sp>
      <p:sp>
        <p:nvSpPr>
          <p:cNvPr id="10" name="Объект 2"/>
          <p:cNvSpPr>
            <a:spLocks noGrp="1"/>
          </p:cNvSpPr>
          <p:nvPr>
            <p:ph idx="11" hasCustomPrompt="1"/>
          </p:nvPr>
        </p:nvSpPr>
        <p:spPr>
          <a:xfrm>
            <a:off x="378070" y="1760885"/>
            <a:ext cx="5600699" cy="2855078"/>
          </a:xfrm>
          <a:prstGeom prst="rect">
            <a:avLst/>
          </a:prstGeom>
          <a:solidFill>
            <a:srgbClr val="F0F0F0">
              <a:alpha val="69020"/>
            </a:srgbClr>
          </a:solidFill>
          <a:ln>
            <a:solidFill>
              <a:srgbClr val="CDD9FF"/>
            </a:solidFill>
          </a:ln>
        </p:spPr>
        <p:txBody>
          <a:bodyPr anchor="ctr">
            <a:normAutofit/>
          </a:bodyPr>
          <a:lstStyle>
            <a:lvl1pPr>
              <a:defRPr sz="2200" b="0">
                <a:latin typeface="+mj-lt"/>
              </a:defRPr>
            </a:lvl1pPr>
          </a:lstStyle>
          <a:p>
            <a:pPr lvl="0"/>
            <a:r>
              <a:rPr lang="uk-UA" noProof="0" dirty="0" smtClean="0"/>
              <a:t>Оцінювання (</a:t>
            </a:r>
            <a:r>
              <a:rPr lang="ru-RU" noProof="0" dirty="0" err="1" smtClean="0"/>
              <a:t>кількість</a:t>
            </a:r>
            <a:r>
              <a:rPr lang="ru-RU" noProof="0" dirty="0" smtClean="0"/>
              <a:t> </a:t>
            </a:r>
            <a:r>
              <a:rPr lang="ru-RU" noProof="0" dirty="0" err="1" smtClean="0"/>
              <a:t>балів</a:t>
            </a:r>
            <a:r>
              <a:rPr lang="ru-RU" noProof="0" dirty="0" smtClean="0"/>
              <a:t> за семестр та контроль, </a:t>
            </a:r>
            <a:r>
              <a:rPr lang="ru-RU" noProof="0" dirty="0" err="1" smtClean="0"/>
              <a:t>вказати</a:t>
            </a:r>
            <a:r>
              <a:rPr lang="ru-RU" noProof="0" dirty="0" smtClean="0"/>
              <a:t> </a:t>
            </a:r>
            <a:r>
              <a:rPr lang="ru-RU" noProof="0" dirty="0" err="1" smtClean="0"/>
              <a:t>види</a:t>
            </a:r>
            <a:r>
              <a:rPr lang="ru-RU" noProof="0" dirty="0" smtClean="0"/>
              <a:t> </a:t>
            </a:r>
            <a:r>
              <a:rPr lang="ru-RU" noProof="0" dirty="0" err="1" smtClean="0"/>
              <a:t>робіт</a:t>
            </a:r>
            <a:r>
              <a:rPr lang="ru-RU" noProof="0" dirty="0" smtClean="0"/>
              <a:t> за семестр</a:t>
            </a:r>
            <a:r>
              <a:rPr lang="uk-UA" noProof="0" dirty="0" smtClean="0"/>
              <a:t>)</a:t>
            </a:r>
            <a:endParaRPr lang="uk-UA" noProof="0" dirty="0"/>
          </a:p>
        </p:txBody>
      </p:sp>
      <p:sp>
        <p:nvSpPr>
          <p:cNvPr id="11" name="Объект 2"/>
          <p:cNvSpPr>
            <a:spLocks noGrp="1"/>
          </p:cNvSpPr>
          <p:nvPr>
            <p:ph idx="12" hasCustomPrompt="1"/>
          </p:nvPr>
        </p:nvSpPr>
        <p:spPr>
          <a:xfrm>
            <a:off x="378070" y="5017292"/>
            <a:ext cx="5600699" cy="1506599"/>
          </a:xfrm>
          <a:prstGeom prst="rect">
            <a:avLst/>
          </a:prstGeom>
          <a:solidFill>
            <a:srgbClr val="F0F0F0">
              <a:alpha val="69020"/>
            </a:srgbClr>
          </a:solidFill>
          <a:ln>
            <a:solidFill>
              <a:srgbClr val="CDD9FF"/>
            </a:solidFill>
          </a:ln>
        </p:spPr>
        <p:txBody>
          <a:bodyPr anchor="ctr">
            <a:noAutofit/>
          </a:bodyPr>
          <a:lstStyle>
            <a:lvl1pPr>
              <a:defRPr sz="2200" b="0" baseline="0">
                <a:latin typeface="+mj-lt"/>
              </a:defRPr>
            </a:lvl1pPr>
          </a:lstStyle>
          <a:p>
            <a:pPr lvl="0"/>
            <a:r>
              <a:rPr lang="ru-RU" noProof="0" dirty="0" err="1" smtClean="0"/>
              <a:t>Додаткова</a:t>
            </a:r>
            <a:r>
              <a:rPr lang="ru-RU" noProof="0" dirty="0" smtClean="0"/>
              <a:t> </a:t>
            </a:r>
            <a:r>
              <a:rPr lang="ru-RU" noProof="0" dirty="0" err="1" smtClean="0"/>
              <a:t>інформація</a:t>
            </a:r>
            <a:r>
              <a:rPr lang="ru-RU" noProof="0" dirty="0" smtClean="0"/>
              <a:t> (</a:t>
            </a:r>
            <a:r>
              <a:rPr lang="ru-RU" noProof="0" dirty="0" err="1" smtClean="0"/>
              <a:t>технічні</a:t>
            </a:r>
            <a:r>
              <a:rPr lang="ru-RU" noProof="0" dirty="0" smtClean="0"/>
              <a:t> </a:t>
            </a:r>
            <a:r>
              <a:rPr lang="ru-RU" noProof="0" dirty="0" err="1" smtClean="0"/>
              <a:t>вимоги</a:t>
            </a:r>
            <a:r>
              <a:rPr lang="ru-RU" noProof="0" dirty="0" smtClean="0"/>
              <a:t> до </a:t>
            </a:r>
            <a:r>
              <a:rPr lang="ru-RU" noProof="0" dirty="0" err="1" smtClean="0"/>
              <a:t>проходження</a:t>
            </a:r>
            <a:r>
              <a:rPr lang="ru-RU" noProof="0" dirty="0" smtClean="0"/>
              <a:t> курсу, </a:t>
            </a:r>
            <a:r>
              <a:rPr lang="ru-RU" noProof="0" dirty="0" err="1" smtClean="0"/>
              <a:t>академічна</a:t>
            </a:r>
            <a:r>
              <a:rPr lang="ru-RU" noProof="0" dirty="0" smtClean="0"/>
              <a:t> </a:t>
            </a:r>
            <a:r>
              <a:rPr lang="ru-RU" noProof="0" dirty="0" err="1" smtClean="0"/>
              <a:t>доброчесність</a:t>
            </a:r>
            <a:r>
              <a:rPr lang="ru-RU" noProof="0" dirty="0" smtClean="0"/>
              <a:t>, </a:t>
            </a:r>
            <a:r>
              <a:rPr lang="ru-RU" noProof="0" dirty="0" err="1" smtClean="0"/>
              <a:t>графік</a:t>
            </a:r>
            <a:r>
              <a:rPr lang="ru-RU" noProof="0" dirty="0" smtClean="0"/>
              <a:t> </a:t>
            </a:r>
            <a:r>
              <a:rPr lang="ru-RU" noProof="0" dirty="0" err="1" smtClean="0"/>
              <a:t>консультування</a:t>
            </a:r>
            <a:r>
              <a:rPr lang="ru-RU" noProof="0" dirty="0" smtClean="0"/>
              <a:t> </a:t>
            </a:r>
            <a:r>
              <a:rPr lang="uk-UA" noProof="0" dirty="0" smtClean="0"/>
              <a:t>інше</a:t>
            </a:r>
            <a:r>
              <a:rPr lang="ru-RU" noProof="0" dirty="0" smtClean="0"/>
              <a:t>)</a:t>
            </a:r>
            <a:endParaRPr lang="ru-RU" noProof="0" dirty="0" smtClean="0"/>
          </a:p>
        </p:txBody>
      </p:sp>
      <p:sp>
        <p:nvSpPr>
          <p:cNvPr id="13" name="Объект 2"/>
          <p:cNvSpPr>
            <a:spLocks noGrp="1"/>
          </p:cNvSpPr>
          <p:nvPr>
            <p:ph idx="14" hasCustomPrompt="1"/>
          </p:nvPr>
        </p:nvSpPr>
        <p:spPr>
          <a:xfrm>
            <a:off x="6409592" y="1740878"/>
            <a:ext cx="5486400" cy="4783014"/>
          </a:xfrm>
          <a:prstGeom prst="rect">
            <a:avLst/>
          </a:prstGeom>
          <a:solidFill>
            <a:srgbClr val="F0F0F0">
              <a:alpha val="69020"/>
            </a:srgbClr>
          </a:solidFill>
          <a:ln>
            <a:solidFill>
              <a:srgbClr val="CDD9FF"/>
            </a:solidFill>
          </a:ln>
        </p:spPr>
        <p:txBody>
          <a:bodyPr anchor="ctr"/>
          <a:lstStyle>
            <a:lvl1pPr>
              <a:defRPr sz="2200" b="0" baseline="0">
                <a:latin typeface="+mj-lt"/>
              </a:defRPr>
            </a:lvl1pPr>
          </a:lstStyle>
          <a:p>
            <a:pPr lvl="0"/>
            <a:r>
              <a:rPr lang="uk-UA" noProof="0" dirty="0" smtClean="0"/>
              <a:t>Вимоги до робіт:</a:t>
            </a:r>
            <a:endParaRPr lang="uk-UA" noProof="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4CD568-5D27-4293-990D-3C30D6C793F4}" type="datetimeFigureOut">
              <a:rPr lang="uk-UA" smtClean="0"/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B06FCCF-5B18-4D4E-B4D0-036448F3F522}" type="slidenum">
              <a:rPr lang="uk-UA" smtClean="0"/>
            </a:fld>
            <a:endParaRPr lang="uk-U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4592097" y="365125"/>
            <a:ext cx="7305151" cy="1325563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ru-RU" dirty="0" err="1" smtClean="0"/>
              <a:t>Назва</a:t>
            </a:r>
            <a:r>
              <a:rPr lang="ru-RU" dirty="0" smtClean="0"/>
              <a:t> </a:t>
            </a:r>
            <a:r>
              <a:rPr lang="ru-RU" dirty="0" err="1" smtClean="0"/>
              <a:t>дисципліни</a:t>
            </a:r>
            <a:r>
              <a:rPr lang="ru-RU" dirty="0" smtClean="0"/>
              <a:t>/</a:t>
            </a:r>
            <a:r>
              <a:rPr lang="ru-RU" dirty="0" err="1" smtClean="0"/>
              <a:t>тренінг</a:t>
            </a:r>
            <a:r>
              <a:rPr lang="ru-RU" dirty="0" smtClean="0"/>
              <a:t>-курсу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4CD568-5D27-4293-990D-3C30D6C793F4}" type="datetimeFigureOut">
              <a:rPr lang="uk-UA" smtClean="0"/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B06FCCF-5B18-4D4E-B4D0-036448F3F522}" type="slidenum">
              <a:rPr lang="uk-UA" smtClean="0"/>
            </a:fld>
            <a:endParaRPr lang="uk-U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4CD568-5D27-4293-990D-3C30D6C793F4}" type="datetimeFigureOut">
              <a:rPr lang="uk-UA" smtClean="0"/>
            </a:fld>
            <a:endParaRPr lang="uk-UA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uk-UA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B06FCCF-5B18-4D4E-B4D0-036448F3F522}" type="slidenum">
              <a:rPr lang="uk-UA" smtClean="0"/>
            </a:fld>
            <a:endParaRPr lang="uk-U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92097" y="365125"/>
            <a:ext cx="7305151" cy="1325563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4CD568-5D27-4293-990D-3C30D6C793F4}" type="datetimeFigureOut">
              <a:rPr lang="uk-UA" smtClean="0"/>
            </a:fld>
            <a:endParaRPr lang="uk-UA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uk-UA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B06FCCF-5B18-4D4E-B4D0-036448F3F522}" type="slidenum">
              <a:rPr lang="uk-UA" smtClean="0"/>
            </a:fld>
            <a:endParaRPr lang="uk-U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4CD568-5D27-4293-990D-3C30D6C793F4}" type="datetimeFigureOut">
              <a:rPr lang="uk-UA" smtClean="0"/>
            </a:fld>
            <a:endParaRPr lang="uk-UA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B06FCCF-5B18-4D4E-B4D0-036448F3F522}" type="slidenum">
              <a:rPr lang="uk-UA" smtClean="0"/>
            </a:fld>
            <a:endParaRPr lang="uk-U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4CD568-5D27-4293-990D-3C30D6C793F4}" type="datetimeFigureOut">
              <a:rPr lang="uk-UA" smtClean="0"/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B06FCCF-5B18-4D4E-B4D0-036448F3F522}" type="slidenum">
              <a:rPr lang="uk-UA" smtClean="0"/>
            </a:fld>
            <a:endParaRPr lang="uk-U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4" Type="http://schemas.openxmlformats.org/officeDocument/2006/relationships/theme" Target="../theme/theme1.xml"/><Relationship Id="rId13" Type="http://schemas.openxmlformats.org/officeDocument/2006/relationships/image" Target="../media/image1.jpeg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alphaModFix amt="20000"/>
            <a:lum/>
          </a:blip>
          <a:srcRect/>
          <a:tile tx="190500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None/>
        <a:defRPr sz="2800" b="1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3.xml"/><Relationship Id="rId1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42900" y="246425"/>
            <a:ext cx="11554348" cy="967152"/>
          </a:xfrm>
        </p:spPr>
        <p:txBody>
          <a:bodyPr/>
          <a:lstStyle/>
          <a:p>
            <a:r>
              <a:rPr lang="uk-UA" b="1" dirty="0" err="1" smtClean="0"/>
              <a:t>Управління</a:t>
            </a:r>
            <a:r>
              <a:rPr lang="uk-UA" b="1" dirty="0" smtClean="0"/>
              <a:t> </a:t>
            </a:r>
            <a:r>
              <a:rPr lang="uk-UA" b="1" dirty="0" err="1" smtClean="0"/>
              <a:t>змінами</a:t>
            </a:r>
            <a:endParaRPr lang="uk-UA" b="1" dirty="0"/>
          </a:p>
        </p:txBody>
      </p:sp>
      <p:sp>
        <p:nvSpPr>
          <p:cNvPr id="11" name="Объект 10"/>
          <p:cNvSpPr>
            <a:spLocks noGrp="1"/>
          </p:cNvSpPr>
          <p:nvPr>
            <p:ph idx="1"/>
          </p:nvPr>
        </p:nvSpPr>
        <p:spPr>
          <a:xfrm>
            <a:off x="4466590" y="2585720"/>
            <a:ext cx="7430770" cy="4061460"/>
          </a:xfrm>
        </p:spPr>
        <p:txBody>
          <a:bodyPr numCol="2">
            <a:noAutofit/>
          </a:bodyPr>
          <a:lstStyle/>
          <a:p>
            <a:pPr defTabSz="539750">
              <a:lnSpc>
                <a:spcPct val="100000"/>
              </a:lnSpc>
              <a:spcBef>
                <a:spcPts val="0"/>
              </a:spcBef>
            </a:pPr>
            <a:r>
              <a:rPr lang="uk-UA" sz="1400" b="1" dirty="0" smtClean="0">
                <a:latin typeface="Arial Narrow" panose="020B0606020202030204" pitchFamily="34" charset="0"/>
              </a:rPr>
              <a:t>Тематика курсу:</a:t>
            </a:r>
            <a:endParaRPr lang="uk-UA" sz="1400" b="1" dirty="0" smtClean="0">
              <a:latin typeface="Arial Narrow" panose="020B0606020202030204" pitchFamily="34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uk-UA" sz="1400" dirty="0" smtClean="0"/>
              <a:t>Тема 1. Управління розвитком і особливості процесів організаційних змін у сучасних умовах.</a:t>
            </a:r>
            <a:endParaRPr lang="uk-UA" sz="1400" dirty="0" smtClean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uk-UA" sz="1400" dirty="0" smtClean="0"/>
              <a:t>Тема 2. Природа, джерела та необхідність проведення змін в організаціях </a:t>
            </a:r>
            <a:endParaRPr lang="uk-UA" sz="1400" dirty="0" smtClean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uk-UA" sz="1400" dirty="0" smtClean="0"/>
              <a:t>Тема 3. Види та рівні змін</a:t>
            </a:r>
            <a:endParaRPr lang="uk-UA" sz="1400" dirty="0" smtClean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uk-UA" sz="1400" dirty="0" smtClean="0"/>
              <a:t>Тема 4. Моделі управління змінами</a:t>
            </a:r>
            <a:endParaRPr lang="uk-UA" sz="1400" dirty="0" smtClean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uk-UA" sz="1400" dirty="0" smtClean="0"/>
              <a:t>Тема 5. Концепція і стратегія управління змінами. </a:t>
            </a:r>
            <a:endParaRPr lang="uk-UA" sz="1400" dirty="0" smtClean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uk-UA" sz="1400" dirty="0" smtClean="0"/>
              <a:t>Тема 6. Особливості управління змінами на етапах життєвого циклу підприємства. </a:t>
            </a:r>
            <a:endParaRPr lang="uk-UA" sz="1400" dirty="0" smtClean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uk-UA" sz="1400" dirty="0" smtClean="0"/>
              <a:t>Тема 7. Підготовка до змін та їх планування</a:t>
            </a:r>
            <a:endParaRPr lang="uk-UA" sz="1400" dirty="0" smtClean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uk-UA" sz="1400" dirty="0" smtClean="0"/>
              <a:t>Тема 8. Механізм реалізації змін.</a:t>
            </a:r>
            <a:endParaRPr lang="uk-UA" sz="1400" dirty="0" smtClean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uk-UA" sz="1400" dirty="0" smtClean="0"/>
              <a:t>Тема 9. Командні зміни. </a:t>
            </a:r>
            <a:endParaRPr lang="uk-UA" sz="1400" dirty="0" smtClean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uk-UA" sz="1400" dirty="0" smtClean="0"/>
              <a:t>Тема 10. Структурні зміни</a:t>
            </a:r>
            <a:endParaRPr lang="uk-UA" sz="1400" dirty="0" smtClean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uk-UA" sz="1400" dirty="0" smtClean="0"/>
              <a:t>Тема 11 Влада та стилі керівництва в управлінні змінами. </a:t>
            </a:r>
            <a:endParaRPr lang="uk-UA" sz="1400" dirty="0" smtClean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uk-UA" sz="1400" dirty="0" smtClean="0"/>
              <a:t>Тема 12. Розвиток організації в сучасних умовах та проблеми управління опором змінам. </a:t>
            </a:r>
            <a:endParaRPr lang="uk-UA" sz="1400" dirty="0" smtClean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uk-UA" sz="1400" dirty="0" smtClean="0"/>
              <a:t>Тема 13. Механізми адаптивного управління змінами: методологічні підходи та організаційні рішення. </a:t>
            </a:r>
            <a:endParaRPr lang="uk-UA" sz="1400" dirty="0" smtClean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uk-UA" sz="1400" dirty="0" smtClean="0"/>
              <a:t>Тема 14. Управління змінами у стратегічному розвитку організації.</a:t>
            </a:r>
            <a:endParaRPr lang="uk-UA" sz="1400" dirty="0" smtClean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uk-UA" sz="1400" dirty="0" smtClean="0"/>
              <a:t>Тема 15.. Зміни корпоративної культури</a:t>
            </a:r>
            <a:endParaRPr lang="uk-UA" sz="1400" dirty="0" smtClean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uk-UA" sz="1400" dirty="0" smtClean="0"/>
              <a:t>Тема 16. Традиційні і сучасні методи управління змінами</a:t>
            </a:r>
            <a:endParaRPr lang="uk-UA" sz="1400" dirty="0" smtClean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uk-UA" sz="1400" dirty="0" smtClean="0"/>
              <a:t>Тема 17. Зміни на основі інформаційних технологій</a:t>
            </a:r>
            <a:endParaRPr lang="uk-UA" sz="1400" dirty="0" smtClean="0">
              <a:latin typeface="Arial Narrow" panose="020B0606020202030204" pitchFamily="34" charset="0"/>
            </a:endParaRPr>
          </a:p>
        </p:txBody>
      </p:sp>
      <p:sp>
        <p:nvSpPr>
          <p:cNvPr id="12" name="Объект 11"/>
          <p:cNvSpPr>
            <a:spLocks noGrp="1"/>
          </p:cNvSpPr>
          <p:nvPr>
            <p:ph idx="10"/>
          </p:nvPr>
        </p:nvSpPr>
        <p:spPr>
          <a:xfrm>
            <a:off x="342900" y="1410335"/>
            <a:ext cx="3728085" cy="970280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uk-UA" sz="1600" b="1" dirty="0" smtClean="0"/>
              <a:t>Викладач:</a:t>
            </a:r>
            <a:r>
              <a:rPr lang="uk-UA" sz="1600" dirty="0" smtClean="0"/>
              <a:t> доцент кафедри менеджменту Нетудихата Костянтин Леонтійович</a:t>
            </a:r>
            <a:endParaRPr lang="uk-UA" sz="1600" dirty="0" smtClean="0"/>
          </a:p>
        </p:txBody>
      </p:sp>
      <p:sp>
        <p:nvSpPr>
          <p:cNvPr id="13" name="Объект 12"/>
          <p:cNvSpPr>
            <a:spLocks noGrp="1"/>
          </p:cNvSpPr>
          <p:nvPr>
            <p:ph idx="13"/>
          </p:nvPr>
        </p:nvSpPr>
        <p:spPr>
          <a:xfrm>
            <a:off x="342900" y="2576830"/>
            <a:ext cx="3728085" cy="4070350"/>
          </a:xfrm>
        </p:spPr>
        <p:txBody>
          <a:bodyPr>
            <a:noAutofit/>
          </a:bodyPr>
          <a:lstStyle/>
          <a:p>
            <a:pPr algn="l" defTabSz="431800">
              <a:spcBef>
                <a:spcPts val="0"/>
              </a:spcBef>
            </a:pPr>
            <a:r>
              <a:rPr lang="uk-UA" sz="1400" dirty="0" smtClean="0">
                <a:latin typeface="Arial Narrow" panose="020B0606020202030204" pitchFamily="34" charset="0"/>
                <a:cs typeface="Arial Narrow" panose="020B0606020202030204" pitchFamily="34" charset="0"/>
              </a:rPr>
              <a:t>Ос</a:t>
            </a:r>
            <a:r>
              <a:rPr lang="uk-UA" sz="1400" dirty="0" smtClean="0"/>
              <a:t>новними завданнями вивчення навчальної дисципліни «Управління змінами» є теоретична та практична підготовка здобувачів вищої освіти з питань: </a:t>
            </a:r>
            <a:endParaRPr lang="uk-UA" sz="1400" dirty="0" smtClean="0"/>
          </a:p>
          <a:p>
            <a:pPr algn="l" defTabSz="431800">
              <a:spcBef>
                <a:spcPts val="0"/>
              </a:spcBef>
            </a:pPr>
            <a:r>
              <a:rPr lang="uk-UA" sz="1400" dirty="0" smtClean="0"/>
              <a:t>розуміння сутності змін та природи їх виникнення; </a:t>
            </a:r>
            <a:endParaRPr lang="uk-UA" sz="1400" dirty="0" smtClean="0"/>
          </a:p>
          <a:p>
            <a:pPr algn="l" defTabSz="431800">
              <a:spcBef>
                <a:spcPts val="0"/>
              </a:spcBef>
            </a:pPr>
            <a:r>
              <a:rPr lang="uk-UA" sz="1400" dirty="0" smtClean="0"/>
              <a:t>формування наукового світогляду і знань із технологій та методів управління змінами в організаціях;</a:t>
            </a:r>
            <a:endParaRPr lang="uk-UA" sz="1400" dirty="0" smtClean="0"/>
          </a:p>
          <a:p>
            <a:pPr algn="l" defTabSz="431800">
              <a:spcBef>
                <a:spcPts val="0"/>
              </a:spcBef>
            </a:pPr>
            <a:r>
              <a:rPr lang="uk-UA" sz="1400" dirty="0" smtClean="0"/>
              <a:t>вивчення особливостей функціонування організацій в умовах безперервних змін; </a:t>
            </a:r>
            <a:endParaRPr lang="uk-UA" sz="1400" dirty="0" smtClean="0"/>
          </a:p>
          <a:p>
            <a:pPr algn="l" defTabSz="431800">
              <a:spcBef>
                <a:spcPts val="0"/>
              </a:spcBef>
            </a:pPr>
            <a:r>
              <a:rPr lang="uk-UA" sz="1400" dirty="0" smtClean="0"/>
              <a:t>оволодіння навичками управління індивідуальними, груповими та організаційними змінами; </a:t>
            </a:r>
            <a:endParaRPr lang="uk-UA" sz="1400" dirty="0" smtClean="0"/>
          </a:p>
          <a:p>
            <a:pPr algn="l" defTabSz="431800">
              <a:spcBef>
                <a:spcPts val="0"/>
              </a:spcBef>
            </a:pPr>
            <a:r>
              <a:rPr lang="uk-UA" sz="1400" dirty="0" smtClean="0"/>
              <a:t>дослідження способів лідерства в управлінні змінами, виявлення зв’язку між управлінням змінами та розвитком конкурентоспроможності організації;</a:t>
            </a:r>
            <a:endParaRPr lang="uk-UA" sz="1400" dirty="0" smtClean="0"/>
          </a:p>
          <a:p>
            <a:pPr algn="l" defTabSz="431800">
              <a:spcBef>
                <a:spcPts val="0"/>
              </a:spcBef>
            </a:pPr>
            <a:r>
              <a:rPr lang="uk-UA" sz="1400" dirty="0" smtClean="0"/>
              <a:t> визначення становища з управлінням змінами в організації, проблем та перспектив на рівні організації та економічної системи. </a:t>
            </a:r>
            <a:endParaRPr lang="uk-UA" sz="1400" dirty="0" smtClean="0"/>
          </a:p>
        </p:txBody>
      </p:sp>
      <p:sp>
        <p:nvSpPr>
          <p:cNvPr id="14" name="Объект 13"/>
          <p:cNvSpPr>
            <a:spLocks noGrp="1"/>
          </p:cNvSpPr>
          <p:nvPr>
            <p:ph idx="15"/>
          </p:nvPr>
        </p:nvSpPr>
        <p:spPr>
          <a:xfrm>
            <a:off x="4466590" y="1609725"/>
            <a:ext cx="7430770" cy="697865"/>
          </a:xfrm>
        </p:spPr>
        <p:txBody>
          <a:bodyPr>
            <a:normAutofit/>
          </a:bodyPr>
          <a:lstStyle/>
          <a:p>
            <a:pPr algn="just">
              <a:spcBef>
                <a:spcPts val="200"/>
              </a:spcBef>
            </a:pPr>
            <a:r>
              <a:rPr lang="uk-UA" sz="1400" b="1" dirty="0" smtClean="0">
                <a:latin typeface="Arial Narrow" panose="020B0606020202030204" pitchFamily="34" charset="0"/>
              </a:rPr>
              <a:t>Мета</a:t>
            </a:r>
            <a:r>
              <a:rPr lang="uk-UA" sz="1400" dirty="0" smtClean="0">
                <a:latin typeface="Arial Narrow" panose="020B0606020202030204" pitchFamily="34" charset="0"/>
              </a:rPr>
              <a:t>: </a:t>
            </a:r>
            <a:r>
              <a:rPr lang="uk-UA" sz="1400" dirty="0" smtClean="0"/>
              <a:t>Мета вивчення навчальної дисципліни сформувати комплекс теоретичних знань і практичних навичок щодо організації процесу управління змінами.</a:t>
            </a:r>
            <a:r>
              <a:rPr lang="uk-UA" sz="1400" dirty="0" smtClean="0">
                <a:latin typeface="Arial Narrow" panose="020B0606020202030204" pitchFamily="34" charset="0"/>
              </a:rPr>
              <a:t> </a:t>
            </a:r>
            <a:r>
              <a:rPr lang="uk-UA" sz="1400" dirty="0" smtClean="0">
                <a:latin typeface="Arial Narrow" panose="020B0606020202030204" pitchFamily="34" charset="0"/>
              </a:rPr>
              <a:t>. </a:t>
            </a:r>
            <a:endParaRPr lang="uk-UA" sz="1400" dirty="0">
              <a:latin typeface="Arial Narrow" panose="020B060602020203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>
          <a:xfrm>
            <a:off x="395825" y="316181"/>
            <a:ext cx="11556835" cy="1037493"/>
          </a:xfrm>
        </p:spPr>
        <p:txBody>
          <a:bodyPr/>
          <a:lstStyle/>
          <a:p>
            <a:r>
              <a:rPr lang="uk-UA" b="1" dirty="0" err="1" smtClean="0">
                <a:sym typeface="+mn-ea"/>
              </a:rPr>
              <a:t>Управління</a:t>
            </a:r>
            <a:r>
              <a:rPr lang="uk-UA" b="1" dirty="0" smtClean="0">
                <a:sym typeface="+mn-ea"/>
              </a:rPr>
              <a:t> </a:t>
            </a:r>
            <a:r>
              <a:rPr lang="uk-UA" b="1" dirty="0" err="1" smtClean="0">
                <a:sym typeface="+mn-ea"/>
              </a:rPr>
              <a:t>змінами</a:t>
            </a:r>
            <a:endParaRPr lang="uk-UA" b="1" dirty="0"/>
          </a:p>
        </p:txBody>
      </p:sp>
      <p:sp>
        <p:nvSpPr>
          <p:cNvPr id="8" name="Объект 7"/>
          <p:cNvSpPr>
            <a:spLocks noGrp="1"/>
          </p:cNvSpPr>
          <p:nvPr>
            <p:ph idx="11"/>
          </p:nvPr>
        </p:nvSpPr>
        <p:spPr>
          <a:xfrm>
            <a:off x="377825" y="1760855"/>
            <a:ext cx="5600700" cy="1187450"/>
          </a:xfrm>
        </p:spPr>
        <p:txBody>
          <a:bodyPr>
            <a:normAutofit/>
          </a:bodyPr>
          <a:lstStyle/>
          <a:p>
            <a:pPr fontAlgn="auto">
              <a:lnSpc>
                <a:spcPct val="100000"/>
              </a:lnSpc>
              <a:spcBef>
                <a:spcPts val="0"/>
              </a:spcBef>
            </a:pPr>
            <a:r>
              <a:rPr lang="ru-RU" sz="1400" dirty="0" err="1" smtClean="0">
                <a:sym typeface="+mn-ea"/>
              </a:rPr>
              <a:t>Залік</a:t>
            </a:r>
            <a:r>
              <a:rPr lang="en-US" altLang="en-US" sz="1400" dirty="0">
                <a:sym typeface="+mn-ea"/>
              </a:rPr>
              <a:t>/</a:t>
            </a:r>
            <a:r>
              <a:rPr lang="uk-UA" altLang="en-US" sz="1400" dirty="0">
                <a:sym typeface="+mn-ea"/>
              </a:rPr>
              <a:t>Іспит</a:t>
            </a:r>
            <a:r>
              <a:rPr lang="uk-UA" sz="1400" dirty="0">
                <a:sym typeface="+mn-ea"/>
              </a:rPr>
              <a:t>– </a:t>
            </a:r>
            <a:r>
              <a:rPr lang="en-US" altLang="en-US" sz="1400" dirty="0" smtClean="0">
                <a:sym typeface="+mn-ea"/>
              </a:rPr>
              <a:t> </a:t>
            </a:r>
            <a:r>
              <a:rPr lang="uk-UA" altLang="en-US" sz="1400" dirty="0" smtClean="0">
                <a:sym typeface="+mn-ea"/>
              </a:rPr>
              <a:t>30</a:t>
            </a:r>
            <a:r>
              <a:rPr lang="en-US" altLang="en-US" sz="1400" dirty="0">
                <a:sym typeface="+mn-ea"/>
              </a:rPr>
              <a:t>/</a:t>
            </a:r>
            <a:r>
              <a:rPr lang="uk-UA" sz="1400" dirty="0" smtClean="0">
                <a:sym typeface="+mn-ea"/>
              </a:rPr>
              <a:t>40 </a:t>
            </a:r>
            <a:r>
              <a:rPr lang="uk-UA" sz="1400" dirty="0">
                <a:sym typeface="+mn-ea"/>
              </a:rPr>
              <a:t>балів</a:t>
            </a:r>
            <a:endParaRPr lang="uk-UA" sz="1400" dirty="0"/>
          </a:p>
          <a:p>
            <a:pPr fontAlgn="auto">
              <a:lnSpc>
                <a:spcPct val="100000"/>
              </a:lnSpc>
              <a:spcBef>
                <a:spcPts val="0"/>
              </a:spcBef>
            </a:pPr>
            <a:r>
              <a:rPr lang="uk-UA" sz="1400" dirty="0">
                <a:sym typeface="+mn-ea"/>
              </a:rPr>
              <a:t>Робота за семестр – </a:t>
            </a:r>
            <a:r>
              <a:rPr lang="uk-UA" sz="1400" dirty="0" smtClean="0">
                <a:sym typeface="+mn-ea"/>
              </a:rPr>
              <a:t>70</a:t>
            </a:r>
            <a:r>
              <a:rPr lang="en-US" altLang="en-US" sz="1400" dirty="0">
                <a:sym typeface="+mn-ea"/>
              </a:rPr>
              <a:t>/</a:t>
            </a:r>
            <a:r>
              <a:rPr lang="uk-UA" altLang="en-US" sz="1400" dirty="0">
                <a:sym typeface="+mn-ea"/>
              </a:rPr>
              <a:t>60</a:t>
            </a:r>
            <a:r>
              <a:rPr lang="uk-UA" sz="1400" dirty="0" smtClean="0">
                <a:sym typeface="+mn-ea"/>
              </a:rPr>
              <a:t> </a:t>
            </a:r>
            <a:r>
              <a:rPr lang="uk-UA" sz="1400" dirty="0">
                <a:sym typeface="+mn-ea"/>
              </a:rPr>
              <a:t>балів:</a:t>
            </a:r>
            <a:endParaRPr lang="uk-UA" sz="1400" dirty="0">
              <a:sym typeface="+mn-ea"/>
            </a:endParaRPr>
          </a:p>
          <a:p>
            <a:pPr fontAlgn="auto">
              <a:lnSpc>
                <a:spcPct val="100000"/>
              </a:lnSpc>
              <a:spcBef>
                <a:spcPts val="0"/>
              </a:spcBef>
            </a:pPr>
            <a:r>
              <a:rPr lang="uk-UA" sz="1400" dirty="0"/>
              <a:t>відповіді та дискусії під час обговорення, вирішення ситуаційних </a:t>
            </a:r>
            <a:r>
              <a:rPr lang="uk-UA" sz="1400" dirty="0" smtClean="0">
                <a:sym typeface="+mn-ea"/>
              </a:rPr>
              <a:t>завдань, </a:t>
            </a:r>
            <a:r>
              <a:rPr lang="uk-UA" sz="1400" dirty="0"/>
              <a:t>тестування</a:t>
            </a:r>
            <a:r>
              <a:rPr lang="uk-UA" altLang="ru-RU" sz="1400" dirty="0" smtClean="0"/>
              <a:t>,</a:t>
            </a:r>
            <a:r>
              <a:rPr lang="uk-UA" sz="1400" dirty="0" smtClean="0"/>
              <a:t> с</a:t>
            </a:r>
            <a:r>
              <a:rPr lang="ru-RU" sz="1400" dirty="0" err="1" smtClean="0"/>
              <a:t>амостійна</a:t>
            </a:r>
            <a:r>
              <a:rPr lang="ru-RU" sz="1400" dirty="0" smtClean="0"/>
              <a:t> </a:t>
            </a:r>
            <a:r>
              <a:rPr lang="ru-RU" sz="1400" dirty="0"/>
              <a:t>робота з </a:t>
            </a:r>
            <a:r>
              <a:rPr lang="ru-RU" sz="1400" dirty="0" err="1"/>
              <a:t>дисципліни</a:t>
            </a:r>
            <a:r>
              <a:rPr lang="ru-RU" sz="1400" dirty="0"/>
              <a:t> </a:t>
            </a:r>
            <a:r>
              <a:rPr lang="ru-RU" sz="1400" dirty="0" smtClean="0"/>
              <a:t>.</a:t>
            </a:r>
            <a:endParaRPr lang="uk-UA" sz="1400" dirty="0"/>
          </a:p>
        </p:txBody>
      </p:sp>
      <p:sp>
        <p:nvSpPr>
          <p:cNvPr id="9" name="Объект 8"/>
          <p:cNvSpPr>
            <a:spLocks noGrp="1"/>
          </p:cNvSpPr>
          <p:nvPr>
            <p:ph idx="12"/>
          </p:nvPr>
        </p:nvSpPr>
        <p:spPr>
          <a:xfrm>
            <a:off x="377825" y="3176270"/>
            <a:ext cx="5600700" cy="3347720"/>
          </a:xfrm>
        </p:spPr>
        <p:txBody>
          <a:bodyPr/>
          <a:lstStyle/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uk-UA" sz="1200" b="1" dirty="0" smtClean="0">
                <a:latin typeface="Arial Narrow" panose="020B0606020202030204" pitchFamily="34" charset="0"/>
                <a:ea typeface="Segoe UI Emoji" panose="020B0502040204020203" pitchFamily="34" charset="0"/>
              </a:rPr>
              <a:t>Технічні вимоги: </a:t>
            </a:r>
            <a:r>
              <a:rPr lang="uk-UA" sz="1200" dirty="0" smtClean="0">
                <a:latin typeface="Arial Narrow" panose="020B0606020202030204" pitchFamily="34" charset="0"/>
                <a:ea typeface="Segoe UI Emoji" panose="020B0502040204020203" pitchFamily="34" charset="0"/>
              </a:rPr>
              <a:t>Проекційне мультимедійне обладнання (проектор, екран, ноутбук/комп’ютер);  </a:t>
            </a:r>
            <a:endParaRPr lang="ru-RU" sz="1200" dirty="0" smtClean="0">
              <a:latin typeface="Arial Narrow" panose="020B0606020202030204" pitchFamily="34" charset="0"/>
              <a:ea typeface="Segoe UI Emoji" panose="020B0502040204020203" pitchFamily="34" charset="0"/>
            </a:endParaRPr>
          </a:p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ru-RU" sz="1200" dirty="0" smtClean="0">
                <a:latin typeface="Arial Narrow" panose="020B0606020202030204" pitchFamily="34" charset="0"/>
                <a:ea typeface="Segoe UI Emoji" panose="020B0502040204020203" pitchFamily="34" charset="0"/>
              </a:rPr>
              <a:t> Доступ до мереж</a:t>
            </a:r>
            <a:r>
              <a:rPr lang="uk-UA" sz="1200" dirty="0" smtClean="0">
                <a:latin typeface="Arial Narrow" panose="020B0606020202030204" pitchFamily="34" charset="0"/>
                <a:ea typeface="Segoe UI Emoji" panose="020B0502040204020203" pitchFamily="34" charset="0"/>
              </a:rPr>
              <a:t>і </a:t>
            </a:r>
            <a:r>
              <a:rPr lang="en-US" sz="1200" dirty="0" smtClean="0">
                <a:latin typeface="Arial Narrow" panose="020B0606020202030204" pitchFamily="34" charset="0"/>
                <a:ea typeface="Segoe UI Emoji" panose="020B0502040204020203" pitchFamily="34" charset="0"/>
              </a:rPr>
              <a:t>Internet</a:t>
            </a:r>
            <a:r>
              <a:rPr lang="ru-RU" sz="1200" dirty="0" smtClean="0">
                <a:latin typeface="Arial Narrow" panose="020B0606020202030204" pitchFamily="34" charset="0"/>
                <a:ea typeface="Segoe UI Emoji" panose="020B0502040204020203" pitchFamily="34" charset="0"/>
              </a:rPr>
              <a:t>, точка доступу </a:t>
            </a:r>
            <a:r>
              <a:rPr lang="en-US" sz="1200" dirty="0" err="1" smtClean="0">
                <a:latin typeface="Arial Narrow" panose="020B0606020202030204" pitchFamily="34" charset="0"/>
                <a:ea typeface="Segoe UI Emoji" panose="020B0502040204020203" pitchFamily="34" charset="0"/>
              </a:rPr>
              <a:t>Wi</a:t>
            </a:r>
            <a:r>
              <a:rPr lang="ru-RU" sz="1200" dirty="0" smtClean="0">
                <a:latin typeface="Arial Narrow" panose="020B0606020202030204" pitchFamily="34" charset="0"/>
                <a:ea typeface="Segoe UI Emoji" panose="020B0502040204020203" pitchFamily="34" charset="0"/>
              </a:rPr>
              <a:t>-</a:t>
            </a:r>
            <a:r>
              <a:rPr lang="en-US" sz="1200" dirty="0" err="1" smtClean="0">
                <a:latin typeface="Arial Narrow" panose="020B0606020202030204" pitchFamily="34" charset="0"/>
                <a:ea typeface="Segoe UI Emoji" panose="020B0502040204020203" pitchFamily="34" charset="0"/>
              </a:rPr>
              <a:t>Fi</a:t>
            </a:r>
            <a:r>
              <a:rPr lang="ru-RU" sz="1200" dirty="0" smtClean="0">
                <a:latin typeface="Arial Narrow" panose="020B0606020202030204" pitchFamily="34" charset="0"/>
                <a:ea typeface="Segoe UI Emoji" panose="020B0502040204020203" pitchFamily="34" charset="0"/>
              </a:rPr>
              <a:t>; </a:t>
            </a:r>
            <a:endParaRPr lang="ru-RU" sz="1200" dirty="0" smtClean="0">
              <a:latin typeface="Arial Narrow" panose="020B0606020202030204" pitchFamily="34" charset="0"/>
              <a:ea typeface="Segoe UI Emoji" panose="020B0502040204020203" pitchFamily="34" charset="0"/>
            </a:endParaRPr>
          </a:p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ru-RU" sz="1200" dirty="0" smtClean="0">
                <a:latin typeface="Arial Narrow" panose="020B0606020202030204" pitchFamily="34" charset="0"/>
                <a:ea typeface="Segoe UI Emoji" panose="020B0502040204020203" pitchFamily="34" charset="0"/>
              </a:rPr>
              <a:t> </a:t>
            </a:r>
            <a:r>
              <a:rPr lang="en-US" sz="1200" dirty="0" smtClean="0">
                <a:latin typeface="Arial Narrow" panose="020B0606020202030204" pitchFamily="34" charset="0"/>
                <a:ea typeface="Segoe UI Emoji" panose="020B0502040204020203" pitchFamily="34" charset="0"/>
              </a:rPr>
              <a:t>OS: Windows, Android, </a:t>
            </a:r>
            <a:r>
              <a:rPr lang="en-US" sz="1200" dirty="0" err="1" smtClean="0">
                <a:latin typeface="Arial Narrow" panose="020B0606020202030204" pitchFamily="34" charset="0"/>
                <a:ea typeface="Segoe UI Emoji" panose="020B0502040204020203" pitchFamily="34" charset="0"/>
              </a:rPr>
              <a:t>iOS</a:t>
            </a:r>
            <a:r>
              <a:rPr lang="en-US" sz="1200" dirty="0" smtClean="0">
                <a:latin typeface="Arial Narrow" panose="020B0606020202030204" pitchFamily="34" charset="0"/>
                <a:ea typeface="Segoe UI Emoji" panose="020B0502040204020203" pitchFamily="34" charset="0"/>
              </a:rPr>
              <a:t>; </a:t>
            </a:r>
            <a:endParaRPr lang="ru-RU" sz="1200" dirty="0" smtClean="0">
              <a:latin typeface="Arial Narrow" panose="020B0606020202030204" pitchFamily="34" charset="0"/>
              <a:ea typeface="Segoe UI Emoji" panose="020B0502040204020203" pitchFamily="34" charset="0"/>
            </a:endParaRPr>
          </a:p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en-US" sz="1200" dirty="0" smtClean="0">
                <a:latin typeface="Arial Narrow" panose="020B0606020202030204" pitchFamily="34" charset="0"/>
                <a:ea typeface="Segoe UI Emoji" panose="020B0502040204020203" pitchFamily="34" charset="0"/>
              </a:rPr>
              <a:t> Browsers: Chrome / Opera / Mozilla Firefox / MS Edge; </a:t>
            </a:r>
            <a:endParaRPr lang="ru-RU" sz="1200" dirty="0" smtClean="0">
              <a:latin typeface="Arial Narrow" panose="020B0606020202030204" pitchFamily="34" charset="0"/>
              <a:ea typeface="Segoe UI Emoji" panose="020B0502040204020203" pitchFamily="34" charset="0"/>
            </a:endParaRPr>
          </a:p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uk-UA" sz="1200" dirty="0" smtClean="0">
                <a:latin typeface="Arial Narrow" panose="020B0606020202030204" pitchFamily="34" charset="0"/>
                <a:ea typeface="Segoe UI Emoji" panose="020B0502040204020203" pitchFamily="34" charset="0"/>
              </a:rPr>
              <a:t>Програмне забезпечення:</a:t>
            </a:r>
            <a:r>
              <a:rPr lang="en-US" sz="1200" dirty="0" smtClean="0">
                <a:latin typeface="Arial Narrow" panose="020B0606020202030204" pitchFamily="34" charset="0"/>
                <a:ea typeface="Segoe UI Emoji" panose="020B0502040204020203" pitchFamily="34" charset="0"/>
              </a:rPr>
              <a:t> Word, Excel, PowerPoint; Skype, Zoom, Google Meet; </a:t>
            </a:r>
            <a:endParaRPr lang="ru-RU" sz="1200" dirty="0" smtClean="0">
              <a:latin typeface="Arial Narrow" panose="020B0606020202030204" pitchFamily="34" charset="0"/>
              <a:ea typeface="Segoe UI Emoji" panose="020B0502040204020203" pitchFamily="34" charset="0"/>
            </a:endParaRPr>
          </a:p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en-US" sz="1200" dirty="0" smtClean="0">
                <a:latin typeface="Arial Narrow" panose="020B0606020202030204" pitchFamily="34" charset="0"/>
                <a:ea typeface="Segoe UI Emoji" panose="020B0502040204020203" pitchFamily="34" charset="0"/>
              </a:rPr>
              <a:t> </a:t>
            </a:r>
            <a:r>
              <a:rPr lang="uk-UA" sz="1200" dirty="0" smtClean="0">
                <a:latin typeface="Arial Narrow" panose="020B0606020202030204" pitchFamily="34" charset="0"/>
                <a:ea typeface="Segoe UI Emoji" panose="020B0502040204020203" pitchFamily="34" charset="0"/>
              </a:rPr>
              <a:t>Система електронного навчання </a:t>
            </a:r>
            <a:r>
              <a:rPr lang="uk-UA" sz="1200" dirty="0" err="1" smtClean="0">
                <a:latin typeface="Arial Narrow" panose="020B0606020202030204" pitchFamily="34" charset="0"/>
                <a:ea typeface="Segoe UI Emoji" panose="020B0502040204020203" pitchFamily="34" charset="0"/>
              </a:rPr>
              <a:t>Moodle</a:t>
            </a:r>
            <a:r>
              <a:rPr lang="uk-UA" sz="1200" dirty="0" smtClean="0">
                <a:latin typeface="Arial Narrow" panose="020B0606020202030204" pitchFamily="34" charset="0"/>
                <a:ea typeface="Segoe UI Emoji" panose="020B0502040204020203" pitchFamily="34" charset="0"/>
              </a:rPr>
              <a:t> 3.9</a:t>
            </a:r>
            <a:endParaRPr lang="ru-RU" sz="1200" dirty="0" smtClean="0">
              <a:latin typeface="Arial Narrow" panose="020B0606020202030204" pitchFamily="34" charset="0"/>
              <a:ea typeface="Segoe UI Emoji" panose="020B0502040204020203" pitchFamily="34" charset="0"/>
            </a:endParaRPr>
          </a:p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uk-UA" sz="1200" dirty="0" err="1" smtClean="0">
                <a:latin typeface="Arial Narrow" panose="020B0606020202030204" pitchFamily="34" charset="0"/>
                <a:ea typeface="Segoe UI Emoji" panose="020B0502040204020203" pitchFamily="34" charset="0"/>
              </a:rPr>
              <a:t>Тренінгова</a:t>
            </a:r>
            <a:r>
              <a:rPr lang="uk-UA" sz="1200" dirty="0" smtClean="0">
                <a:latin typeface="Arial Narrow" panose="020B0606020202030204" pitchFamily="34" charset="0"/>
                <a:ea typeface="Segoe UI Emoji" panose="020B0502040204020203" pitchFamily="34" charset="0"/>
              </a:rPr>
              <a:t> аудиторія (дошка, </a:t>
            </a:r>
            <a:r>
              <a:rPr lang="uk-UA" sz="1200" dirty="0" err="1" smtClean="0">
                <a:latin typeface="Arial Narrow" panose="020B0606020202030204" pitchFamily="34" charset="0"/>
                <a:ea typeface="Segoe UI Emoji" panose="020B0502040204020203" pitchFamily="34" charset="0"/>
              </a:rPr>
              <a:t>фліпчарт</a:t>
            </a:r>
            <a:r>
              <a:rPr lang="uk-UA" sz="1200" dirty="0" smtClean="0">
                <a:latin typeface="Arial Narrow" panose="020B0606020202030204" pitchFamily="34" charset="0"/>
                <a:ea typeface="Segoe UI Emoji" panose="020B0502040204020203" pitchFamily="34" charset="0"/>
              </a:rPr>
              <a:t>, комплект канцелярського приладдя для творчості: маркери, олівці, </a:t>
            </a:r>
            <a:r>
              <a:rPr lang="uk-UA" sz="1200" dirty="0" err="1" smtClean="0">
                <a:latin typeface="Arial Narrow" panose="020B0606020202030204" pitchFamily="34" charset="0"/>
                <a:ea typeface="Segoe UI Emoji" panose="020B0502040204020203" pitchFamily="34" charset="0"/>
              </a:rPr>
              <a:t>стікери</a:t>
            </a:r>
            <a:r>
              <a:rPr lang="uk-UA" sz="1200" dirty="0" smtClean="0">
                <a:latin typeface="Arial Narrow" panose="020B0606020202030204" pitchFamily="34" charset="0"/>
                <a:ea typeface="Segoe UI Emoji" panose="020B0502040204020203" pitchFamily="34" charset="0"/>
              </a:rPr>
              <a:t>, кольоровий папір, клей, ватман, блокнот для </a:t>
            </a:r>
            <a:r>
              <a:rPr lang="uk-UA" sz="1200" dirty="0" err="1" smtClean="0">
                <a:latin typeface="Arial Narrow" panose="020B0606020202030204" pitchFamily="34" charset="0"/>
                <a:ea typeface="Segoe UI Emoji" panose="020B0502040204020203" pitchFamily="34" charset="0"/>
              </a:rPr>
              <a:t>фліпчарту</a:t>
            </a:r>
            <a:r>
              <a:rPr lang="uk-UA" sz="1200" dirty="0" smtClean="0">
                <a:latin typeface="Arial Narrow" panose="020B0606020202030204" pitchFamily="34" charset="0"/>
                <a:ea typeface="Segoe UI Emoji" panose="020B0502040204020203" pitchFamily="34" charset="0"/>
              </a:rPr>
              <a:t>).</a:t>
            </a:r>
            <a:endParaRPr lang="ru-RU" sz="1200" dirty="0" smtClean="0">
              <a:latin typeface="Arial Narrow" panose="020B0606020202030204" pitchFamily="34" charset="0"/>
              <a:ea typeface="Segoe UI Emoji" panose="020B0502040204020203" pitchFamily="34" charset="0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uk-UA" sz="1200" dirty="0" smtClean="0">
              <a:latin typeface="Arial Narrow" panose="020B0606020202030204" pitchFamily="34" charset="0"/>
              <a:ea typeface="Segoe UI Emoji" panose="020B0502040204020203" pitchFamily="34" charset="0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uk-UA" sz="1200" b="1" dirty="0" smtClean="0">
                <a:latin typeface="Arial Narrow" panose="020B0606020202030204" pitchFamily="34" charset="0"/>
                <a:ea typeface="Segoe UI Emoji" panose="020B0502040204020203" pitchFamily="34" charset="0"/>
              </a:rPr>
              <a:t>Академічна доброчесність:</a:t>
            </a:r>
            <a:r>
              <a:rPr lang="uk-UA" sz="1200" dirty="0" smtClean="0">
                <a:latin typeface="Arial Narrow" panose="020B0606020202030204" pitchFamily="34" charset="0"/>
                <a:ea typeface="Segoe UI Emoji" panose="020B0502040204020203" pitchFamily="34" charset="0"/>
              </a:rPr>
              <a:t> передбачає самостійне виконання аналітичних і творчих завдань, контрольних робіт; у разі наявності текстових збігів, копіювання, списування або фальсифікації даних робота не зараховується</a:t>
            </a:r>
            <a:endParaRPr lang="uk-UA" sz="1200" dirty="0" smtClean="0">
              <a:latin typeface="Arial Narrow" panose="020B0606020202030204" pitchFamily="34" charset="0"/>
              <a:ea typeface="Segoe UI Emoji" panose="020B0502040204020203" pitchFamily="34" charset="0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uk-UA" sz="1200" dirty="0" smtClean="0">
              <a:latin typeface="Arial Narrow" panose="020B0606020202030204" pitchFamily="34" charset="0"/>
              <a:ea typeface="Segoe UI Emoji" panose="020B0502040204020203" pitchFamily="34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uk-UA" sz="1200" b="1" dirty="0" smtClean="0">
                <a:latin typeface="Arial Narrow" panose="020B0606020202030204" pitchFamily="34" charset="0"/>
                <a:ea typeface="Segoe UI Emoji" panose="020B0502040204020203" pitchFamily="34" charset="0"/>
              </a:rPr>
              <a:t>Консультування</a:t>
            </a:r>
            <a:r>
              <a:rPr lang="uk-UA" sz="1200" dirty="0" smtClean="0">
                <a:latin typeface="Arial Narrow" panose="020B0606020202030204" pitchFamily="34" charset="0"/>
                <a:ea typeface="Segoe UI Emoji" panose="020B0502040204020203" pitchFamily="34" charset="0"/>
              </a:rPr>
              <a:t> з дисциплін надається згідно графіку консультування кафедри</a:t>
            </a:r>
            <a:endParaRPr lang="uk-UA" sz="1200" dirty="0"/>
          </a:p>
        </p:txBody>
      </p:sp>
      <p:sp>
        <p:nvSpPr>
          <p:cNvPr id="10" name="Объект 9"/>
          <p:cNvSpPr>
            <a:spLocks noGrp="1"/>
          </p:cNvSpPr>
          <p:nvPr>
            <p:ph idx="14"/>
          </p:nvPr>
        </p:nvSpPr>
        <p:spPr/>
        <p:txBody>
          <a:bodyPr/>
          <a:lstStyle/>
          <a:p>
            <a:r>
              <a:rPr lang="uk-UA" sz="1400" b="1" dirty="0"/>
              <a:t>Вимоги до робіт:</a:t>
            </a:r>
            <a:endParaRPr lang="uk-UA" sz="1400" b="1" dirty="0"/>
          </a:p>
          <a:p>
            <a:pPr algn="just"/>
            <a:r>
              <a:rPr lang="uk-UA" sz="1400" dirty="0"/>
              <a:t>Під час роботи на семінарах оцінюється активна участь під час обговорення та відповідей на питання, володіння теоретичним матеріалом та вміння його використовувати при вирішенні ситуаційних завдань.  </a:t>
            </a:r>
            <a:r>
              <a:rPr lang="en-US" altLang="en-US" sz="1400" dirty="0"/>
              <a:t>Тестування відбуваються через систему Moodle.</a:t>
            </a:r>
            <a:endParaRPr lang="en-US" altLang="en-US" sz="1400" dirty="0"/>
          </a:p>
          <a:p>
            <a:pPr algn="just"/>
            <a:endParaRPr lang="ru-RU" sz="1400" dirty="0"/>
          </a:p>
          <a:p>
            <a:pPr algn="just"/>
            <a:r>
              <a:rPr lang="uk-UA" sz="1400" dirty="0"/>
              <a:t>Самостійна робота складається із завдань, які поєднують у собі теоретичну частину (розгорнута відповідь на питання для самостійного опрацювання) та практичні завдання (ситуаційні задачі/кейси)</a:t>
            </a:r>
            <a:r>
              <a:rPr lang="en-US" sz="1400" dirty="0"/>
              <a:t>. </a:t>
            </a:r>
            <a:endParaRPr lang="ru-RU" sz="1400" dirty="0"/>
          </a:p>
        </p:txBody>
      </p:sp>
      <p:pic>
        <p:nvPicPr>
          <p:cNvPr id="12" name="Picture 8" descr="images (5)"/>
          <p:cNvPicPr>
            <a:picLocks noChangeAspect="1" noChangeArrowheads="1"/>
          </p:cNvPicPr>
          <p:nvPr/>
        </p:nvPicPr>
        <p:blipFill>
          <a:blip r:embed="rId1" cstate="print"/>
          <a:srcRect/>
          <a:stretch>
            <a:fillRect/>
          </a:stretch>
        </p:blipFill>
        <p:spPr bwMode="auto">
          <a:xfrm>
            <a:off x="9076373" y="930910"/>
            <a:ext cx="2576512" cy="1714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3343</Words>
  <Application>WPS Presentation</Application>
  <PresentationFormat>Произвольный</PresentationFormat>
  <Paragraphs>56</Paragraphs>
  <Slides>2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</vt:i4>
      </vt:variant>
    </vt:vector>
  </HeadingPairs>
  <TitlesOfParts>
    <vt:vector size="12" baseType="lpstr">
      <vt:lpstr>Arial</vt:lpstr>
      <vt:lpstr>SimSun</vt:lpstr>
      <vt:lpstr>Wingdings</vt:lpstr>
      <vt:lpstr>Arial Narrow</vt:lpstr>
      <vt:lpstr>Segoe UI Emoji</vt:lpstr>
      <vt:lpstr>Calibri Light</vt:lpstr>
      <vt:lpstr>Microsoft YaHei</vt:lpstr>
      <vt:lpstr>Arial Unicode MS</vt:lpstr>
      <vt:lpstr>Calibri</vt:lpstr>
      <vt:lpstr>Тема Office</vt:lpstr>
      <vt:lpstr>Управління змінами (тренінг-курс)</vt:lpstr>
      <vt:lpstr>Управління змінами(тренінг-курс)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НАЗВА ДИСЦИПЛІНИ/ТК</dc:title>
  <dc:creator>Пользователь Windows</dc:creator>
  <cp:lastModifiedBy>admin</cp:lastModifiedBy>
  <cp:revision>73</cp:revision>
  <dcterms:created xsi:type="dcterms:W3CDTF">2020-10-01T12:50:00Z</dcterms:created>
  <dcterms:modified xsi:type="dcterms:W3CDTF">2026-02-11T16:03:16Z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3F4DED041EB0456B9376D7FF6C94436E_13</vt:lpwstr>
  </property>
  <property fmtid="{D5CDD505-2E9C-101B-9397-08002B2CF9AE}" pid="3" name="KSOProductBuildVer">
    <vt:lpwstr>1033-12.2.0.23196</vt:lpwstr>
  </property>
</Properties>
</file>