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60" r:id="rId4"/>
  </p:sldIdLst>
  <p:sldSz cx="12192000" cy="6858000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5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D9FF"/>
    <a:srgbClr val="E5EBFF"/>
    <a:srgbClr val="C9E9CD"/>
    <a:srgbClr val="F0F0F0"/>
    <a:srgbClr val="FFFF00"/>
    <a:srgbClr val="FDDFD7"/>
    <a:srgbClr val="FEE8A0"/>
    <a:srgbClr val="F8F7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-96" y="-162"/>
      </p:cViewPr>
      <p:guideLst>
        <p:guide orient="horz" pos="2160"/>
        <p:guide pos="385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0830C4A-C037-4C5A-8F7B-F183F82C60D3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9ED1664-005B-44AB-9B0A-AEF7947A85AE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32F1742-8B51-4E84-A1D5-502B1856DEC8}" type="datetimeFigureOut">
              <a:rPr lang="uk-UA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5B96E06-79AA-42E6-BFF2-B4EA89E9BB9C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79842" y="3400651"/>
            <a:ext cx="3617406" cy="31207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C22B08B-CE22-4D76-B947-25BE91437C3D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409F3F5-A6D7-4886-8744-449920F29605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B5D3BB5-6340-4A53-9DFD-8A87DFDD136D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54EA169-B964-4735-ACE5-7CFEC9772010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34108"/>
            <a:ext cx="11554348" cy="967152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en-US" noProof="0" dirty="0" smtClean="0"/>
              <a:t>Образец заголовка</a:t>
            </a:r>
            <a:endParaRPr lang="uk-UA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66492" y="3560885"/>
            <a:ext cx="7430756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9" name="Объект 2"/>
          <p:cNvSpPr>
            <a:spLocks noGrp="1"/>
          </p:cNvSpPr>
          <p:nvPr>
            <p:ph idx="10"/>
          </p:nvPr>
        </p:nvSpPr>
        <p:spPr>
          <a:xfrm>
            <a:off x="342900" y="1648417"/>
            <a:ext cx="3727938" cy="158092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12" name="Объект 2"/>
          <p:cNvSpPr>
            <a:spLocks noGrp="1"/>
          </p:cNvSpPr>
          <p:nvPr>
            <p:ph idx="13"/>
          </p:nvPr>
        </p:nvSpPr>
        <p:spPr>
          <a:xfrm>
            <a:off x="342900" y="3560885"/>
            <a:ext cx="3727938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14" name="Объект 2"/>
          <p:cNvSpPr>
            <a:spLocks noGrp="1"/>
          </p:cNvSpPr>
          <p:nvPr>
            <p:ph idx="15"/>
          </p:nvPr>
        </p:nvSpPr>
        <p:spPr>
          <a:xfrm>
            <a:off x="4466492" y="1648417"/>
            <a:ext cx="7430756" cy="1580925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70" y="351692"/>
            <a:ext cx="11556835" cy="1037493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en-US" noProof="0" dirty="0" smtClean="0"/>
              <a:t>Образец заголовка</a:t>
            </a:r>
            <a:endParaRPr lang="uk-UA" noProof="0" dirty="0"/>
          </a:p>
        </p:txBody>
      </p:sp>
      <p:sp>
        <p:nvSpPr>
          <p:cNvPr id="10" name="Объект 2"/>
          <p:cNvSpPr>
            <a:spLocks noGrp="1"/>
          </p:cNvSpPr>
          <p:nvPr>
            <p:ph idx="11"/>
          </p:nvPr>
        </p:nvSpPr>
        <p:spPr>
          <a:xfrm>
            <a:off x="378070" y="1760885"/>
            <a:ext cx="5600699" cy="2855078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11" name="Объект 2"/>
          <p:cNvSpPr>
            <a:spLocks noGrp="1"/>
          </p:cNvSpPr>
          <p:nvPr>
            <p:ph idx="12"/>
          </p:nvPr>
        </p:nvSpPr>
        <p:spPr>
          <a:xfrm>
            <a:off x="378070" y="5017292"/>
            <a:ext cx="5600699" cy="1506599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Autofit/>
          </a:bodyPr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en-US" noProof="0" dirty="0" err="1" smtClean="0"/>
              <a:t>Образец текста</a:t>
            </a:r>
            <a:endParaRPr lang="en-US" noProof="0" dirty="0" err="1" smtClean="0"/>
          </a:p>
        </p:txBody>
      </p:sp>
      <p:sp>
        <p:nvSpPr>
          <p:cNvPr id="13" name="Объект 2"/>
          <p:cNvSpPr>
            <a:spLocks noGrp="1"/>
          </p:cNvSpPr>
          <p:nvPr>
            <p:ph idx="14"/>
          </p:nvPr>
        </p:nvSpPr>
        <p:spPr>
          <a:xfrm>
            <a:off x="6409592" y="1740878"/>
            <a:ext cx="5486400" cy="478301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3525DDA-8B4E-4EEE-8712-12047F00F5A7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4E4F933-8599-4A68-A89E-164962245365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err="1" smtClean="0"/>
              <a:t>Образец заголовка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DA3021C-EC73-4CBD-830D-D71284C1BC75}" type="datetimeFigureOut">
              <a:rPr lang="uk-UA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7C9495E-C43D-465E-B5AA-29C361B791E6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F0BFE0F-F1FB-451B-99B1-95F28F7BEC72}" type="datetimeFigureOut">
              <a:rPr lang="uk-UA"/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825B7E1-3D34-4949-8CE2-8982FDAEE902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B20B12A-81C8-4327-B7F5-08A4289EE15D}" type="datetimeFigureOut">
              <a:rPr lang="uk-UA"/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0A3D012-AE69-4F7C-ADFF-B33035829884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68A7E32-8FAE-4A69-B73D-EE5C61ED1A9F}" type="datetimeFigureOut">
              <a:rPr lang="uk-UA"/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5888B1C-5A79-4DAE-A0B8-91006BD14F4E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9B86BC6-A78A-422A-8C27-247419831650}" type="datetimeFigureOut">
              <a:rPr lang="uk-UA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4D0D998-5068-48B2-9CD1-B3A92619D965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0000"/>
            <a:lum/>
          </a:blip>
          <a:srcRect/>
          <a:tile tx="190500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9pPr>
    </p:titleStyle>
    <p:bodyStyle>
      <a:lvl1pPr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9"/>
          <p:cNvSpPr>
            <a:spLocks noGrp="1"/>
          </p:cNvSpPr>
          <p:nvPr>
            <p:ph type="title"/>
          </p:nvPr>
        </p:nvSpPr>
        <p:spPr bwMode="auto">
          <a:xfrm>
            <a:off x="342900" y="333375"/>
            <a:ext cx="11553825" cy="968375"/>
          </a:xfrm>
          <a:solidFill>
            <a:srgbClr val="E5EBFF">
              <a:alpha val="69803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r>
              <a:rPr lang="uk-UA" b="1" dirty="0" smtClean="0">
                <a:sym typeface="+mn-ea"/>
              </a:rPr>
              <a:t>УПРАВЛІННЯ ПРОЄКТАМИ </a:t>
            </a:r>
            <a:endParaRPr lang="uk-UA" b="1" dirty="0" smtClean="0"/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 bwMode="auto">
          <a:xfrm>
            <a:off x="4492625" y="3119120"/>
            <a:ext cx="7296150" cy="3375343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 навчальної дисципліни :</a:t>
            </a:r>
            <a:endParaRPr lang="uk-UA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Вступ до курсу. Концепція про</a:t>
            </a: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кту.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Бізнес-модель. Бізнес-план 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бізнес-контексту та аналіз ринку для ефективного управління проєктами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якістю, асортиментом та розвитком продуктового портфеля (послуги) в проєкті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в проекті: стратегії та інструменти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Календарне планування проєкту 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Фінансове планування проекту. Бюджет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ефективності та ризики проєкту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idx="10"/>
          </p:nvPr>
        </p:nvSpPr>
        <p:spPr bwMode="auto">
          <a:xfrm>
            <a:off x="342900" y="1647825"/>
            <a:ext cx="3727450" cy="730885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>
              <a:lnSpc>
                <a:spcPct val="100000"/>
              </a:lnSpc>
            </a:pPr>
            <a:r>
              <a:rPr lang="uk-UA" sz="1600" b="1" dirty="0" smtClean="0"/>
              <a:t>Викладач: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к.е.н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доцент  Іщенко Наталія Михайлівна</a:t>
            </a:r>
            <a:endParaRPr lang="ru-RU" sz="1600" dirty="0" smtClean="0"/>
          </a:p>
        </p:txBody>
      </p:sp>
      <p:sp>
        <p:nvSpPr>
          <p:cNvPr id="13" name="Объект 12"/>
          <p:cNvSpPr>
            <a:spLocks noGrp="1"/>
          </p:cNvSpPr>
          <p:nvPr>
            <p:ph idx="13"/>
          </p:nvPr>
        </p:nvSpPr>
        <p:spPr bwMode="auto">
          <a:xfrm>
            <a:off x="332105" y="2606675"/>
            <a:ext cx="3727450" cy="400558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 algn="just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дисципліни: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системи знань щодо концептуальних основ проєктного менеджменту та бізнес-планування, а також їх інтеграції в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стратегії підприємств. 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Ознайомлення з методами розробки бізнес-плану, оцінки фінансової доцільності про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єктів, а також аналізу ризиків.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Набуття навичок розробки бізнес-плану для запуску проєкту: визначення цілей, завдань, складання фінансових розрахунків, аналіз ринку,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оцінка конкурентоспроможності та можливих ризиків.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5"/>
          </p:nvPr>
        </p:nvSpPr>
        <p:spPr bwMode="auto">
          <a:xfrm>
            <a:off x="4467225" y="1438182"/>
            <a:ext cx="7402513" cy="1498057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>
            <a:normAutofit/>
          </a:bodyPr>
          <a:lstStyle/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дисципліни :   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у студентів системних знань та практичних навичок у</a:t>
            </a: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 про</a:t>
            </a: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ктного менеджменту з акцентом на бізнес-планування, розуміння</a:t>
            </a: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 концепцій та методів управління про</a:t>
            </a: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ктами, здатність розробляти</a:t>
            </a: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впроваджувати ефективні бізнес-плани для реалізації про</a:t>
            </a: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ктів у сучасних</a:t>
            </a:r>
            <a:r>
              <a:rPr lang="uk-UA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 умовах.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6"/>
          <p:cNvSpPr>
            <a:spLocks noGrp="1"/>
          </p:cNvSpPr>
          <p:nvPr>
            <p:ph type="title"/>
          </p:nvPr>
        </p:nvSpPr>
        <p:spPr bwMode="auto">
          <a:xfrm>
            <a:off x="377825" y="352425"/>
            <a:ext cx="11557000" cy="1036638"/>
          </a:xfrm>
          <a:solidFill>
            <a:srgbClr val="E5EBFF">
              <a:alpha val="69803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r>
              <a:rPr lang="uk-UA" b="1" dirty="0" smtClean="0"/>
              <a:t>УПРАВЛІННЯ ПРОЄКТАМИ </a:t>
            </a:r>
            <a:endParaRPr lang="ru-RU" b="1" dirty="0" smtClean="0"/>
          </a:p>
        </p:txBody>
      </p:sp>
      <p:sp>
        <p:nvSpPr>
          <p:cNvPr id="8" name="Объект 7"/>
          <p:cNvSpPr>
            <a:spLocks noGrp="1"/>
          </p:cNvSpPr>
          <p:nvPr>
            <p:ph idx="11"/>
          </p:nvPr>
        </p:nvSpPr>
        <p:spPr bwMode="auto">
          <a:xfrm>
            <a:off x="280988" y="1682752"/>
            <a:ext cx="5600700" cy="1459944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>
            <a:normAutofit lnSpcReduction="10000"/>
          </a:bodyPr>
          <a:lstStyle/>
          <a:p>
            <a:pPr marL="533400" indent="-533400">
              <a:lnSpc>
                <a:spcPct val="100000"/>
              </a:lnSpc>
              <a:spcBef>
                <a:spcPct val="0"/>
              </a:spcBef>
            </a:pP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Оцінювання:</a:t>
            </a:r>
            <a:endParaRPr lang="uk-UA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Залік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uk-UA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Іспит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– </a:t>
            </a:r>
            <a:r>
              <a:rPr lang="en-US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uk-UA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30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балів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Робота за семестр –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70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балів: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en-US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Виконання індивідуальної роботи</a:t>
            </a:r>
            <a:r>
              <a:rPr lang="uk-UA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</a:t>
            </a:r>
            <a:r>
              <a:rPr lang="en-US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14 завдань * 5 балів</a:t>
            </a:r>
            <a:r>
              <a:rPr lang="uk-UA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uk-UA" altLang="en-US" sz="1600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idx="12"/>
          </p:nvPr>
        </p:nvSpPr>
        <p:spPr bwMode="auto">
          <a:xfrm>
            <a:off x="333375" y="3369310"/>
            <a:ext cx="5600700" cy="277368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Технічні вимоги: 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Проекційне мультимедійне обладнання (проектор, екран, ноутбук/комп’ютер); 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Доступ до мереж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і 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Internet</a:t>
            </a: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, точка доступу </a:t>
            </a:r>
            <a:r>
              <a:rPr lang="en-US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Wi</a:t>
            </a: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-</a:t>
            </a:r>
            <a:r>
              <a:rPr lang="en-US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Fi</a:t>
            </a: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OS: Windows, Android, </a:t>
            </a:r>
            <a:r>
              <a:rPr lang="en-US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iOS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Browsers: Chrome / Opera / Mozilla Firefox / MS Edge;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Програмне забезпечення: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Word, Excel, PowerPoint; Skype, Zoom, Google Meet;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Система електронного навчання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Moodle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3.9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Тренінгова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аудиторія (дошка,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фліпчарт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, комплект канцелярського приладдя для творчості: маркери, олівці,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стікери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, кольоровий папір, клей, ватман, блокнот для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фліпчарту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).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Академічна доброчесність: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передбачає самостійне виконання аналітичних і творчих завдань, контрольних робіт; у разі наявності текстових збігів, копіювання, списування або фальсифікації даних робота не зараховується</a:t>
            </a:r>
            <a:endParaRPr lang="uk-UA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Консультування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з дисциплін надається згідно графіку консультування кафедри.</a:t>
            </a:r>
            <a:endParaRPr lang="uk-UA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idx="14"/>
          </p:nvPr>
        </p:nvSpPr>
        <p:spPr bwMode="auto">
          <a:xfrm>
            <a:off x="6365875" y="1679575"/>
            <a:ext cx="5486400" cy="4783138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>
              <a:lnSpc>
                <a:spcPct val="100000"/>
              </a:lnSpc>
              <a:spcBef>
                <a:spcPct val="0"/>
              </a:spcBef>
            </a:pPr>
            <a:endParaRPr lang="en-US" alt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Вимоги до робіт:</a:t>
            </a:r>
            <a:endParaRPr lang="en-US" alt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 виконання практичних робіт - 1  календарний місяць з дати заняття, але не пізніше останнього робочого дня семестра. У разі порушення дедлайну - максимальна кількість балів за 1 завдання зменшується до 3.</a:t>
            </a:r>
            <a:endParaRPr lang="en-US" alt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2424</Words>
  <Application>WPS Presentation</Application>
  <PresentationFormat>Произвольный</PresentationFormat>
  <Paragraphs>46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</vt:lpstr>
      <vt:lpstr>SimSun</vt:lpstr>
      <vt:lpstr>Wingdings</vt:lpstr>
      <vt:lpstr>Calibri Light</vt:lpstr>
      <vt:lpstr>Times New Roman</vt:lpstr>
      <vt:lpstr>Segoe UI Emoji</vt:lpstr>
      <vt:lpstr>Microsoft YaHei</vt:lpstr>
      <vt:lpstr>Arial Unicode MS</vt:lpstr>
      <vt:lpstr>Calibri</vt:lpstr>
      <vt:lpstr>Calibri Light</vt:lpstr>
      <vt:lpstr>Тема Office</vt:lpstr>
      <vt:lpstr>УПРАВЛІННЯ ПРОЄКТАМИ </vt:lpstr>
      <vt:lpstr>УПРАВЛІННЯ ПРОЄКТАМИ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ДИСЦИПЛІНИ/ТК</dc:title>
  <dc:creator>Пользователь Windows</dc:creator>
  <cp:lastModifiedBy>admin</cp:lastModifiedBy>
  <cp:revision>56</cp:revision>
  <dcterms:created xsi:type="dcterms:W3CDTF">2020-10-01T12:50:00Z</dcterms:created>
  <dcterms:modified xsi:type="dcterms:W3CDTF">2026-02-17T07:52:31Z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84C17C594C414424A29C0AFC06831942_13</vt:lpwstr>
  </property>
  <property fmtid="{D5CDD505-2E9C-101B-9397-08002B2CF9AE}" pid="3" name="KSOProductBuildVer">
    <vt:lpwstr>1033-12.2.0.23196</vt:lpwstr>
  </property>
</Properties>
</file>