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Тайм-менеджмент</a:t>
            </a:r>
            <a:endParaRPr lang="uk-UA" sz="4000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uk-UA" sz="1400" b="1" dirty="0">
                <a:cs typeface="Times New Roman" pitchFamily="18" charset="0"/>
              </a:rPr>
              <a:t>Тематика курсу:</a:t>
            </a:r>
            <a:endParaRPr lang="uk-UA" sz="1400" dirty="0">
              <a:cs typeface="Times New Roman" pitchFamily="18" charset="0"/>
            </a:endParaRPr>
          </a:p>
          <a:p>
            <a:pPr lvl="0">
              <a:spcBef>
                <a:spcPts val="0"/>
              </a:spcBef>
            </a:pPr>
            <a:endParaRPr lang="uk-UA" sz="1400" dirty="0"/>
          </a:p>
          <a:p>
            <a:pPr lvl="0">
              <a:spcBef>
                <a:spcPts val="0"/>
              </a:spcBef>
            </a:pPr>
            <a:r>
              <a:rPr lang="uk-UA" sz="1400" dirty="0"/>
              <a:t>Змістовий модуль 1.</a:t>
            </a:r>
            <a:endParaRPr lang="ru-RU" sz="1400" dirty="0"/>
          </a:p>
          <a:p>
            <a:pPr>
              <a:spcBef>
                <a:spcPts val="0"/>
              </a:spcBef>
            </a:pPr>
            <a:r>
              <a:rPr lang="uk-UA" sz="1400" dirty="0"/>
              <a:t>Тайм-менеджмент як система управління часом</a:t>
            </a:r>
            <a:endParaRPr lang="ru-RU" sz="1400" dirty="0"/>
          </a:p>
          <a:p>
            <a:pPr>
              <a:spcBef>
                <a:spcPts val="0"/>
              </a:spcBef>
            </a:pPr>
            <a:r>
              <a:rPr lang="uk-UA" sz="1400" dirty="0"/>
              <a:t>Тема 1. Предмет і задачі курсу «Тайм-менеджмент»</a:t>
            </a:r>
            <a:endParaRPr lang="ru-RU" sz="1400" dirty="0"/>
          </a:p>
          <a:p>
            <a:pPr>
              <a:spcBef>
                <a:spcPts val="0"/>
              </a:spcBef>
            </a:pPr>
            <a:r>
              <a:rPr lang="uk-UA" sz="1400" dirty="0"/>
              <a:t>Тема 2. Аналіз витрат часу в системі тайм-менеджменту</a:t>
            </a:r>
            <a:endParaRPr lang="ru-RU" sz="1400" dirty="0"/>
          </a:p>
          <a:p>
            <a:pPr>
              <a:spcBef>
                <a:spcPts val="0"/>
              </a:spcBef>
            </a:pPr>
            <a:r>
              <a:rPr lang="uk-UA" sz="1400" dirty="0"/>
              <a:t>Тема 3. </a:t>
            </a:r>
            <a:r>
              <a:rPr lang="uk-UA" sz="1400" dirty="0" err="1"/>
              <a:t>Цілепокладання</a:t>
            </a:r>
            <a:endParaRPr lang="ru-RU" sz="1400" dirty="0"/>
          </a:p>
          <a:p>
            <a:pPr>
              <a:spcBef>
                <a:spcPts val="0"/>
              </a:spcBef>
            </a:pPr>
            <a:r>
              <a:rPr lang="uk-UA" sz="1400" dirty="0"/>
              <a:t>Тема 4. Планування часу</a:t>
            </a:r>
          </a:p>
          <a:p>
            <a:pPr>
              <a:spcBef>
                <a:spcPts val="0"/>
              </a:spcBef>
            </a:pPr>
            <a:endParaRPr lang="uk-UA" sz="1400" dirty="0"/>
          </a:p>
          <a:p>
            <a:pPr>
              <a:spcBef>
                <a:spcPts val="0"/>
              </a:spcBef>
            </a:pPr>
            <a:r>
              <a:rPr lang="uk-UA" sz="1400" dirty="0">
                <a:cs typeface="Times New Roman" pitchFamily="18" charset="0"/>
              </a:rPr>
              <a:t>Змістовий модуль 2.</a:t>
            </a:r>
            <a:br>
              <a:rPr lang="ru-RU" sz="1400" dirty="0">
                <a:cs typeface="Times New Roman" pitchFamily="18" charset="0"/>
              </a:rPr>
            </a:br>
            <a:r>
              <a:rPr lang="uk-UA" sz="1400" dirty="0">
                <a:cs typeface="Times New Roman" pitchFamily="18" charset="0"/>
              </a:rPr>
              <a:t>Тайм-менеджмент як засіб підвищення ефективності діяльності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5. Реалізація планів і організація діяльності</a:t>
            </a:r>
            <a:endParaRPr lang="ru-RU" sz="1400" dirty="0"/>
          </a:p>
          <a:p>
            <a:pPr>
              <a:spcBef>
                <a:spcPts val="0"/>
              </a:spcBef>
            </a:pPr>
            <a:r>
              <a:rPr lang="uk-UA" sz="1400" dirty="0"/>
              <a:t>Тема 6. Самоконтроль і </a:t>
            </a:r>
            <a:r>
              <a:rPr lang="uk-UA" sz="1400" dirty="0" err="1"/>
              <a:t>самомотивація</a:t>
            </a:r>
            <a:endParaRPr lang="ru-RU" sz="1400" dirty="0"/>
          </a:p>
          <a:p>
            <a:pPr>
              <a:spcBef>
                <a:spcPts val="0"/>
              </a:spcBef>
            </a:pPr>
            <a:r>
              <a:rPr lang="uk-UA" sz="1400" dirty="0"/>
              <a:t>Тема 7. Підвищення ефективності використання часу</a:t>
            </a:r>
            <a:endParaRPr lang="ru-RU" sz="1400" dirty="0"/>
          </a:p>
          <a:p>
            <a:pPr>
              <a:spcBef>
                <a:spcPts val="0"/>
              </a:spcBef>
            </a:pPr>
            <a:endParaRPr lang="uk-UA" sz="1200" dirty="0"/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325602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uk-UA" sz="2000" b="1" dirty="0"/>
          </a:p>
          <a:p>
            <a:pPr>
              <a:spcBef>
                <a:spcPts val="0"/>
              </a:spcBef>
            </a:pPr>
            <a:r>
              <a:rPr lang="uk-UA" sz="1800" b="1" dirty="0"/>
              <a:t>Викладач: </a:t>
            </a:r>
            <a:r>
              <a:rPr lang="uk-UA" sz="1800" dirty="0" err="1"/>
              <a:t>к.е.н</a:t>
            </a:r>
            <a:r>
              <a:rPr lang="uk-UA" sz="1800" dirty="0"/>
              <a:t>., доцент, </a:t>
            </a:r>
          </a:p>
          <a:p>
            <a:pPr>
              <a:spcBef>
                <a:spcPts val="0"/>
              </a:spcBef>
            </a:pPr>
            <a:r>
              <a:rPr lang="uk-UA" sz="1800" dirty="0"/>
              <a:t>доцент кафедри менеджменту</a:t>
            </a:r>
          </a:p>
          <a:p>
            <a:pPr>
              <a:spcBef>
                <a:spcPts val="0"/>
              </a:spcBef>
            </a:pPr>
            <a:r>
              <a:rPr lang="uk-UA" sz="2400" dirty="0"/>
              <a:t>Дранус Любов Сергіївна</a:t>
            </a:r>
          </a:p>
          <a:p>
            <a:pPr>
              <a:spcBef>
                <a:spcPts val="0"/>
              </a:spcBef>
            </a:pPr>
            <a:r>
              <a:rPr lang="uk-UA" sz="1800" dirty="0"/>
              <a:t>(викладачі кафедри менеджменту)</a:t>
            </a:r>
          </a:p>
          <a:p>
            <a:endParaRPr lang="uk-UA" dirty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342900" y="3249227"/>
            <a:ext cx="3727938" cy="3397758"/>
          </a:xfrm>
        </p:spPr>
        <p:txBody>
          <a:bodyPr/>
          <a:lstStyle/>
          <a:p>
            <a:pPr defTabSz="432000">
              <a:spcBef>
                <a:spcPts val="0"/>
              </a:spcBef>
            </a:pPr>
            <a:endParaRPr lang="uk-UA" sz="1000" b="1" dirty="0">
              <a:cs typeface="Times New Roman" pitchFamily="18" charset="0"/>
            </a:endParaRPr>
          </a:p>
          <a:p>
            <a:pPr defTabSz="432000">
              <a:spcBef>
                <a:spcPts val="0"/>
              </a:spcBef>
            </a:pPr>
            <a:r>
              <a:rPr lang="uk-UA" sz="1000" b="1" dirty="0">
                <a:cs typeface="Times New Roman" pitchFamily="18" charset="0"/>
              </a:rPr>
              <a:t>Результати курсу:</a:t>
            </a:r>
          </a:p>
          <a:p>
            <a:pPr defTabSz="432000">
              <a:spcBef>
                <a:spcPts val="0"/>
              </a:spcBef>
            </a:pPr>
            <a:r>
              <a:rPr lang="uk-UA" sz="1000" b="1" i="1" dirty="0">
                <a:cs typeface="Times New Roman" pitchFamily="18" charset="0"/>
              </a:rPr>
              <a:t>Знання:</a:t>
            </a:r>
            <a:endParaRPr lang="uk-UA" sz="1000" dirty="0"/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/>
              <a:t>категоріальний апарат, основні принципи, методи, техніки управління </a:t>
            </a:r>
            <a:r>
              <a:rPr lang="ru-RU" sz="1000" dirty="0"/>
              <a:t>часом;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/>
              <a:t>основні методи інвентаризації та аналізу власного та організаційного </a:t>
            </a:r>
            <a:r>
              <a:rPr lang="ru-RU" sz="1000" dirty="0"/>
              <a:t>часу;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/>
              <a:t>принципи і правила планування </a:t>
            </a:r>
            <a:r>
              <a:rPr lang="ru-RU" sz="1000" dirty="0"/>
              <a:t>часу, </a:t>
            </a:r>
            <a:r>
              <a:rPr lang="uk-UA" sz="1000" dirty="0"/>
              <a:t>визначення власних цілей і розстановки пріоритетів </a:t>
            </a:r>
            <a:r>
              <a:rPr lang="ru-RU" sz="1000" dirty="0"/>
              <a:t>при </a:t>
            </a:r>
            <a:r>
              <a:rPr lang="uk-UA" sz="1000" dirty="0"/>
              <a:t>прийнятті якісних управлінських рішень;</a:t>
            </a:r>
            <a:endParaRPr lang="ru-RU" sz="1000" dirty="0"/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/>
              <a:t>організаційні принципи розпорядку </a:t>
            </a:r>
            <a:r>
              <a:rPr lang="ru-RU" sz="1000" dirty="0"/>
              <a:t>дня </a:t>
            </a:r>
            <a:r>
              <a:rPr lang="uk-UA" sz="1000" dirty="0"/>
              <a:t>з урахуванням темпераменту та біоритмів людини;</a:t>
            </a:r>
            <a:endParaRPr lang="ru-RU" sz="1000" dirty="0"/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/>
              <a:t>способи підвищення власної ефективності; види, правила та помилки самоконтролю.</a:t>
            </a:r>
            <a:endParaRPr lang="ru-RU" sz="1000" dirty="0"/>
          </a:p>
          <a:p>
            <a:pPr lvl="0">
              <a:spcBef>
                <a:spcPts val="0"/>
              </a:spcBef>
            </a:pPr>
            <a:r>
              <a:rPr lang="uk-UA" sz="1000" b="1" dirty="0">
                <a:cs typeface="Times New Roman" pitchFamily="18" charset="0"/>
              </a:rPr>
              <a:t>Навички:</a:t>
            </a: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>
                <a:cs typeface="Times New Roman" pitchFamily="18" charset="0"/>
              </a:rPr>
              <a:t>розподіляти ресурси для ефективної самоорганізації;</a:t>
            </a:r>
            <a:endParaRPr lang="ru-RU" sz="1000" dirty="0">
              <a:cs typeface="Times New Roman" pitchFamily="18" charset="0"/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>
                <a:cs typeface="Times New Roman" pitchFamily="18" charset="0"/>
              </a:rPr>
              <a:t>використовувати технології планування власного часу, принципи планування поточного дня;</a:t>
            </a:r>
            <a:endParaRPr lang="ru-RU" sz="1000" dirty="0">
              <a:cs typeface="Times New Roman" pitchFamily="18" charset="0"/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>
                <a:cs typeface="Times New Roman" pitchFamily="18" charset="0"/>
              </a:rPr>
              <a:t>визначати критерії оцінки власної ефективності;</a:t>
            </a:r>
            <a:endParaRPr lang="ru-RU" sz="1000" dirty="0">
              <a:cs typeface="Times New Roman" pitchFamily="18" charset="0"/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>
                <a:cs typeface="Times New Roman" pitchFamily="18" charset="0"/>
              </a:rPr>
              <a:t>проектувати міжособистісні, групові та організаційні комунікації;</a:t>
            </a:r>
            <a:endParaRPr lang="ru-RU" sz="1000" dirty="0">
              <a:cs typeface="Times New Roman" pitchFamily="18" charset="0"/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uk-UA" sz="1000" dirty="0">
                <a:cs typeface="Times New Roman" pitchFamily="18" charset="0"/>
              </a:rPr>
              <a:t>виявляти і аналізувати проблемні області індивідуального «освоєння» часу;</a:t>
            </a:r>
            <a:endParaRPr lang="ru-RU" sz="1000" dirty="0">
              <a:cs typeface="Times New Roman" pitchFamily="18" charset="0"/>
            </a:endParaRPr>
          </a:p>
          <a:p>
            <a:endParaRPr lang="uk-UA" sz="1000" dirty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/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uk-UA" sz="1400" b="1" dirty="0"/>
              <a:t>Формат</a:t>
            </a:r>
            <a:r>
              <a:rPr lang="uk-UA" sz="1400" dirty="0"/>
              <a:t>: вибіркова дисципліна</a:t>
            </a:r>
          </a:p>
          <a:p>
            <a:pPr algn="just">
              <a:spcBef>
                <a:spcPts val="0"/>
              </a:spcBef>
            </a:pPr>
            <a:endParaRPr lang="uk-UA" sz="1400" i="1" dirty="0"/>
          </a:p>
          <a:p>
            <a:pPr>
              <a:spcBef>
                <a:spcPts val="0"/>
              </a:spcBef>
            </a:pPr>
            <a:r>
              <a:rPr lang="uk-UA" sz="1400" b="1" i="1" dirty="0"/>
              <a:t>Метою</a:t>
            </a:r>
            <a:r>
              <a:rPr lang="uk-UA" sz="1400" b="1" dirty="0"/>
              <a:t> </a:t>
            </a:r>
            <a:r>
              <a:rPr lang="uk-UA" sz="1400" dirty="0"/>
              <a:t>викладання навчальної дисципліни </a:t>
            </a:r>
            <a:r>
              <a:rPr lang="uk-UA" sz="1400" dirty="0">
                <a:cs typeface="Times New Roman" pitchFamily="18" charset="0"/>
              </a:rPr>
              <a:t>«Тайм-менеджменту» є оволодіння практичними навичками з питань особистісного розвитку менеджера; формування у студентів індивідуальних особливостей та поведінкових навичок, які необхідні майбутньому керівнику; розвиток у майбутніх менеджерів умінь організовувати особисту працю.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Тайм-менеджмент</a:t>
            </a:r>
            <a:endParaRPr lang="uk-UA" dirty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>
          <a:xfrm>
            <a:off x="378070" y="1760886"/>
            <a:ext cx="5600699" cy="1731957"/>
          </a:xfrm>
        </p:spPr>
        <p:txBody>
          <a:bodyPr>
            <a:normAutofit lnSpcReduction="10000"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b="1" dirty="0"/>
              <a:t>Оцінювання: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uk-UA" sz="1200" b="1" dirty="0"/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dirty="0"/>
              <a:t>Семестровий контроль – 30/40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dirty="0"/>
              <a:t>Робота за семестр – 70/60 балів: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uk-UA" sz="1200" dirty="0"/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ru-RU" sz="1200" dirty="0" err="1"/>
              <a:t>Виступи</a:t>
            </a:r>
            <a:r>
              <a:rPr lang="ru-RU" sz="1200" dirty="0"/>
              <a:t> </a:t>
            </a:r>
            <a:r>
              <a:rPr lang="ru-RU" sz="1200" dirty="0" err="1"/>
              <a:t>з</a:t>
            </a:r>
            <a:r>
              <a:rPr lang="ru-RU" sz="1200" dirty="0"/>
              <a:t> </a:t>
            </a:r>
            <a:r>
              <a:rPr lang="ru-RU" sz="1200" dirty="0" err="1"/>
              <a:t>доповіддю</a:t>
            </a:r>
            <a:r>
              <a:rPr lang="ru-RU" sz="1200" dirty="0"/>
              <a:t> (</a:t>
            </a:r>
            <a:r>
              <a:rPr lang="ru-RU" sz="1200" dirty="0" err="1"/>
              <a:t>презентація</a:t>
            </a:r>
            <a:r>
              <a:rPr lang="ru-RU" sz="1200" dirty="0"/>
              <a:t>) на </a:t>
            </a:r>
            <a:r>
              <a:rPr lang="ru-RU" sz="1200" dirty="0" err="1"/>
              <a:t>семінарських</a:t>
            </a:r>
            <a:r>
              <a:rPr lang="ru-RU" sz="1200" dirty="0"/>
              <a:t> </a:t>
            </a:r>
            <a:r>
              <a:rPr lang="ru-RU" sz="1200" dirty="0" err="1"/>
              <a:t>заняттях</a:t>
            </a:r>
            <a:r>
              <a:rPr lang="ru-RU" sz="1200" dirty="0"/>
              <a:t> </a:t>
            </a:r>
            <a:r>
              <a:rPr lang="uk-UA" sz="1200" dirty="0"/>
              <a:t>–  20/10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dirty="0"/>
              <a:t>Відповіді на семінарських </a:t>
            </a:r>
            <a:r>
              <a:rPr lang="uk-UA" sz="1200" dirty="0" err="1"/>
              <a:t>заняттях–</a:t>
            </a:r>
            <a:r>
              <a:rPr lang="uk-UA" sz="1200" dirty="0"/>
              <a:t>  20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200" dirty="0"/>
              <a:t>Модульна контрольна робота №1, №2–  10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ru-RU" sz="1200" dirty="0" err="1"/>
              <a:t>Самостійна</a:t>
            </a:r>
            <a:r>
              <a:rPr lang="ru-RU" sz="1200" dirty="0"/>
              <a:t> робота</a:t>
            </a:r>
            <a:r>
              <a:rPr lang="uk-UA" sz="1200" dirty="0"/>
              <a:t>– </a:t>
            </a:r>
            <a:r>
              <a:rPr lang="uk-UA" sz="1200"/>
              <a:t>20 балів:</a:t>
            </a:r>
            <a:endParaRPr lang="uk-UA" sz="1200" dirty="0"/>
          </a:p>
          <a:p>
            <a:pPr>
              <a:spcBef>
                <a:spcPts val="0"/>
              </a:spcBef>
            </a:pPr>
            <a:r>
              <a:rPr lang="uk-UA" sz="1200" dirty="0"/>
              <a:t>Доповідь, творче завдання (2*5);</a:t>
            </a:r>
          </a:p>
          <a:p>
            <a:pPr>
              <a:spcBef>
                <a:spcPts val="0"/>
              </a:spcBef>
            </a:pPr>
            <a:r>
              <a:rPr lang="uk-UA" sz="1200" dirty="0"/>
              <a:t>Презентації (2*10);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/>
              <a:t>Робота в групах.</a:t>
            </a:r>
            <a:endParaRPr lang="ru-RU" sz="1200" dirty="0"/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>
          <a:xfrm>
            <a:off x="378070" y="3624649"/>
            <a:ext cx="5600699" cy="2899243"/>
          </a:xfrm>
        </p:spPr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400" b="1" dirty="0"/>
          </a:p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400" b="1" dirty="0"/>
          </a:p>
          <a:p>
            <a:pPr lvl="0">
              <a:spcBef>
                <a:spcPts val="0"/>
              </a:spcBef>
            </a:pPr>
            <a:endParaRPr lang="uk-UA" sz="1200" b="1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1200" b="1" dirty="0">
                <a:ea typeface="Segoe UI Emoji" pitchFamily="34" charset="0"/>
              </a:rPr>
              <a:t>Технічні вимоги: </a:t>
            </a:r>
            <a:r>
              <a:rPr lang="uk-UA" sz="1200" dirty="0">
                <a:ea typeface="Segoe UI Emoji" pitchFamily="34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ru-RU" sz="1200" dirty="0">
                <a:ea typeface="Segoe UI Emoji" pitchFamily="34" charset="0"/>
              </a:rPr>
              <a:t> Доступ до мереж</a:t>
            </a:r>
            <a:r>
              <a:rPr lang="uk-UA" sz="1200" dirty="0">
                <a:ea typeface="Segoe UI Emoji" pitchFamily="34" charset="0"/>
              </a:rPr>
              <a:t>і </a:t>
            </a:r>
            <a:r>
              <a:rPr lang="en-US" sz="1200" dirty="0">
                <a:ea typeface="Segoe UI Emoji" pitchFamily="34" charset="0"/>
              </a:rPr>
              <a:t>Internet</a:t>
            </a:r>
            <a:r>
              <a:rPr lang="ru-RU" sz="1200" dirty="0">
                <a:ea typeface="Segoe UI Emoji" pitchFamily="34" charset="0"/>
              </a:rPr>
              <a:t>, точка доступу </a:t>
            </a:r>
            <a:r>
              <a:rPr lang="en-US" sz="1200" dirty="0" err="1">
                <a:ea typeface="Segoe UI Emoji" pitchFamily="34" charset="0"/>
              </a:rPr>
              <a:t>Wi</a:t>
            </a:r>
            <a:r>
              <a:rPr lang="ru-RU" sz="1200" dirty="0">
                <a:ea typeface="Segoe UI Emoji" pitchFamily="34" charset="0"/>
              </a:rPr>
              <a:t>-</a:t>
            </a:r>
            <a:r>
              <a:rPr lang="en-US" sz="1200" dirty="0" err="1">
                <a:ea typeface="Segoe UI Emoji" pitchFamily="34" charset="0"/>
              </a:rPr>
              <a:t>Fi</a:t>
            </a:r>
            <a:r>
              <a:rPr lang="ru-RU" sz="1200" dirty="0">
                <a:ea typeface="Segoe UI Emoji" pitchFamily="34" charset="0"/>
              </a:rPr>
              <a:t>; </a:t>
            </a:r>
          </a:p>
          <a:p>
            <a:pPr lvl="0">
              <a:spcBef>
                <a:spcPts val="0"/>
              </a:spcBef>
            </a:pPr>
            <a:r>
              <a:rPr lang="ru-RU" sz="1200" dirty="0">
                <a:ea typeface="Segoe UI Emoji" pitchFamily="34" charset="0"/>
              </a:rPr>
              <a:t> </a:t>
            </a:r>
            <a:r>
              <a:rPr lang="en-US" sz="1200" dirty="0">
                <a:ea typeface="Segoe UI Emoji" pitchFamily="34" charset="0"/>
              </a:rPr>
              <a:t>OS: Windows, Android, </a:t>
            </a:r>
            <a:r>
              <a:rPr lang="en-US" sz="1200" dirty="0" err="1">
                <a:ea typeface="Segoe UI Emoji" pitchFamily="34" charset="0"/>
              </a:rPr>
              <a:t>iOS</a:t>
            </a:r>
            <a:r>
              <a:rPr lang="en-US" sz="1200" dirty="0">
                <a:ea typeface="Segoe UI Emoji" pitchFamily="34" charset="0"/>
              </a:rPr>
              <a:t>;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1200" dirty="0">
                <a:ea typeface="Segoe UI Emoji" pitchFamily="34" charset="0"/>
              </a:rPr>
              <a:t> Browsers: Chrome / Opera / Mozilla Firefox / MS Edge;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1200" dirty="0">
                <a:ea typeface="Segoe UI Emoji" pitchFamily="34" charset="0"/>
              </a:rPr>
              <a:t>Програмне забезпечення:</a:t>
            </a:r>
            <a:r>
              <a:rPr lang="en-US" sz="1200" dirty="0">
                <a:ea typeface="Segoe UI Emoji" pitchFamily="34" charset="0"/>
              </a:rPr>
              <a:t> Word, Excel, PowerPoint; Skype, Zoom, Google Meet; 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1200" dirty="0">
                <a:ea typeface="Segoe UI Emoji" pitchFamily="34" charset="0"/>
              </a:rPr>
              <a:t> </a:t>
            </a:r>
            <a:r>
              <a:rPr lang="uk-UA" sz="1200" dirty="0">
                <a:ea typeface="Segoe UI Emoji" pitchFamily="34" charset="0"/>
              </a:rPr>
              <a:t>Система електронного навчання </a:t>
            </a:r>
            <a:r>
              <a:rPr lang="uk-UA" sz="1200" dirty="0" err="1">
                <a:ea typeface="Segoe UI Emoji" pitchFamily="34" charset="0"/>
              </a:rPr>
              <a:t>Moodle</a:t>
            </a:r>
            <a:r>
              <a:rPr lang="uk-UA" sz="1200" dirty="0">
                <a:ea typeface="Segoe UI Emoji" pitchFamily="34" charset="0"/>
              </a:rPr>
              <a:t> 3.9</a:t>
            </a:r>
            <a:endParaRPr lang="ru-RU" sz="1200" dirty="0">
              <a:ea typeface="Segoe UI Emoji" pitchFamily="34" charset="0"/>
            </a:endParaRPr>
          </a:p>
          <a:p>
            <a:pPr lvl="0">
              <a:spcBef>
                <a:spcPts val="0"/>
              </a:spcBef>
            </a:pPr>
            <a:r>
              <a:rPr lang="uk-UA" sz="1200" dirty="0" err="1">
                <a:ea typeface="Segoe UI Emoji" pitchFamily="34" charset="0"/>
              </a:rPr>
              <a:t>Тренінгова</a:t>
            </a:r>
            <a:r>
              <a:rPr lang="uk-UA" sz="1200" dirty="0">
                <a:ea typeface="Segoe UI Emoji" pitchFamily="34" charset="0"/>
              </a:rPr>
              <a:t> аудиторія (дошка, </a:t>
            </a:r>
            <a:r>
              <a:rPr lang="uk-UA" sz="1200" dirty="0" err="1">
                <a:ea typeface="Segoe UI Emoji" pitchFamily="34" charset="0"/>
              </a:rPr>
              <a:t>фліпчарт</a:t>
            </a:r>
            <a:r>
              <a:rPr lang="uk-UA" sz="1200" dirty="0">
                <a:ea typeface="Segoe UI Emoji" pitchFamily="34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>
                <a:ea typeface="Segoe UI Emoji" pitchFamily="34" charset="0"/>
              </a:rPr>
              <a:t>стікери</a:t>
            </a:r>
            <a:r>
              <a:rPr lang="uk-UA" sz="1200" dirty="0">
                <a:ea typeface="Segoe UI Emoji" pitchFamily="34" charset="0"/>
              </a:rPr>
              <a:t>, кольоровий папір, клей, ватман, блокнот для </a:t>
            </a:r>
            <a:r>
              <a:rPr lang="uk-UA" sz="1200" dirty="0" err="1">
                <a:ea typeface="Segoe UI Emoji" pitchFamily="34" charset="0"/>
              </a:rPr>
              <a:t>фліпчарту</a:t>
            </a:r>
            <a:r>
              <a:rPr lang="uk-UA" sz="1200" dirty="0">
                <a:ea typeface="Segoe UI Emoji" pitchFamily="34" charset="0"/>
              </a:rPr>
              <a:t>).</a:t>
            </a:r>
            <a:endParaRPr lang="ru-RU" sz="1200" dirty="0">
              <a:ea typeface="Segoe UI Emoji" pitchFamily="34" charset="0"/>
            </a:endParaRP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200" dirty="0">
              <a:ea typeface="Segoe UI Emoji" pitchFamily="34" charset="0"/>
            </a:endParaRP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200" b="1" dirty="0">
                <a:ea typeface="Segoe UI Emoji" pitchFamily="34" charset="0"/>
              </a:rPr>
              <a:t>Академічна доброчесність:</a:t>
            </a:r>
            <a:r>
              <a:rPr lang="uk-UA" sz="1200" dirty="0">
                <a:ea typeface="Segoe UI Emoji" pitchFamily="34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endParaRPr lang="uk-UA" sz="1200" dirty="0">
              <a:ea typeface="Segoe UI Emoji" pitchFamily="34" charset="0"/>
            </a:endParaRPr>
          </a:p>
          <a:p>
            <a:pPr>
              <a:spcBef>
                <a:spcPts val="0"/>
              </a:spcBef>
            </a:pPr>
            <a:r>
              <a:rPr lang="uk-UA" sz="1200" b="1" dirty="0">
                <a:ea typeface="Segoe UI Emoji" pitchFamily="34" charset="0"/>
              </a:rPr>
              <a:t>Консультування</a:t>
            </a:r>
            <a:r>
              <a:rPr lang="uk-UA" sz="1200" dirty="0">
                <a:ea typeface="Segoe UI Emoji" pitchFamily="34" charset="0"/>
              </a:rPr>
              <a:t> з дисциплін надається згідно графіку консультування кафедри менеджменту, каб.10-325.</a:t>
            </a:r>
          </a:p>
          <a:p>
            <a:endParaRPr lang="uk-UA" dirty="0"/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algn="just"/>
            <a:r>
              <a:rPr lang="uk-UA" sz="1400" b="1" dirty="0"/>
              <a:t>Вимоги до робіт:</a:t>
            </a:r>
          </a:p>
          <a:p>
            <a:pPr algn="just"/>
            <a:r>
              <a:rPr lang="uk-UA" sz="14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завдань; під час ділової гри та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завдань; презентації вирішення певних задач</a:t>
            </a:r>
          </a:p>
          <a:p>
            <a:pPr algn="just"/>
            <a:r>
              <a:rPr lang="uk-UA" sz="1400" dirty="0"/>
              <a:t>Контрольна робота проводиться письмово в аудиторії та складається з 2 відкритих питань, що базуються на лекційному матеріалі та ситуаційної задачі</a:t>
            </a:r>
          </a:p>
          <a:p>
            <a:pPr algn="just"/>
            <a:r>
              <a:rPr lang="uk-UA" sz="1400" dirty="0" err="1"/>
              <a:t>Самостийна</a:t>
            </a:r>
            <a:r>
              <a:rPr lang="uk-UA" sz="1400" dirty="0"/>
              <a:t> робота складається з завдань, яка поєднує у собі теоретичну частину (наукове повідомлення) та завдання (ситуаційні задачі) </a:t>
            </a:r>
          </a:p>
          <a:p>
            <a:pPr algn="just"/>
            <a:r>
              <a:rPr lang="uk-UA" sz="1400" dirty="0"/>
              <a:t>В процесі виконання даного виду роботи студенти повинні повноцінно розкрити сутність поставлених питань (зробити обґрунтоване дослідження по кожному питанню у переліку).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590</Words>
  <Application>Microsoft Office PowerPoint</Application>
  <PresentationFormat>Широкий екран</PresentationFormat>
  <Paragraphs>68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Тема Office</vt:lpstr>
      <vt:lpstr>Тайм-менеджмент</vt:lpstr>
      <vt:lpstr>Тайм-менеджмент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Любов Дранус</cp:lastModifiedBy>
  <cp:revision>33</cp:revision>
  <dcterms:created xsi:type="dcterms:W3CDTF">2020-10-01T12:50:33Z</dcterms:created>
  <dcterms:modified xsi:type="dcterms:W3CDTF">2026-02-10T11:56:55Z</dcterms:modified>
</cp:coreProperties>
</file>