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=""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=""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ЦИФРОВИЙ МАРКЕТИНГ</a:t>
            </a:r>
            <a:endParaRPr lang="uk-UA" sz="4000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uk-UA" sz="1400" b="1" dirty="0">
                <a:cs typeface="Times New Roman" pitchFamily="18" charset="0"/>
              </a:rPr>
              <a:t>Тематика курсу:</a:t>
            </a:r>
            <a:endParaRPr lang="uk-UA" sz="1400" dirty="0"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endParaRPr lang="uk-UA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1. Роль цифрового маркетингу в сучасному бізнес-середовищі 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2. Особливості аудиторії в мережі Інтернет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3. Поведінка споживачів в цифровому комунікаційному середовищі 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4. Принципи діяльності сайту та його інформаційні можливості 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5. Пошукові системи в мережі Інтернет. Зовнішня пошукова оптимізація сайту 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6 Маркетинг у соціальних мережах. Основні соціальні мережі 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7. Управління репутацією в мережі 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8. Контекстна реклама 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9. Банерна реклама 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10. Прямий маркетинг в мережі Інтернет. </a:t>
            </a: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/>
              <a:t>Тема 11. Стратегії цифрового маркетингу</a:t>
            </a:r>
            <a:endParaRPr lang="ru-RU" sz="1400" dirty="0" smtClean="0"/>
          </a:p>
          <a:p>
            <a:pPr>
              <a:spcBef>
                <a:spcPts val="0"/>
              </a:spcBef>
            </a:pPr>
            <a:endParaRPr lang="uk-UA" sz="1200" dirty="0"/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325602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uk-UA" sz="2000" b="1" dirty="0"/>
          </a:p>
          <a:p>
            <a:pPr>
              <a:spcBef>
                <a:spcPts val="0"/>
              </a:spcBef>
            </a:pPr>
            <a:r>
              <a:rPr lang="uk-UA" sz="1800" b="1" dirty="0"/>
              <a:t>Викладач: </a:t>
            </a:r>
            <a:r>
              <a:rPr lang="uk-UA" sz="1800" dirty="0" err="1"/>
              <a:t>к.е.н</a:t>
            </a:r>
            <a:r>
              <a:rPr lang="uk-UA" sz="1800" dirty="0"/>
              <a:t>., доцент, </a:t>
            </a:r>
          </a:p>
          <a:p>
            <a:pPr>
              <a:spcBef>
                <a:spcPts val="0"/>
              </a:spcBef>
            </a:pPr>
            <a:r>
              <a:rPr lang="uk-UA" sz="1800" dirty="0"/>
              <a:t>доцент кафедри менеджменту</a:t>
            </a:r>
          </a:p>
          <a:p>
            <a:pPr>
              <a:spcBef>
                <a:spcPts val="0"/>
              </a:spcBef>
            </a:pPr>
            <a:r>
              <a:rPr lang="uk-UA" sz="2400" dirty="0"/>
              <a:t>Дранус Любов Сергіївна</a:t>
            </a:r>
          </a:p>
          <a:p>
            <a:pPr>
              <a:spcBef>
                <a:spcPts val="0"/>
              </a:spcBef>
            </a:pPr>
            <a:r>
              <a:rPr lang="uk-UA" sz="1800" dirty="0"/>
              <a:t>(викладачі кафедри менеджменту)</a:t>
            </a:r>
          </a:p>
          <a:p>
            <a:endParaRPr lang="uk-UA" dirty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342900" y="3249227"/>
            <a:ext cx="3727938" cy="3397758"/>
          </a:xfrm>
        </p:spPr>
        <p:txBody>
          <a:bodyPr/>
          <a:lstStyle/>
          <a:p>
            <a:pPr defTabSz="432000">
              <a:spcBef>
                <a:spcPts val="0"/>
              </a:spcBef>
            </a:pPr>
            <a:endParaRPr lang="uk-UA" sz="1000" b="1" dirty="0">
              <a:cs typeface="Times New Roman" pitchFamily="18" charset="0"/>
            </a:endParaRPr>
          </a:p>
          <a:p>
            <a:pPr defTabSz="432000">
              <a:spcBef>
                <a:spcPts val="0"/>
              </a:spcBef>
            </a:pPr>
            <a:r>
              <a:rPr lang="uk-UA" sz="1000" b="1" dirty="0">
                <a:cs typeface="Times New Roman" pitchFamily="18" charset="0"/>
              </a:rPr>
              <a:t>Результати курсу:</a:t>
            </a:r>
          </a:p>
          <a:p>
            <a:pPr defTabSz="432000">
              <a:lnSpc>
                <a:spcPct val="100000"/>
              </a:lnSpc>
              <a:spcBef>
                <a:spcPts val="0"/>
              </a:spcBef>
            </a:pPr>
            <a:r>
              <a:rPr lang="uk-UA" sz="1000" b="1" i="1" dirty="0">
                <a:cs typeface="Times New Roman" pitchFamily="18" charset="0"/>
              </a:rPr>
              <a:t>Знання:</a:t>
            </a:r>
            <a:endParaRPr lang="uk-UA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- особливості використання принципів цифрового маркетингу в контексті особливостей комунікаційного </a:t>
            </a:r>
            <a:r>
              <a:rPr lang="uk-UA" sz="1000" dirty="0" smtClean="0"/>
              <a:t>процесу; </a:t>
            </a:r>
            <a:endParaRPr lang="ru-RU" sz="1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- проводити комплекс цифрового маркетингу; </a:t>
            </a:r>
            <a:endParaRPr lang="ru-RU" sz="1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- особливості поведінки споживачів на </a:t>
            </a:r>
            <a:r>
              <a:rPr lang="uk-UA" sz="1000" dirty="0" err="1" smtClean="0"/>
              <a:t>B2B</a:t>
            </a:r>
            <a:r>
              <a:rPr lang="uk-UA" sz="1000" dirty="0" smtClean="0"/>
              <a:t>, </a:t>
            </a:r>
            <a:r>
              <a:rPr lang="uk-UA" sz="1000" dirty="0" err="1" smtClean="0"/>
              <a:t>B2C</a:t>
            </a:r>
            <a:r>
              <a:rPr lang="uk-UA" sz="1000" dirty="0" smtClean="0"/>
              <a:t> та гібридних ринках; </a:t>
            </a:r>
            <a:endParaRPr lang="ru-RU" sz="1000" dirty="0" smtClean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000" b="1" dirty="0" smtClean="0">
                <a:cs typeface="Times New Roman" pitchFamily="18" charset="0"/>
              </a:rPr>
              <a:t>Навички</a:t>
            </a:r>
            <a:r>
              <a:rPr lang="uk-UA" sz="1000" b="1" dirty="0">
                <a:cs typeface="Times New Roman" pitchFamily="18" charset="0"/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- використовувати інструменти цифрового маркетингу при веденні комерційної та некомерційної діяльності; </a:t>
            </a:r>
            <a:endParaRPr lang="ru-RU" sz="1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- розробляти стратегії цифрового маркетингу; </a:t>
            </a:r>
            <a:endParaRPr lang="ru-RU" sz="1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- проводити аудит </a:t>
            </a:r>
            <a:r>
              <a:rPr lang="uk-UA" sz="1000" dirty="0" err="1" smtClean="0"/>
              <a:t>веб-сайту</a:t>
            </a:r>
            <a:r>
              <a:rPr lang="uk-UA" sz="1000" dirty="0" smtClean="0"/>
              <a:t>, проектувати </a:t>
            </a:r>
            <a:r>
              <a:rPr lang="uk-UA" sz="1000" dirty="0" err="1" smtClean="0"/>
              <a:t>веб-сайт</a:t>
            </a:r>
            <a:r>
              <a:rPr lang="uk-UA" sz="1000" dirty="0" smtClean="0"/>
              <a:t>, </a:t>
            </a:r>
            <a:r>
              <a:rPr lang="uk-UA" sz="1000" dirty="0" err="1" smtClean="0"/>
              <a:t>оптимізовувати</a:t>
            </a:r>
            <a:r>
              <a:rPr lang="uk-UA" sz="1000" dirty="0" smtClean="0"/>
              <a:t> </a:t>
            </a:r>
            <a:r>
              <a:rPr lang="uk-UA" sz="1000" dirty="0" smtClean="0"/>
              <a:t>наявний </a:t>
            </a:r>
            <a:r>
              <a:rPr lang="uk-UA" sz="1000" dirty="0" err="1" smtClean="0"/>
              <a:t>веб-сайт</a:t>
            </a:r>
            <a:r>
              <a:rPr lang="uk-UA" sz="1000" dirty="0" smtClean="0"/>
              <a:t> в залежності від його завдань; </a:t>
            </a:r>
            <a:endParaRPr lang="ru-RU" sz="1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- збирати та аналізувати дані, необхідні для вирішення поставлених дослідницьких завдань у сфері цифрового маркетингу; </a:t>
            </a:r>
            <a:endParaRPr lang="ru-RU" sz="1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- організовувати рекламну кампанію в мережі Інтернет; </a:t>
            </a:r>
            <a:endParaRPr lang="ru-RU" sz="1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- оцінювати результативність та ефективність кампаній та інструментів цифрового маркетингу; </a:t>
            </a:r>
            <a:endParaRPr lang="ru-RU" sz="1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000" dirty="0" smtClean="0"/>
              <a:t> - формувати нові конкурентоспроможні ідеї, </a:t>
            </a:r>
            <a:r>
              <a:rPr lang="uk-UA" sz="1000" dirty="0" err="1" smtClean="0"/>
              <a:t>валідувати</a:t>
            </a:r>
            <a:r>
              <a:rPr lang="uk-UA" sz="1000" dirty="0" smtClean="0"/>
              <a:t> їх та реалізовувати їх у проектах. </a:t>
            </a:r>
            <a:endParaRPr lang="uk-UA" sz="1000" dirty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/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uk-UA" sz="1400" b="1" dirty="0"/>
              <a:t>Формат</a:t>
            </a:r>
            <a:r>
              <a:rPr lang="uk-UA" sz="1400" dirty="0"/>
              <a:t>: вибіркова дисципліна</a:t>
            </a:r>
          </a:p>
          <a:p>
            <a:pPr algn="just">
              <a:spcBef>
                <a:spcPts val="0"/>
              </a:spcBef>
            </a:pPr>
            <a:endParaRPr lang="uk-UA" sz="1400" i="1" dirty="0"/>
          </a:p>
          <a:p>
            <a:pPr>
              <a:spcBef>
                <a:spcPts val="0"/>
              </a:spcBef>
            </a:pPr>
            <a:r>
              <a:rPr lang="uk-UA" sz="1400" b="1" i="1" dirty="0"/>
              <a:t>Метою</a:t>
            </a:r>
            <a:r>
              <a:rPr lang="uk-UA" sz="1400" b="1" dirty="0"/>
              <a:t> </a:t>
            </a:r>
            <a:r>
              <a:rPr lang="uk-UA" sz="1400" dirty="0"/>
              <a:t>викладання навчальної дисципліни </a:t>
            </a:r>
            <a:r>
              <a:rPr lang="uk-UA" sz="1400" b="1" dirty="0" smtClean="0"/>
              <a:t>є</a:t>
            </a:r>
            <a:r>
              <a:rPr lang="uk-UA" sz="1400" dirty="0" smtClean="0"/>
              <a:t> забезпечення розуміння здобувачами основних понять, категорій, систем та алгоритмів цифрового маркетингу в різних галузях, опанування </a:t>
            </a:r>
            <a:r>
              <a:rPr lang="uk-UA" sz="1400" dirty="0" err="1" smtClean="0"/>
              <a:t>компетентностями</a:t>
            </a:r>
            <a:r>
              <a:rPr lang="uk-UA" sz="1400" dirty="0" smtClean="0"/>
              <a:t> з вибору ефективних каналів та інструментів цифрової маркетингової комунікації, інтеграції </a:t>
            </a:r>
            <a:r>
              <a:rPr lang="uk-UA" sz="1400" dirty="0" err="1" smtClean="0"/>
              <a:t>онлайн</a:t>
            </a:r>
            <a:r>
              <a:rPr lang="uk-UA" sz="1400" dirty="0" smtClean="0"/>
              <a:t> та </a:t>
            </a:r>
            <a:r>
              <a:rPr lang="uk-UA" sz="1400" dirty="0" err="1" smtClean="0"/>
              <a:t>офлайн-маркетингу</a:t>
            </a:r>
            <a:r>
              <a:rPr lang="uk-UA" sz="1400" dirty="0" smtClean="0"/>
              <a:t>, оволодіння необхідними навичками роботи з базами даних, програмами, спеціалізованими інформаційними технологіями та системами цифрового маркетингу для підвищення ефективності маркетингових заходів та діяльності підприємства загалом в сучасних умовах господарювання.</a:t>
            </a:r>
            <a:endParaRPr lang="ru-RU" sz="1400" dirty="0" smtClean="0"/>
          </a:p>
          <a:p>
            <a:pPr>
              <a:spcBef>
                <a:spcPts val="0"/>
              </a:spcBef>
            </a:pPr>
            <a:r>
              <a:rPr lang="uk-UA" sz="1400" dirty="0" smtClean="0">
                <a:cs typeface="Times New Roman" pitchFamily="18" charset="0"/>
              </a:rPr>
              <a:t>. </a:t>
            </a:r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ЦИФРОВИЙ МАРКЕТИНГ</a:t>
            </a:r>
            <a:endParaRPr lang="uk-UA" dirty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>
          <a:xfrm>
            <a:off x="378070" y="1611086"/>
            <a:ext cx="5600699" cy="188175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100" b="1" dirty="0"/>
              <a:t>Оцінювання: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100" dirty="0" smtClean="0"/>
              <a:t>Семестровий </a:t>
            </a:r>
            <a:r>
              <a:rPr lang="uk-UA" sz="1100" dirty="0"/>
              <a:t>контроль – 30/40 балів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100" dirty="0"/>
              <a:t>Робота за семестр – 70/60 балів: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100" dirty="0" err="1" smtClean="0"/>
              <a:t>Виступи</a:t>
            </a:r>
            <a:r>
              <a:rPr lang="ru-RU" sz="1100" dirty="0" smtClean="0"/>
              <a:t> </a:t>
            </a:r>
            <a:r>
              <a:rPr lang="ru-RU" sz="1100" dirty="0" err="1"/>
              <a:t>з</a:t>
            </a:r>
            <a:r>
              <a:rPr lang="ru-RU" sz="1100" dirty="0"/>
              <a:t> </a:t>
            </a:r>
            <a:r>
              <a:rPr lang="ru-RU" sz="1100" dirty="0" err="1"/>
              <a:t>доповіддю</a:t>
            </a:r>
            <a:r>
              <a:rPr lang="ru-RU" sz="1100" dirty="0"/>
              <a:t> (</a:t>
            </a:r>
            <a:r>
              <a:rPr lang="ru-RU" sz="1100" dirty="0" err="1"/>
              <a:t>презентація</a:t>
            </a:r>
            <a:r>
              <a:rPr lang="ru-RU" sz="1100" dirty="0"/>
              <a:t>) на </a:t>
            </a:r>
            <a:r>
              <a:rPr lang="ru-RU" sz="1100" dirty="0" err="1"/>
              <a:t>семінарських</a:t>
            </a:r>
            <a:r>
              <a:rPr lang="ru-RU" sz="1100" dirty="0"/>
              <a:t> </a:t>
            </a:r>
            <a:r>
              <a:rPr lang="ru-RU" sz="1100" dirty="0" err="1"/>
              <a:t>заняттях</a:t>
            </a:r>
            <a:r>
              <a:rPr lang="ru-RU" sz="1100" dirty="0"/>
              <a:t> </a:t>
            </a:r>
            <a:r>
              <a:rPr lang="uk-UA" sz="1100" dirty="0"/>
              <a:t>–  20/10 балів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100" dirty="0"/>
              <a:t>Відповіді на семінарських </a:t>
            </a:r>
            <a:r>
              <a:rPr lang="uk-UA" sz="1100" dirty="0" err="1"/>
              <a:t>заняттях–</a:t>
            </a:r>
            <a:r>
              <a:rPr lang="uk-UA" sz="1100" dirty="0"/>
              <a:t>  20 балів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100" dirty="0"/>
              <a:t>Модульна контрольна робота №1, №2–  10 балів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100" dirty="0" err="1"/>
              <a:t>Самостійна</a:t>
            </a:r>
            <a:r>
              <a:rPr lang="ru-RU" sz="1100" dirty="0"/>
              <a:t> робота</a:t>
            </a:r>
            <a:r>
              <a:rPr lang="uk-UA" sz="1100" dirty="0"/>
              <a:t>– 20 балів: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100" dirty="0"/>
              <a:t>Доповідь, творче завдання (2*5);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100" dirty="0"/>
              <a:t>Презентації (2*10);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1100" dirty="0"/>
              <a:t>Робота в групах.</a:t>
            </a:r>
            <a:endParaRPr lang="ru-RU" sz="1100" dirty="0"/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sz="1100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>
          <a:xfrm>
            <a:off x="378070" y="3624649"/>
            <a:ext cx="5600699" cy="2899243"/>
          </a:xfrm>
        </p:spPr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400" b="1" dirty="0"/>
          </a:p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400" b="1" dirty="0"/>
          </a:p>
          <a:p>
            <a:pPr lvl="0">
              <a:spcBef>
                <a:spcPts val="0"/>
              </a:spcBef>
            </a:pPr>
            <a:endParaRPr lang="uk-UA" sz="1200" b="1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1200" b="1" dirty="0">
                <a:ea typeface="Segoe UI Emoji" pitchFamily="34" charset="0"/>
              </a:rPr>
              <a:t>Технічні вимоги: </a:t>
            </a:r>
            <a:r>
              <a:rPr lang="uk-UA" sz="1200" dirty="0">
                <a:ea typeface="Segoe UI Emoji" pitchFamily="34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ru-RU" sz="1200" dirty="0">
                <a:ea typeface="Segoe UI Emoji" pitchFamily="34" charset="0"/>
              </a:rPr>
              <a:t> Доступ до мереж</a:t>
            </a:r>
            <a:r>
              <a:rPr lang="uk-UA" sz="1200" dirty="0">
                <a:ea typeface="Segoe UI Emoji" pitchFamily="34" charset="0"/>
              </a:rPr>
              <a:t>і </a:t>
            </a:r>
            <a:r>
              <a:rPr lang="en-US" sz="1200" dirty="0">
                <a:ea typeface="Segoe UI Emoji" pitchFamily="34" charset="0"/>
              </a:rPr>
              <a:t>Internet</a:t>
            </a:r>
            <a:r>
              <a:rPr lang="ru-RU" sz="1200" dirty="0">
                <a:ea typeface="Segoe UI Emoji" pitchFamily="34" charset="0"/>
              </a:rPr>
              <a:t>, точка доступу </a:t>
            </a:r>
            <a:r>
              <a:rPr lang="en-US" sz="1200" dirty="0" err="1">
                <a:ea typeface="Segoe UI Emoji" pitchFamily="34" charset="0"/>
              </a:rPr>
              <a:t>Wi</a:t>
            </a:r>
            <a:r>
              <a:rPr lang="ru-RU" sz="1200" dirty="0">
                <a:ea typeface="Segoe UI Emoji" pitchFamily="34" charset="0"/>
              </a:rPr>
              <a:t>-</a:t>
            </a:r>
            <a:r>
              <a:rPr lang="en-US" sz="1200" dirty="0" err="1">
                <a:ea typeface="Segoe UI Emoji" pitchFamily="34" charset="0"/>
              </a:rPr>
              <a:t>Fi</a:t>
            </a:r>
            <a:r>
              <a:rPr lang="ru-RU" sz="1200" dirty="0">
                <a:ea typeface="Segoe UI Emoji" pitchFamily="34" charset="0"/>
              </a:rPr>
              <a:t>; </a:t>
            </a:r>
          </a:p>
          <a:p>
            <a:pPr lvl="0">
              <a:spcBef>
                <a:spcPts val="0"/>
              </a:spcBef>
            </a:pPr>
            <a:r>
              <a:rPr lang="ru-RU" sz="1200" dirty="0">
                <a:ea typeface="Segoe UI Emoji" pitchFamily="34" charset="0"/>
              </a:rPr>
              <a:t> </a:t>
            </a:r>
            <a:r>
              <a:rPr lang="en-US" sz="1200" dirty="0">
                <a:ea typeface="Segoe UI Emoji" pitchFamily="34" charset="0"/>
              </a:rPr>
              <a:t>OS: Windows, Android, </a:t>
            </a:r>
            <a:r>
              <a:rPr lang="en-US" sz="1200" dirty="0" err="1">
                <a:ea typeface="Segoe UI Emoji" pitchFamily="34" charset="0"/>
              </a:rPr>
              <a:t>iOS</a:t>
            </a:r>
            <a:r>
              <a:rPr lang="en-US" sz="1200" dirty="0">
                <a:ea typeface="Segoe UI Emoji" pitchFamily="34" charset="0"/>
              </a:rPr>
              <a:t>;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1200" dirty="0">
                <a:ea typeface="Segoe UI Emoji" pitchFamily="34" charset="0"/>
              </a:rPr>
              <a:t> Browsers: Chrome / Opera / Mozilla Firefox / MS Edge;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1200" dirty="0">
                <a:ea typeface="Segoe UI Emoji" pitchFamily="34" charset="0"/>
              </a:rPr>
              <a:t>Програмне забезпечення:</a:t>
            </a:r>
            <a:r>
              <a:rPr lang="en-US" sz="1200" dirty="0">
                <a:ea typeface="Segoe UI Emoji" pitchFamily="34" charset="0"/>
              </a:rPr>
              <a:t> Word, Excel, PowerPoint; Skype, Zoom, Google Meet;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1200" dirty="0">
                <a:ea typeface="Segoe UI Emoji" pitchFamily="34" charset="0"/>
              </a:rPr>
              <a:t> </a:t>
            </a:r>
            <a:r>
              <a:rPr lang="uk-UA" sz="1200" dirty="0">
                <a:ea typeface="Segoe UI Emoji" pitchFamily="34" charset="0"/>
              </a:rPr>
              <a:t>Система електронного навчання </a:t>
            </a:r>
            <a:r>
              <a:rPr lang="uk-UA" sz="1200" dirty="0" err="1">
                <a:ea typeface="Segoe UI Emoji" pitchFamily="34" charset="0"/>
              </a:rPr>
              <a:t>Moodle</a:t>
            </a:r>
            <a:r>
              <a:rPr lang="uk-UA" sz="1200" dirty="0">
                <a:ea typeface="Segoe UI Emoji" pitchFamily="34" charset="0"/>
              </a:rPr>
              <a:t> 3.9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1200" dirty="0" err="1">
                <a:ea typeface="Segoe UI Emoji" pitchFamily="34" charset="0"/>
              </a:rPr>
              <a:t>Тренінгова</a:t>
            </a:r>
            <a:r>
              <a:rPr lang="uk-UA" sz="1200" dirty="0">
                <a:ea typeface="Segoe UI Emoji" pitchFamily="34" charset="0"/>
              </a:rPr>
              <a:t> аудиторія (дошка, </a:t>
            </a:r>
            <a:r>
              <a:rPr lang="uk-UA" sz="1200" dirty="0" err="1">
                <a:ea typeface="Segoe UI Emoji" pitchFamily="34" charset="0"/>
              </a:rPr>
              <a:t>фліпчарт</a:t>
            </a:r>
            <a:r>
              <a:rPr lang="uk-UA" sz="1200" dirty="0">
                <a:ea typeface="Segoe UI Emoji" pitchFamily="34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>
                <a:ea typeface="Segoe UI Emoji" pitchFamily="34" charset="0"/>
              </a:rPr>
              <a:t>стікери</a:t>
            </a:r>
            <a:r>
              <a:rPr lang="uk-UA" sz="1200" dirty="0">
                <a:ea typeface="Segoe UI Emoji" pitchFamily="34" charset="0"/>
              </a:rPr>
              <a:t>, кольоровий папір, клей, ватман, блокнот для </a:t>
            </a:r>
            <a:r>
              <a:rPr lang="uk-UA" sz="1200" dirty="0" err="1">
                <a:ea typeface="Segoe UI Emoji" pitchFamily="34" charset="0"/>
              </a:rPr>
              <a:t>фліпчарту</a:t>
            </a:r>
            <a:r>
              <a:rPr lang="uk-UA" sz="1200" dirty="0">
                <a:ea typeface="Segoe UI Emoji" pitchFamily="34" charset="0"/>
              </a:rPr>
              <a:t>).</a:t>
            </a:r>
            <a:endParaRPr lang="ru-RU" sz="1200" dirty="0">
              <a:ea typeface="Segoe UI Emoji" pitchFamily="34" charset="0"/>
            </a:endParaRP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200" dirty="0">
              <a:ea typeface="Segoe UI Emoji" pitchFamily="34" charset="0"/>
            </a:endParaRP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200" b="1" dirty="0">
                <a:ea typeface="Segoe UI Emoji" pitchFamily="34" charset="0"/>
              </a:rPr>
              <a:t>Академічна доброчесність:</a:t>
            </a:r>
            <a:r>
              <a:rPr lang="uk-UA" sz="1200" dirty="0">
                <a:ea typeface="Segoe UI Emoji" pitchFamily="34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200" dirty="0">
              <a:ea typeface="Segoe UI Emoji" pitchFamily="34" charset="0"/>
            </a:endParaRPr>
          </a:p>
          <a:p>
            <a:pPr>
              <a:spcBef>
                <a:spcPts val="0"/>
              </a:spcBef>
            </a:pPr>
            <a:r>
              <a:rPr lang="uk-UA" sz="1200" b="1" dirty="0">
                <a:ea typeface="Segoe UI Emoji" pitchFamily="34" charset="0"/>
              </a:rPr>
              <a:t>Консультування</a:t>
            </a:r>
            <a:r>
              <a:rPr lang="uk-UA" sz="1200" dirty="0">
                <a:ea typeface="Segoe UI Emoji" pitchFamily="34" charset="0"/>
              </a:rPr>
              <a:t> з дисциплін надається згідно графіку консультування кафедри менеджменту, каб.10-325.</a:t>
            </a:r>
          </a:p>
          <a:p>
            <a:endParaRPr lang="uk-UA" dirty="0"/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algn="just"/>
            <a:r>
              <a:rPr lang="uk-UA" sz="1400" b="1" dirty="0"/>
              <a:t>Вимоги до робіт:</a:t>
            </a:r>
          </a:p>
          <a:p>
            <a:pPr algn="just"/>
            <a:r>
              <a:rPr lang="uk-UA" sz="14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завдань; під час ділової гри та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завдань; презентації вирішення певних задач</a:t>
            </a:r>
          </a:p>
          <a:p>
            <a:pPr algn="just"/>
            <a:r>
              <a:rPr lang="uk-UA" sz="1400" dirty="0"/>
              <a:t>Контрольна робота проводиться письмово в аудиторії та складається з 2 відкритих питань, що базуються на лекційному матеріалі та ситуаційної задачі</a:t>
            </a:r>
          </a:p>
          <a:p>
            <a:pPr algn="just"/>
            <a:r>
              <a:rPr lang="uk-UA" sz="1400" dirty="0" err="1"/>
              <a:t>Самостийна</a:t>
            </a:r>
            <a:r>
              <a:rPr lang="uk-UA" sz="1400" dirty="0"/>
              <a:t> робота складається з завдань, яка поєднує у собі теоретичну частину (наукове повідомлення) та завдання (ситуаційні задачі) </a:t>
            </a:r>
          </a:p>
          <a:p>
            <a:pPr algn="just"/>
            <a:r>
              <a:rPr lang="uk-UA" sz="1400" dirty="0"/>
              <a:t>В процесі виконання даного виду роботи студенти повинні повноцінно розкрити сутність поставлених питань (зробити обґрунтоване дослідження по кожному питанню у переліку).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648</Words>
  <Application>Microsoft Office PowerPoint</Application>
  <PresentationFormat>Произвольный</PresentationFormat>
  <Paragraphs>67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ЦИФРОВИЙ МАРКЕТИНГ</vt:lpstr>
      <vt:lpstr>ЦИФРОВИЙ МАРКЕТИНГ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37</cp:revision>
  <dcterms:created xsi:type="dcterms:W3CDTF">2020-10-01T12:50:33Z</dcterms:created>
  <dcterms:modified xsi:type="dcterms:W3CDTF">2026-03-01T18:50:19Z</dcterms:modified>
</cp:coreProperties>
</file>