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D9FF"/>
    <a:srgbClr val="E5EBFF"/>
    <a:srgbClr val="C9E9CD"/>
    <a:srgbClr val="F0F0F0"/>
    <a:srgbClr val="FFFF00"/>
    <a:srgbClr val="FDDFD7"/>
    <a:srgbClr val="FEE8A0"/>
    <a:srgbClr val="F8F7BA"/>
    <a:srgbClr val="FBF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20.02.2026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09058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20.02.2026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68689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279842" y="3400651"/>
            <a:ext cx="3617406" cy="31207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20.02.2026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936860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20.02.2026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4617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42900" y="334108"/>
            <a:ext cx="11554348" cy="967152"/>
          </a:xfrm>
          <a:prstGeom prst="rect">
            <a:avLst/>
          </a:prstGeom>
          <a:solidFill>
            <a:srgbClr val="E5EBFF">
              <a:alpha val="69804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b="0">
                <a:latin typeface="+mj-lt"/>
              </a:defRPr>
            </a:lvl1pPr>
          </a:lstStyle>
          <a:p>
            <a:r>
              <a:rPr lang="uk-UA" noProof="0" dirty="0"/>
              <a:t>Назва дисципліни / тренінгу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4466492" y="3560885"/>
            <a:ext cx="7430756" cy="3086100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Тематика курсу:</a:t>
            </a:r>
          </a:p>
        </p:txBody>
      </p:sp>
      <p:sp>
        <p:nvSpPr>
          <p:cNvPr id="9" name="Объект 2"/>
          <p:cNvSpPr>
            <a:spLocks noGrp="1"/>
          </p:cNvSpPr>
          <p:nvPr>
            <p:ph idx="10" hasCustomPrompt="1"/>
          </p:nvPr>
        </p:nvSpPr>
        <p:spPr>
          <a:xfrm>
            <a:off x="342900" y="1648417"/>
            <a:ext cx="3727938" cy="1580924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Викладач:</a:t>
            </a:r>
          </a:p>
        </p:txBody>
      </p:sp>
      <p:sp>
        <p:nvSpPr>
          <p:cNvPr id="12" name="Объект 2"/>
          <p:cNvSpPr>
            <a:spLocks noGrp="1"/>
          </p:cNvSpPr>
          <p:nvPr>
            <p:ph idx="13" hasCustomPrompt="1"/>
          </p:nvPr>
        </p:nvSpPr>
        <p:spPr>
          <a:xfrm>
            <a:off x="342900" y="3560885"/>
            <a:ext cx="3727938" cy="3086100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Отримані навички:</a:t>
            </a:r>
          </a:p>
        </p:txBody>
      </p:sp>
      <p:sp>
        <p:nvSpPr>
          <p:cNvPr id="14" name="Объект 2"/>
          <p:cNvSpPr>
            <a:spLocks noGrp="1"/>
          </p:cNvSpPr>
          <p:nvPr>
            <p:ph idx="15" hasCustomPrompt="1"/>
          </p:nvPr>
        </p:nvSpPr>
        <p:spPr>
          <a:xfrm>
            <a:off x="4466492" y="1648417"/>
            <a:ext cx="7430756" cy="1580925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rmAutofit/>
          </a:bodyPr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Опис дисципліни (</a:t>
            </a:r>
            <a:r>
              <a:rPr lang="ru-RU" noProof="0" dirty="0"/>
              <a:t>короткий </a:t>
            </a:r>
            <a:r>
              <a:rPr lang="ru-RU" noProof="0" dirty="0" err="1"/>
              <a:t>зміст</a:t>
            </a:r>
            <a:r>
              <a:rPr lang="ru-RU" noProof="0" dirty="0"/>
              <a:t>, формат курсу, </a:t>
            </a:r>
            <a:r>
              <a:rPr lang="ru-RU" noProof="0" dirty="0" err="1"/>
              <a:t>кількість</a:t>
            </a:r>
            <a:r>
              <a:rPr lang="ru-RU" noProof="0" dirty="0"/>
              <a:t> годин)</a:t>
            </a:r>
            <a:r>
              <a:rPr lang="uk-UA" noProof="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534127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78070" y="351692"/>
            <a:ext cx="11556835" cy="1037493"/>
          </a:xfrm>
          <a:prstGeom prst="rect">
            <a:avLst/>
          </a:prstGeom>
          <a:solidFill>
            <a:srgbClr val="E5EBFF">
              <a:alpha val="69804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b="0">
                <a:latin typeface="+mj-lt"/>
              </a:defRPr>
            </a:lvl1pPr>
          </a:lstStyle>
          <a:p>
            <a:r>
              <a:rPr lang="uk-UA" noProof="0" dirty="0"/>
              <a:t>Назва дисципліни / тренінгу</a:t>
            </a:r>
          </a:p>
        </p:txBody>
      </p:sp>
      <p:sp>
        <p:nvSpPr>
          <p:cNvPr id="10" name="Объект 2"/>
          <p:cNvSpPr>
            <a:spLocks noGrp="1"/>
          </p:cNvSpPr>
          <p:nvPr>
            <p:ph idx="11" hasCustomPrompt="1"/>
          </p:nvPr>
        </p:nvSpPr>
        <p:spPr>
          <a:xfrm>
            <a:off x="378070" y="1760885"/>
            <a:ext cx="5600699" cy="2855078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rmAutofit/>
          </a:bodyPr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Оцінювання (</a:t>
            </a:r>
            <a:r>
              <a:rPr lang="ru-RU" noProof="0" dirty="0" err="1"/>
              <a:t>кількість</a:t>
            </a:r>
            <a:r>
              <a:rPr lang="ru-RU" noProof="0" dirty="0"/>
              <a:t> </a:t>
            </a:r>
            <a:r>
              <a:rPr lang="ru-RU" noProof="0" dirty="0" err="1"/>
              <a:t>балів</a:t>
            </a:r>
            <a:r>
              <a:rPr lang="ru-RU" noProof="0" dirty="0"/>
              <a:t> за семестр та контроль, </a:t>
            </a:r>
            <a:r>
              <a:rPr lang="ru-RU" noProof="0" dirty="0" err="1"/>
              <a:t>вказати</a:t>
            </a:r>
            <a:r>
              <a:rPr lang="ru-RU" noProof="0" dirty="0"/>
              <a:t> </a:t>
            </a:r>
            <a:r>
              <a:rPr lang="ru-RU" noProof="0" dirty="0" err="1"/>
              <a:t>види</a:t>
            </a:r>
            <a:r>
              <a:rPr lang="ru-RU" noProof="0" dirty="0"/>
              <a:t> </a:t>
            </a:r>
            <a:r>
              <a:rPr lang="ru-RU" noProof="0" dirty="0" err="1"/>
              <a:t>робіт</a:t>
            </a:r>
            <a:r>
              <a:rPr lang="ru-RU" noProof="0" dirty="0"/>
              <a:t> за семестр</a:t>
            </a:r>
            <a:r>
              <a:rPr lang="uk-UA" noProof="0" dirty="0"/>
              <a:t>)</a:t>
            </a:r>
          </a:p>
        </p:txBody>
      </p:sp>
      <p:sp>
        <p:nvSpPr>
          <p:cNvPr id="11" name="Объект 2"/>
          <p:cNvSpPr>
            <a:spLocks noGrp="1"/>
          </p:cNvSpPr>
          <p:nvPr>
            <p:ph idx="12" hasCustomPrompt="1"/>
          </p:nvPr>
        </p:nvSpPr>
        <p:spPr>
          <a:xfrm>
            <a:off x="378070" y="5017292"/>
            <a:ext cx="5600699" cy="1506599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Autofit/>
          </a:bodyPr>
          <a:lstStyle>
            <a:lvl1pPr>
              <a:defRPr sz="2200" b="0" baseline="0">
                <a:latin typeface="+mj-lt"/>
              </a:defRPr>
            </a:lvl1pPr>
          </a:lstStyle>
          <a:p>
            <a:pPr lvl="0"/>
            <a:r>
              <a:rPr lang="ru-RU" noProof="0" dirty="0" err="1"/>
              <a:t>Додаткова</a:t>
            </a:r>
            <a:r>
              <a:rPr lang="ru-RU" noProof="0" dirty="0"/>
              <a:t> </a:t>
            </a:r>
            <a:r>
              <a:rPr lang="ru-RU" noProof="0" dirty="0" err="1"/>
              <a:t>інформація</a:t>
            </a:r>
            <a:r>
              <a:rPr lang="ru-RU" noProof="0" dirty="0"/>
              <a:t> (</a:t>
            </a:r>
            <a:r>
              <a:rPr lang="ru-RU" noProof="0" dirty="0" err="1"/>
              <a:t>технічні</a:t>
            </a:r>
            <a:r>
              <a:rPr lang="ru-RU" noProof="0" dirty="0"/>
              <a:t> </a:t>
            </a:r>
            <a:r>
              <a:rPr lang="ru-RU" noProof="0" dirty="0" err="1"/>
              <a:t>вимоги</a:t>
            </a:r>
            <a:r>
              <a:rPr lang="ru-RU" noProof="0" dirty="0"/>
              <a:t> до </a:t>
            </a:r>
            <a:r>
              <a:rPr lang="ru-RU" noProof="0" dirty="0" err="1"/>
              <a:t>проходження</a:t>
            </a:r>
            <a:r>
              <a:rPr lang="ru-RU" noProof="0" dirty="0"/>
              <a:t> курсу, </a:t>
            </a:r>
            <a:r>
              <a:rPr lang="ru-RU" noProof="0" dirty="0" err="1"/>
              <a:t>академічна</a:t>
            </a:r>
            <a:r>
              <a:rPr lang="ru-RU" noProof="0" dirty="0"/>
              <a:t> </a:t>
            </a:r>
            <a:r>
              <a:rPr lang="ru-RU" noProof="0" dirty="0" err="1"/>
              <a:t>доброчесність</a:t>
            </a:r>
            <a:r>
              <a:rPr lang="ru-RU" noProof="0" dirty="0"/>
              <a:t>, </a:t>
            </a:r>
            <a:r>
              <a:rPr lang="ru-RU" noProof="0" dirty="0" err="1"/>
              <a:t>графік</a:t>
            </a:r>
            <a:r>
              <a:rPr lang="ru-RU" noProof="0" dirty="0"/>
              <a:t> </a:t>
            </a:r>
            <a:r>
              <a:rPr lang="ru-RU" noProof="0" dirty="0" err="1"/>
              <a:t>консультування</a:t>
            </a:r>
            <a:r>
              <a:rPr lang="ru-RU" noProof="0" dirty="0"/>
              <a:t> </a:t>
            </a:r>
            <a:r>
              <a:rPr lang="uk-UA" noProof="0" dirty="0"/>
              <a:t>інше</a:t>
            </a:r>
            <a:r>
              <a:rPr lang="ru-RU" noProof="0" dirty="0"/>
              <a:t>)</a:t>
            </a:r>
          </a:p>
        </p:txBody>
      </p:sp>
      <p:sp>
        <p:nvSpPr>
          <p:cNvPr id="13" name="Объект 2"/>
          <p:cNvSpPr>
            <a:spLocks noGrp="1"/>
          </p:cNvSpPr>
          <p:nvPr>
            <p:ph idx="14" hasCustomPrompt="1"/>
          </p:nvPr>
        </p:nvSpPr>
        <p:spPr>
          <a:xfrm>
            <a:off x="6409592" y="1740878"/>
            <a:ext cx="5486400" cy="4783014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 baseline="0">
                <a:latin typeface="+mj-lt"/>
              </a:defRPr>
            </a:lvl1pPr>
          </a:lstStyle>
          <a:p>
            <a:pPr lvl="0"/>
            <a:r>
              <a:rPr lang="uk-UA" noProof="0" dirty="0"/>
              <a:t>Вимоги до робіт:</a:t>
            </a:r>
          </a:p>
        </p:txBody>
      </p:sp>
    </p:spTree>
    <p:extLst>
      <p:ext uri="{BB962C8B-B14F-4D97-AF65-F5344CB8AC3E}">
        <p14:creationId xmlns:p14="http://schemas.microsoft.com/office/powerpoint/2010/main" val="1159327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20.02.2026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96359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dirty="0" err="1"/>
              <a:t>Назва</a:t>
            </a:r>
            <a:r>
              <a:rPr lang="ru-RU" dirty="0"/>
              <a:t> </a:t>
            </a:r>
            <a:r>
              <a:rPr lang="ru-RU" dirty="0" err="1"/>
              <a:t>дисципліни</a:t>
            </a:r>
            <a:r>
              <a:rPr lang="ru-RU" dirty="0"/>
              <a:t>/</a:t>
            </a:r>
            <a:r>
              <a:rPr lang="ru-RU" dirty="0" err="1"/>
              <a:t>тренінг</a:t>
            </a:r>
            <a:r>
              <a:rPr lang="ru-RU" dirty="0"/>
              <a:t>-курсу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20.02.2026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2299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20.02.2026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38890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20.02.2026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89832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20.02.2026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3981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20.02.2026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85759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alphaModFix amt="20000"/>
            <a:lum/>
          </a:blip>
          <a:srcRect/>
          <a:tile tx="190500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74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b="1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ru-RU" b="1" dirty="0"/>
              <a:t>Страхування</a:t>
            </a:r>
            <a:endParaRPr lang="uk-UA" b="1" dirty="0"/>
          </a:p>
        </p:txBody>
      </p:sp>
      <p:sp>
        <p:nvSpPr>
          <p:cNvPr id="11" name="Объект 10"/>
          <p:cNvSpPr>
            <a:spLocks noGrp="1"/>
          </p:cNvSpPr>
          <p:nvPr>
            <p:ph idx="1"/>
          </p:nvPr>
        </p:nvSpPr>
        <p:spPr>
          <a:xfrm>
            <a:off x="4466491" y="3560885"/>
            <a:ext cx="3855383" cy="3086100"/>
          </a:xfrm>
        </p:spPr>
        <p:txBody>
          <a:bodyPr>
            <a:noAutofit/>
          </a:bodyPr>
          <a:lstStyle/>
          <a:p>
            <a:pPr defTabSz="540000">
              <a:lnSpc>
                <a:spcPct val="100000"/>
              </a:lnSpc>
              <a:spcBef>
                <a:spcPts val="0"/>
              </a:spcBef>
            </a:pPr>
            <a:r>
              <a:rPr lang="uk-UA" sz="1500" b="1" dirty="0"/>
              <a:t>Тематика курсу:</a:t>
            </a:r>
          </a:p>
          <a:p>
            <a:pPr defTabSz="540000">
              <a:lnSpc>
                <a:spcPct val="100000"/>
              </a:lnSpc>
              <a:spcBef>
                <a:spcPts val="0"/>
              </a:spcBef>
            </a:pPr>
            <a:endParaRPr lang="uk-UA" sz="1500" b="1" dirty="0"/>
          </a:p>
          <a:p>
            <a:pPr>
              <a:spcBef>
                <a:spcPts val="0"/>
              </a:spcBef>
            </a:pPr>
            <a:r>
              <a:rPr lang="uk-UA" sz="1500" dirty="0"/>
              <a:t>Тема 1. </a:t>
            </a:r>
            <a:r>
              <a:rPr lang="uk-UA" sz="1600" dirty="0"/>
              <a:t>Сутність, принципи та класифікація страхування </a:t>
            </a:r>
          </a:p>
          <a:p>
            <a:pPr>
              <a:spcBef>
                <a:spcPts val="0"/>
              </a:spcBef>
            </a:pPr>
            <a:r>
              <a:rPr lang="uk-UA" sz="1500" dirty="0"/>
              <a:t>Тема 2. </a:t>
            </a:r>
            <a:r>
              <a:rPr lang="uk-UA" sz="1600" dirty="0"/>
              <a:t>Страхові ризики та їх оцінка </a:t>
            </a:r>
          </a:p>
          <a:p>
            <a:pPr>
              <a:spcBef>
                <a:spcPts val="0"/>
              </a:spcBef>
            </a:pPr>
            <a:r>
              <a:rPr lang="uk-UA" sz="1500" dirty="0"/>
              <a:t>Тема 3. Страховий ринок, страхова організація і державний нагляд за страховою діяльністю в Україні </a:t>
            </a:r>
          </a:p>
          <a:p>
            <a:pPr>
              <a:spcBef>
                <a:spcPts val="0"/>
              </a:spcBef>
            </a:pPr>
            <a:r>
              <a:rPr lang="uk-UA" sz="1500" dirty="0"/>
              <a:t>Тема 4. </a:t>
            </a:r>
            <a:r>
              <a:rPr lang="uk-UA" sz="1600" dirty="0"/>
              <a:t>Методика визначення страхових тарифів, </a:t>
            </a:r>
            <a:r>
              <a:rPr lang="uk-UA" sz="1600" dirty="0" err="1"/>
              <a:t>актуарні</a:t>
            </a:r>
            <a:r>
              <a:rPr lang="uk-UA" sz="1600" dirty="0"/>
              <a:t> розрахунки в страхуванні</a:t>
            </a:r>
            <a:endParaRPr lang="uk-UA" sz="1500" dirty="0"/>
          </a:p>
          <a:p>
            <a:pPr>
              <a:spcBef>
                <a:spcPts val="0"/>
              </a:spcBef>
            </a:pPr>
            <a:r>
              <a:rPr lang="uk-UA" sz="1500" dirty="0"/>
              <a:t>Тема 5. </a:t>
            </a:r>
            <a:r>
              <a:rPr lang="uk-UA" sz="1600" dirty="0"/>
              <a:t>Майнове страхування</a:t>
            </a:r>
          </a:p>
          <a:p>
            <a:pPr>
              <a:spcBef>
                <a:spcPts val="0"/>
              </a:spcBef>
            </a:pPr>
            <a:r>
              <a:rPr lang="uk-UA" sz="1500" dirty="0"/>
              <a:t>Тема 6. </a:t>
            </a:r>
            <a:r>
              <a:rPr lang="uk-UA" sz="1600" dirty="0"/>
              <a:t>Особисте страхування</a:t>
            </a:r>
          </a:p>
          <a:p>
            <a:pPr>
              <a:spcBef>
                <a:spcPts val="0"/>
              </a:spcBef>
            </a:pPr>
            <a:r>
              <a:rPr lang="uk-UA" sz="1500" dirty="0"/>
              <a:t>Тема 7. </a:t>
            </a:r>
            <a:r>
              <a:rPr lang="uk-UA" sz="1600" dirty="0"/>
              <a:t>Страхування відповідальності</a:t>
            </a:r>
          </a:p>
        </p:txBody>
      </p:sp>
      <p:sp>
        <p:nvSpPr>
          <p:cNvPr id="12" name="Объект 11"/>
          <p:cNvSpPr>
            <a:spLocks noGrp="1"/>
          </p:cNvSpPr>
          <p:nvPr>
            <p:ph idx="10"/>
          </p:nvPr>
        </p:nvSpPr>
        <p:spPr>
          <a:xfrm>
            <a:off x="342899" y="1648417"/>
            <a:ext cx="3902529" cy="1186223"/>
          </a:xfrm>
        </p:spPr>
        <p:txBody>
          <a:bodyPr/>
          <a:lstStyle/>
          <a:p>
            <a:r>
              <a:rPr lang="uk-UA" b="1" dirty="0"/>
              <a:t>Викладач: </a:t>
            </a:r>
            <a:r>
              <a:rPr lang="uk-UA" dirty="0"/>
              <a:t>к.е.н., доцент кафедри фінансів і кредиту  Дранус Валентин Вікторович</a:t>
            </a:r>
          </a:p>
        </p:txBody>
      </p:sp>
      <p:sp>
        <p:nvSpPr>
          <p:cNvPr id="13" name="Объект 12"/>
          <p:cNvSpPr>
            <a:spLocks noGrp="1"/>
          </p:cNvSpPr>
          <p:nvPr>
            <p:ph idx="13"/>
          </p:nvPr>
        </p:nvSpPr>
        <p:spPr>
          <a:xfrm>
            <a:off x="342900" y="3056710"/>
            <a:ext cx="3902528" cy="3590276"/>
          </a:xfrm>
        </p:spPr>
        <p:txBody>
          <a:bodyPr>
            <a:noAutofit/>
          </a:bodyPr>
          <a:lstStyle/>
          <a:p>
            <a:pPr algn="just" defTabSz="432000">
              <a:spcBef>
                <a:spcPts val="0"/>
              </a:spcBef>
            </a:pPr>
            <a:r>
              <a:rPr lang="uk-UA" sz="1100" b="1" dirty="0"/>
              <a:t>Результати курсу:</a:t>
            </a:r>
          </a:p>
          <a:p>
            <a:pPr algn="just">
              <a:spcBef>
                <a:spcPts val="0"/>
              </a:spcBef>
            </a:pPr>
            <a:r>
              <a:rPr lang="uk-UA" sz="1100" b="1" i="1" dirty="0"/>
              <a:t>має знати</a:t>
            </a:r>
            <a:r>
              <a:rPr lang="uk-UA" sz="1100" b="1" dirty="0"/>
              <a:t>: </a:t>
            </a:r>
            <a:endParaRPr lang="ru-RU" sz="1100" b="1" dirty="0"/>
          </a:p>
          <a:p>
            <a:pPr lvl="0" indent="972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uk-UA" sz="1100" dirty="0"/>
              <a:t>економічну природу та суть страхових послуг, їх функції, принципи,  місце і роль;  </a:t>
            </a:r>
            <a:endParaRPr lang="ru-RU" sz="1100" dirty="0"/>
          </a:p>
          <a:p>
            <a:pPr lvl="0" indent="972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uk-UA" sz="1100" dirty="0"/>
              <a:t>сутність ризиків у підприємницькій, торгівельній та біржовій діяльності, їх класифікації та етапи управління; </a:t>
            </a:r>
            <a:endParaRPr lang="ru-RU" sz="1100" dirty="0"/>
          </a:p>
          <a:p>
            <a:pPr lvl="0" indent="972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uk-UA" sz="1100" dirty="0"/>
              <a:t>особливості складових страхових послуг в різних видах страхування; </a:t>
            </a:r>
            <a:endParaRPr lang="ru-RU" sz="1100" dirty="0"/>
          </a:p>
          <a:p>
            <a:pPr lvl="0" indent="972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uk-UA" sz="1100" dirty="0"/>
              <a:t>тарифну політику страховика; </a:t>
            </a:r>
            <a:endParaRPr lang="ru-RU" sz="1100" dirty="0"/>
          </a:p>
          <a:p>
            <a:pPr lvl="0" indent="972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uk-UA" sz="1100" dirty="0"/>
              <a:t>особливості взаємодії суб'єктів підприємницької діяльності та страхових компаній; </a:t>
            </a:r>
            <a:endParaRPr lang="ru-RU" sz="1100" dirty="0"/>
          </a:p>
          <a:p>
            <a:pPr lvl="0" indent="972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uk-UA" sz="1100" dirty="0"/>
              <a:t>сучасний стан, структуру та тенденції розвитку страхового ринку України.</a:t>
            </a:r>
          </a:p>
          <a:p>
            <a:pPr algn="just">
              <a:spcBef>
                <a:spcPts val="0"/>
              </a:spcBef>
            </a:pPr>
            <a:r>
              <a:rPr lang="uk-UA" sz="1100" b="1" i="1" dirty="0"/>
              <a:t>має вміти</a:t>
            </a:r>
            <a:r>
              <a:rPr lang="uk-UA" sz="1100" b="1" dirty="0"/>
              <a:t>:</a:t>
            </a:r>
          </a:p>
          <a:p>
            <a:pPr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uk-UA" sz="1100" dirty="0"/>
              <a:t>обирати  оптимальне страхове покриття для суб'єктів підприємницької діяльності;</a:t>
            </a:r>
          </a:p>
          <a:p>
            <a:pPr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uk-UA" sz="1100" dirty="0"/>
              <a:t>розрахувати страхову суму та страхове відшкодування для різних видів страхових послуг; </a:t>
            </a:r>
            <a:endParaRPr lang="ru-RU" sz="1100" dirty="0"/>
          </a:p>
          <a:p>
            <a:pPr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uk-UA" sz="1100" dirty="0"/>
              <a:t>орієнтуватися в законодавчо-нормативних актах, що регулюють страхову діяльність;</a:t>
            </a:r>
            <a:endParaRPr lang="ru-RU" sz="1100" dirty="0"/>
          </a:p>
          <a:p>
            <a:pPr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uk-UA" sz="1100" dirty="0"/>
              <a:t>узагальнювати тенденції і закономірності розвитку страхового ринку;</a:t>
            </a:r>
            <a:endParaRPr lang="ru-RU" sz="1100" dirty="0"/>
          </a:p>
          <a:p>
            <a:pPr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uk-UA" sz="1100" dirty="0"/>
              <a:t>використовувати знання зі страхування для вирішення професійних завдань суб'єкта підприємницької діяльності.</a:t>
            </a:r>
            <a:endParaRPr lang="ru-RU" sz="1100" dirty="0"/>
          </a:p>
        </p:txBody>
      </p:sp>
      <p:sp>
        <p:nvSpPr>
          <p:cNvPr id="14" name="Объект 13"/>
          <p:cNvSpPr>
            <a:spLocks noGrp="1"/>
          </p:cNvSpPr>
          <p:nvPr>
            <p:ph idx="15"/>
          </p:nvPr>
        </p:nvSpPr>
        <p:spPr>
          <a:xfrm>
            <a:off x="4466492" y="1648417"/>
            <a:ext cx="7430756" cy="1724175"/>
          </a:xfrm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  <a:spcBef>
                <a:spcPts val="0"/>
              </a:spcBef>
            </a:pPr>
            <a:r>
              <a:rPr lang="uk-UA" sz="1400" b="1" dirty="0"/>
              <a:t>Формат</a:t>
            </a:r>
            <a:r>
              <a:rPr lang="uk-UA" sz="1400" dirty="0"/>
              <a:t>: вибіркова дисципліна </a:t>
            </a: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r>
              <a:rPr lang="uk-UA" sz="1400" b="1" dirty="0"/>
              <a:t>Мета: </a:t>
            </a:r>
            <a:r>
              <a:rPr lang="uk-UA" sz="1400" dirty="0"/>
              <a:t>полягає у наданні студентам теоретичних знань та практичних навичок з питань надання страхових послуг, розуміння фінансово-економічних аспектів сфери страхування, страхового захисту майнових інтересів суб'єктів торгівлі, підприємництва та біржової діяльності, функціонування та аналізу страхового ринку, організації роботи страхових компаній, умов надання страхових послуг з основних видів особистого, майнового страхування та страхування відповідальності.</a:t>
            </a:r>
            <a:endParaRPr lang="ru-RU" sz="1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8321875" y="3560885"/>
            <a:ext cx="3731580" cy="21698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uk-UA" sz="1500" dirty="0">
                <a:latin typeface="+mj-lt"/>
              </a:rPr>
              <a:t>Тема 8. Страхування підприємницьких, комерційних та фінансових ризиків</a:t>
            </a:r>
          </a:p>
          <a:p>
            <a:pPr>
              <a:lnSpc>
                <a:spcPct val="90000"/>
              </a:lnSpc>
            </a:pPr>
            <a:r>
              <a:rPr lang="uk-UA" sz="1500" dirty="0">
                <a:latin typeface="+mj-lt"/>
              </a:rPr>
              <a:t>Тема 9. Екологічне страхування, страхування зовнішньо-економічних ризиків</a:t>
            </a:r>
          </a:p>
          <a:p>
            <a:pPr>
              <a:lnSpc>
                <a:spcPct val="90000"/>
              </a:lnSpc>
            </a:pPr>
            <a:r>
              <a:rPr lang="uk-UA" sz="1500" dirty="0">
                <a:latin typeface="+mj-lt"/>
              </a:rPr>
              <a:t>Тема 10. Перестрахування і співстрахування</a:t>
            </a:r>
          </a:p>
          <a:p>
            <a:pPr>
              <a:lnSpc>
                <a:spcPct val="90000"/>
              </a:lnSpc>
            </a:pPr>
            <a:r>
              <a:rPr lang="uk-UA" sz="1500" dirty="0">
                <a:latin typeface="+mj-lt"/>
              </a:rPr>
              <a:t>Тема 11. Доходи, витрати та прибуток страховика</a:t>
            </a:r>
          </a:p>
          <a:p>
            <a:pPr>
              <a:lnSpc>
                <a:spcPct val="90000"/>
              </a:lnSpc>
            </a:pPr>
            <a:r>
              <a:rPr lang="uk-UA" sz="1500" dirty="0">
                <a:latin typeface="+mj-lt"/>
              </a:rPr>
              <a:t>Тема 12. Фінансова надійність страхової компанії</a:t>
            </a:r>
          </a:p>
        </p:txBody>
      </p:sp>
    </p:spTree>
    <p:extLst>
      <p:ext uri="{BB962C8B-B14F-4D97-AF65-F5344CB8AC3E}">
        <p14:creationId xmlns:p14="http://schemas.microsoft.com/office/powerpoint/2010/main" val="2240167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ru-RU" b="1" dirty="0"/>
              <a:t>Страхування</a:t>
            </a:r>
            <a:endParaRPr lang="uk-UA" dirty="0"/>
          </a:p>
        </p:txBody>
      </p:sp>
      <p:sp>
        <p:nvSpPr>
          <p:cNvPr id="9" name="Объект 8"/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pPr algn="just">
              <a:lnSpc>
                <a:spcPct val="70000"/>
              </a:lnSpc>
              <a:spcBef>
                <a:spcPts val="0"/>
              </a:spcBef>
            </a:pPr>
            <a:r>
              <a:rPr lang="uk-UA" sz="1400" b="1" dirty="0"/>
              <a:t>Технічні вимоги:</a:t>
            </a:r>
            <a:r>
              <a:rPr lang="uk-UA" sz="1400" dirty="0"/>
              <a:t> </a:t>
            </a:r>
            <a:r>
              <a:rPr lang="en-US" sz="1400" dirty="0"/>
              <a:t>Wi-Fi</a:t>
            </a:r>
            <a:r>
              <a:rPr lang="uk-UA" sz="1400" dirty="0"/>
              <a:t> чи мобільний інтернет; </a:t>
            </a:r>
            <a:r>
              <a:rPr lang="uk-UA" sz="1400" dirty="0" err="1"/>
              <a:t>гаджет</a:t>
            </a:r>
            <a:r>
              <a:rPr lang="uk-UA" sz="1400" dirty="0"/>
              <a:t>, що дозволяє працювати з сайтами страхових компаній та НБУ; використання </a:t>
            </a:r>
            <a:r>
              <a:rPr lang="en-US" sz="1400" dirty="0"/>
              <a:t>Excel, PowerPoint</a:t>
            </a:r>
            <a:r>
              <a:rPr lang="ru-RU" sz="1400" dirty="0"/>
              <a:t>, </a:t>
            </a:r>
            <a:r>
              <a:rPr lang="en-US" sz="1400" dirty="0"/>
              <a:t> </a:t>
            </a:r>
            <a:r>
              <a:rPr lang="uk-UA" sz="1400" dirty="0"/>
              <a:t>мультимедійне обладнання </a:t>
            </a:r>
          </a:p>
          <a:p>
            <a:pPr algn="just">
              <a:lnSpc>
                <a:spcPct val="70000"/>
              </a:lnSpc>
              <a:spcBef>
                <a:spcPts val="0"/>
              </a:spcBef>
            </a:pPr>
            <a:r>
              <a:rPr lang="uk-UA" sz="1400" b="1" dirty="0"/>
              <a:t>Академічна доброчесність:</a:t>
            </a:r>
            <a:r>
              <a:rPr lang="uk-UA" sz="1400" dirty="0"/>
              <a:t> передбачає самостійне виконання презентацій по тематиці курсу, виконання наскрізного завдання та підготовку наукового повідомлення, у разі наявності текстових збігів, копіювання, списування або фальсифікації даних робота не зараховується</a:t>
            </a:r>
          </a:p>
          <a:p>
            <a:pPr algn="just">
              <a:lnSpc>
                <a:spcPct val="70000"/>
              </a:lnSpc>
              <a:spcBef>
                <a:spcPts val="0"/>
              </a:spcBef>
            </a:pPr>
            <a:r>
              <a:rPr lang="uk-UA" sz="1400" b="1" dirty="0"/>
              <a:t>Консультації з дисципліни </a:t>
            </a:r>
            <a:r>
              <a:rPr lang="uk-UA" sz="1400" dirty="0"/>
              <a:t>проводяться згідно графіку консультацій кафедри фінансів і кредиту</a:t>
            </a:r>
          </a:p>
        </p:txBody>
      </p:sp>
      <p:sp>
        <p:nvSpPr>
          <p:cNvPr id="10" name="Объект 9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uk-UA" sz="1600" b="1" dirty="0"/>
              <a:t>Вимоги до робіт:</a:t>
            </a:r>
          </a:p>
          <a:p>
            <a:pPr algn="just"/>
            <a:r>
              <a:rPr lang="uk-UA" sz="1600" dirty="0"/>
              <a:t>Під час роботи на семінарах оцінюється активна участь під час обговорення та відповідей на питання, володіння теоретичним матеріалом та вміння його використовувати при вирішенні аналітичних ситуаційних завдань; в командній роботі додатково оцінюється вміння розподілити обов'язки та злагоджена робота колективу, вирішення конфліктних ситуацій, що заважають вирішенню завдань.</a:t>
            </a:r>
            <a:endParaRPr lang="ru-RU" sz="1600" dirty="0"/>
          </a:p>
          <a:p>
            <a:pPr algn="just">
              <a:spcBef>
                <a:spcPts val="0"/>
              </a:spcBef>
            </a:pPr>
            <a:r>
              <a:rPr lang="uk-UA" sz="1600" dirty="0"/>
              <a:t>Презентації завдань виконуються за матеріалами страхової компанії, що закріплена за студентом шляхом </a:t>
            </a:r>
            <a:r>
              <a:rPr lang="uk-UA" sz="1600" dirty="0" err="1"/>
              <a:t>рендомного</a:t>
            </a:r>
            <a:r>
              <a:rPr lang="uk-UA" sz="1600" dirty="0"/>
              <a:t> вибору та передбачають виконання завдань пов'язаних з прийняттям рішень в управлінні різними видами ризиків фінансової </a:t>
            </a:r>
            <a:r>
              <a:rPr lang="uk-UA" sz="1600"/>
              <a:t>установи.</a:t>
            </a:r>
            <a:endParaRPr lang="uk-UA" sz="1600" dirty="0"/>
          </a:p>
          <a:p>
            <a:pPr algn="just">
              <a:spcBef>
                <a:spcPts val="0"/>
              </a:spcBef>
            </a:pPr>
            <a:r>
              <a:rPr lang="uk-UA" sz="1600"/>
              <a:t>Критеріями </a:t>
            </a:r>
            <a:r>
              <a:rPr lang="uk-UA" sz="1600" dirty="0"/>
              <a:t>оцінки презентації є: здатність до пошуку, оброблення та аналізу інформації з різних джерел, вміння демонструвати базові навички креативного та критичного мислення у дослідженнях та професійному спілкуванні, новизна, обґрунтованість розрахунків, відповідність змісту обраній темі, цілям і завданням, поставленим у завданні, ступінь розкриття теми.</a:t>
            </a:r>
          </a:p>
        </p:txBody>
      </p:sp>
      <p:sp>
        <p:nvSpPr>
          <p:cNvPr id="11" name="Объект 7"/>
          <p:cNvSpPr>
            <a:spLocks noGrp="1"/>
          </p:cNvSpPr>
          <p:nvPr>
            <p:ph idx="11"/>
          </p:nvPr>
        </p:nvSpPr>
        <p:spPr>
          <a:xfrm>
            <a:off x="378070" y="1760885"/>
            <a:ext cx="5600699" cy="2855078"/>
          </a:xfrm>
        </p:spPr>
        <p:txBody>
          <a:bodyPr>
            <a:normAutofit/>
          </a:bodyPr>
          <a:lstStyle/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uk-UA" b="1" dirty="0"/>
              <a:t>Оцінювання:</a:t>
            </a:r>
          </a:p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uk-UA" dirty="0"/>
              <a:t>Іспит – 40 балів</a:t>
            </a:r>
          </a:p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uk-UA" dirty="0"/>
              <a:t>Робота за семестр – 60 балів:</a:t>
            </a:r>
          </a:p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uk-UA" dirty="0"/>
              <a:t>- участь у дискусіях під час обговорення, вирішення ситуаційних  задач, презентації –  40 балів</a:t>
            </a:r>
          </a:p>
          <a:p>
            <a:pPr>
              <a:lnSpc>
                <a:spcPct val="70000"/>
              </a:lnSpc>
              <a:spcBef>
                <a:spcPts val="0"/>
              </a:spcBef>
              <a:buFontTx/>
              <a:buChar char="-"/>
            </a:pPr>
            <a:r>
              <a:rPr lang="uk-UA" dirty="0"/>
              <a:t>виконання наскрізного завдання з страхової діяльності та його презентація – 20 балів</a:t>
            </a:r>
          </a:p>
          <a:p>
            <a:pPr marL="342900" indent="-342900">
              <a:lnSpc>
                <a:spcPct val="70000"/>
              </a:lnSpc>
              <a:spcBef>
                <a:spcPts val="0"/>
              </a:spcBef>
              <a:buFontTx/>
              <a:buChar char="-"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740980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977</TotalTime>
  <Words>564</Words>
  <Application>Microsoft Office PowerPoint</Application>
  <PresentationFormat>Широкий екран</PresentationFormat>
  <Paragraphs>45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Страхування</vt:lpstr>
      <vt:lpstr>Страхування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 ДИСЦИПЛІНИ/ТК</dc:title>
  <dc:creator>Пользователь Windows</dc:creator>
  <cp:lastModifiedBy>lyzlovaulia4@gmail.com</cp:lastModifiedBy>
  <cp:revision>76</cp:revision>
  <dcterms:created xsi:type="dcterms:W3CDTF">2020-10-01T12:50:33Z</dcterms:created>
  <dcterms:modified xsi:type="dcterms:W3CDTF">2026-02-20T07:33:57Z</dcterms:modified>
</cp:coreProperties>
</file>