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D9FF"/>
    <a:srgbClr val="E5EBFF"/>
    <a:srgbClr val="C9E9CD"/>
    <a:srgbClr val="F0F0F0"/>
    <a:srgbClr val="FFFF00"/>
    <a:srgbClr val="FDDFD7"/>
    <a:srgbClr val="FEE8A0"/>
    <a:srgbClr val="F8F7BA"/>
    <a:srgbClr val="FBF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6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09058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68689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279842" y="3400651"/>
            <a:ext cx="3617406" cy="31207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36860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4617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42900" y="334108"/>
            <a:ext cx="11554348" cy="967152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uk-UA" noProof="0" dirty="0"/>
              <a:t>Назва дисципліни / тренінгу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4466492" y="3560885"/>
            <a:ext cx="7430756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Тематика курсу:</a:t>
            </a:r>
          </a:p>
        </p:txBody>
      </p:sp>
      <p:sp>
        <p:nvSpPr>
          <p:cNvPr id="9" name="Объект 2"/>
          <p:cNvSpPr>
            <a:spLocks noGrp="1"/>
          </p:cNvSpPr>
          <p:nvPr>
            <p:ph idx="10" hasCustomPrompt="1"/>
          </p:nvPr>
        </p:nvSpPr>
        <p:spPr>
          <a:xfrm>
            <a:off x="342900" y="1648417"/>
            <a:ext cx="3727938" cy="158092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Викладач:</a:t>
            </a:r>
          </a:p>
        </p:txBody>
      </p:sp>
      <p:sp>
        <p:nvSpPr>
          <p:cNvPr id="12" name="Объект 2"/>
          <p:cNvSpPr>
            <a:spLocks noGrp="1"/>
          </p:cNvSpPr>
          <p:nvPr>
            <p:ph idx="13" hasCustomPrompt="1"/>
          </p:nvPr>
        </p:nvSpPr>
        <p:spPr>
          <a:xfrm>
            <a:off x="342900" y="3560885"/>
            <a:ext cx="3727938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Отримані навички:</a:t>
            </a:r>
          </a:p>
        </p:txBody>
      </p:sp>
      <p:sp>
        <p:nvSpPr>
          <p:cNvPr id="14" name="Объект 2"/>
          <p:cNvSpPr>
            <a:spLocks noGrp="1"/>
          </p:cNvSpPr>
          <p:nvPr>
            <p:ph idx="15" hasCustomPrompt="1"/>
          </p:nvPr>
        </p:nvSpPr>
        <p:spPr>
          <a:xfrm>
            <a:off x="4466492" y="1648417"/>
            <a:ext cx="7430756" cy="1580925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Опис дисципліни (</a:t>
            </a:r>
            <a:r>
              <a:rPr lang="ru-RU" noProof="0" dirty="0"/>
              <a:t>короткий </a:t>
            </a:r>
            <a:r>
              <a:rPr lang="ru-RU" noProof="0" dirty="0" err="1"/>
              <a:t>зміст</a:t>
            </a:r>
            <a:r>
              <a:rPr lang="ru-RU" noProof="0" dirty="0"/>
              <a:t>, формат курсу, </a:t>
            </a:r>
            <a:r>
              <a:rPr lang="ru-RU" noProof="0" dirty="0" err="1"/>
              <a:t>кількість</a:t>
            </a:r>
            <a:r>
              <a:rPr lang="ru-RU" noProof="0" dirty="0"/>
              <a:t> годин)</a:t>
            </a:r>
            <a:r>
              <a:rPr lang="uk-UA" noProof="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534127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78070" y="351692"/>
            <a:ext cx="11556835" cy="1037493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uk-UA" noProof="0" dirty="0"/>
              <a:t>Назва дисципліни / тренінгу</a:t>
            </a:r>
          </a:p>
        </p:txBody>
      </p:sp>
      <p:sp>
        <p:nvSpPr>
          <p:cNvPr id="10" name="Объект 2"/>
          <p:cNvSpPr>
            <a:spLocks noGrp="1"/>
          </p:cNvSpPr>
          <p:nvPr>
            <p:ph idx="11" hasCustomPrompt="1"/>
          </p:nvPr>
        </p:nvSpPr>
        <p:spPr>
          <a:xfrm>
            <a:off x="378070" y="1760885"/>
            <a:ext cx="5600699" cy="2855078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Оцінювання (</a:t>
            </a:r>
            <a:r>
              <a:rPr lang="ru-RU" noProof="0" dirty="0" err="1"/>
              <a:t>кількість</a:t>
            </a:r>
            <a:r>
              <a:rPr lang="ru-RU" noProof="0" dirty="0"/>
              <a:t> </a:t>
            </a:r>
            <a:r>
              <a:rPr lang="ru-RU" noProof="0" dirty="0" err="1"/>
              <a:t>балів</a:t>
            </a:r>
            <a:r>
              <a:rPr lang="ru-RU" noProof="0" dirty="0"/>
              <a:t> за семестр та контроль, </a:t>
            </a:r>
            <a:r>
              <a:rPr lang="ru-RU" noProof="0" dirty="0" err="1"/>
              <a:t>вказати</a:t>
            </a:r>
            <a:r>
              <a:rPr lang="ru-RU" noProof="0" dirty="0"/>
              <a:t> </a:t>
            </a:r>
            <a:r>
              <a:rPr lang="ru-RU" noProof="0" dirty="0" err="1"/>
              <a:t>види</a:t>
            </a:r>
            <a:r>
              <a:rPr lang="ru-RU" noProof="0" dirty="0"/>
              <a:t> </a:t>
            </a:r>
            <a:r>
              <a:rPr lang="ru-RU" noProof="0" dirty="0" err="1"/>
              <a:t>робіт</a:t>
            </a:r>
            <a:r>
              <a:rPr lang="ru-RU" noProof="0" dirty="0"/>
              <a:t> за семестр</a:t>
            </a:r>
            <a:r>
              <a:rPr lang="uk-UA" noProof="0" dirty="0"/>
              <a:t>)</a:t>
            </a:r>
          </a:p>
        </p:txBody>
      </p:sp>
      <p:sp>
        <p:nvSpPr>
          <p:cNvPr id="11" name="Объект 2"/>
          <p:cNvSpPr>
            <a:spLocks noGrp="1"/>
          </p:cNvSpPr>
          <p:nvPr>
            <p:ph idx="12" hasCustomPrompt="1"/>
          </p:nvPr>
        </p:nvSpPr>
        <p:spPr>
          <a:xfrm>
            <a:off x="378070" y="5017292"/>
            <a:ext cx="5600699" cy="1506599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Autofit/>
          </a:bodyPr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ru-RU" noProof="0" dirty="0" err="1"/>
              <a:t>Додаткова</a:t>
            </a:r>
            <a:r>
              <a:rPr lang="ru-RU" noProof="0" dirty="0"/>
              <a:t> </a:t>
            </a:r>
            <a:r>
              <a:rPr lang="ru-RU" noProof="0" dirty="0" err="1"/>
              <a:t>інформація</a:t>
            </a:r>
            <a:r>
              <a:rPr lang="ru-RU" noProof="0" dirty="0"/>
              <a:t> (</a:t>
            </a:r>
            <a:r>
              <a:rPr lang="ru-RU" noProof="0" dirty="0" err="1"/>
              <a:t>технічні</a:t>
            </a:r>
            <a:r>
              <a:rPr lang="ru-RU" noProof="0" dirty="0"/>
              <a:t> </a:t>
            </a:r>
            <a:r>
              <a:rPr lang="ru-RU" noProof="0" dirty="0" err="1"/>
              <a:t>вимоги</a:t>
            </a:r>
            <a:r>
              <a:rPr lang="ru-RU" noProof="0" dirty="0"/>
              <a:t> до </a:t>
            </a:r>
            <a:r>
              <a:rPr lang="ru-RU" noProof="0" dirty="0" err="1"/>
              <a:t>проходження</a:t>
            </a:r>
            <a:r>
              <a:rPr lang="ru-RU" noProof="0" dirty="0"/>
              <a:t> курсу, </a:t>
            </a:r>
            <a:r>
              <a:rPr lang="ru-RU" noProof="0" dirty="0" err="1"/>
              <a:t>академічна</a:t>
            </a:r>
            <a:r>
              <a:rPr lang="ru-RU" noProof="0" dirty="0"/>
              <a:t> </a:t>
            </a:r>
            <a:r>
              <a:rPr lang="ru-RU" noProof="0" dirty="0" err="1"/>
              <a:t>доброчесність</a:t>
            </a:r>
            <a:r>
              <a:rPr lang="ru-RU" noProof="0" dirty="0"/>
              <a:t>, </a:t>
            </a:r>
            <a:r>
              <a:rPr lang="ru-RU" noProof="0" dirty="0" err="1"/>
              <a:t>графік</a:t>
            </a:r>
            <a:r>
              <a:rPr lang="ru-RU" noProof="0" dirty="0"/>
              <a:t> </a:t>
            </a:r>
            <a:r>
              <a:rPr lang="ru-RU" noProof="0" dirty="0" err="1"/>
              <a:t>консультування</a:t>
            </a:r>
            <a:r>
              <a:rPr lang="ru-RU" noProof="0" dirty="0"/>
              <a:t> </a:t>
            </a:r>
            <a:r>
              <a:rPr lang="uk-UA" noProof="0" dirty="0"/>
              <a:t>інше</a:t>
            </a:r>
            <a:r>
              <a:rPr lang="ru-RU" noProof="0" dirty="0"/>
              <a:t>)</a:t>
            </a:r>
          </a:p>
        </p:txBody>
      </p:sp>
      <p:sp>
        <p:nvSpPr>
          <p:cNvPr id="13" name="Объект 2"/>
          <p:cNvSpPr>
            <a:spLocks noGrp="1"/>
          </p:cNvSpPr>
          <p:nvPr>
            <p:ph idx="14" hasCustomPrompt="1"/>
          </p:nvPr>
        </p:nvSpPr>
        <p:spPr>
          <a:xfrm>
            <a:off x="6409592" y="1740878"/>
            <a:ext cx="5486400" cy="478301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uk-UA" noProof="0" dirty="0"/>
              <a:t>Вимоги до робіт:</a:t>
            </a:r>
          </a:p>
        </p:txBody>
      </p:sp>
    </p:spTree>
    <p:extLst>
      <p:ext uri="{BB962C8B-B14F-4D97-AF65-F5344CB8AC3E}">
        <p14:creationId xmlns:p14="http://schemas.microsoft.com/office/powerpoint/2010/main" val="1159327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96359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dirty="0" err="1"/>
              <a:t>Назва</a:t>
            </a:r>
            <a:r>
              <a:rPr lang="ru-RU" dirty="0"/>
              <a:t> </a:t>
            </a:r>
            <a:r>
              <a:rPr lang="ru-RU" dirty="0" err="1"/>
              <a:t>дисципліни</a:t>
            </a:r>
            <a:r>
              <a:rPr lang="ru-RU" dirty="0"/>
              <a:t>/</a:t>
            </a:r>
            <a:r>
              <a:rPr lang="ru-RU" dirty="0" err="1"/>
              <a:t>тренінг</a:t>
            </a:r>
            <a:r>
              <a:rPr lang="ru-RU" dirty="0"/>
              <a:t>-курсу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2299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38890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89832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3981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85759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alphaModFix amt="20000"/>
            <a:lum/>
          </a:blip>
          <a:srcRect/>
          <a:tile tx="190500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74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b="1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Соціальна відповідальність в менеджменті</a:t>
            </a:r>
          </a:p>
        </p:txBody>
      </p:sp>
      <p:sp>
        <p:nvSpPr>
          <p:cNvPr id="11" name="Объект 10"/>
          <p:cNvSpPr>
            <a:spLocks noGrp="1"/>
          </p:cNvSpPr>
          <p:nvPr>
            <p:ph idx="1"/>
          </p:nvPr>
        </p:nvSpPr>
        <p:spPr/>
        <p:txBody>
          <a:bodyPr numCol="2">
            <a:noAutofit/>
          </a:bodyPr>
          <a:lstStyle/>
          <a:p>
            <a:pPr defTabSz="540000">
              <a:spcBef>
                <a:spcPts val="200"/>
              </a:spcBef>
            </a:pPr>
            <a:r>
              <a:rPr lang="uk-UA" sz="1200" b="1" dirty="0"/>
              <a:t>Тематика курсу:</a:t>
            </a:r>
            <a:endParaRPr lang="uk-UA" sz="1200" dirty="0"/>
          </a:p>
          <a:p>
            <a:r>
              <a:rPr lang="uk-UA" sz="1200" dirty="0"/>
              <a:t>Тема 1. Соціальна відповідальність як стратегія збалансованого розвитку</a:t>
            </a:r>
            <a:endParaRPr lang="ru-RU" sz="1200" dirty="0"/>
          </a:p>
          <a:p>
            <a:r>
              <a:rPr lang="uk-UA" sz="1200" dirty="0"/>
              <a:t>Тема 2 Корпоративна соціальна відповідальність в системі управління організацією.</a:t>
            </a:r>
            <a:endParaRPr lang="ru-RU" sz="1200" dirty="0"/>
          </a:p>
          <a:p>
            <a:r>
              <a:rPr lang="uk-UA" sz="1200" dirty="0"/>
              <a:t>Тема 3. Соціально відповідальний менеджмент та менеджер</a:t>
            </a:r>
            <a:endParaRPr lang="ru-RU" sz="1200" dirty="0"/>
          </a:p>
          <a:p>
            <a:r>
              <a:rPr lang="uk-UA" sz="1200" dirty="0"/>
              <a:t>Тема 4. Соціальна відповідальність у сфері формування та розвитку персоналу.</a:t>
            </a:r>
            <a:endParaRPr lang="ru-RU" sz="1200" dirty="0"/>
          </a:p>
          <a:p>
            <a:r>
              <a:rPr lang="uk-UA" sz="1200" dirty="0"/>
              <a:t>Тема 5. Соціальна відповідальність у сфері компенсаційної політики.</a:t>
            </a:r>
            <a:endParaRPr lang="ru-RU" sz="1200" dirty="0"/>
          </a:p>
          <a:p>
            <a:r>
              <a:rPr lang="uk-UA" sz="1200" dirty="0"/>
              <a:t>Тема 6. Соціальна відповідальність у сфері кадрової безпеки</a:t>
            </a:r>
            <a:endParaRPr lang="ru-RU" sz="1200" dirty="0"/>
          </a:p>
          <a:p>
            <a:r>
              <a:rPr lang="uk-UA" sz="1200" dirty="0"/>
              <a:t>Тема 7. Корпоративна культура соціально відповідальної організації</a:t>
            </a:r>
            <a:endParaRPr lang="ru-RU" sz="1200" b="1" i="1" dirty="0"/>
          </a:p>
          <a:p>
            <a:r>
              <a:rPr lang="uk-UA" sz="1200" dirty="0"/>
              <a:t>Тема 8. Соціально відповідальна взаємодія із зовнішніми заінтересованими сторонами</a:t>
            </a:r>
            <a:endParaRPr lang="ru-RU" sz="1200" dirty="0"/>
          </a:p>
          <a:p>
            <a:r>
              <a:rPr lang="uk-UA" sz="1200" dirty="0"/>
              <a:t>Тема 9. Соціальна звітність і аудит</a:t>
            </a:r>
            <a:endParaRPr lang="ru-RU" sz="1200" b="1" i="1" dirty="0"/>
          </a:p>
          <a:p>
            <a:r>
              <a:rPr lang="uk-UA" sz="1200" dirty="0"/>
              <a:t>Тема 10. Соціальна відповідальність у сфері зайнятості</a:t>
            </a:r>
            <a:endParaRPr lang="ru-RU" sz="1200" dirty="0"/>
          </a:p>
          <a:p>
            <a:r>
              <a:rPr lang="uk-UA" sz="1200" dirty="0"/>
              <a:t>Тема 11. Екологічні напрямки соціальної відповідальності</a:t>
            </a:r>
            <a:endParaRPr lang="ru-RU" sz="1200" dirty="0"/>
          </a:p>
          <a:p>
            <a:r>
              <a:rPr lang="uk-UA" sz="1200" dirty="0"/>
              <a:t>Тема 12. Управління соціальним інвестуванням</a:t>
            </a:r>
            <a:endParaRPr lang="ru-RU" sz="1200" dirty="0"/>
          </a:p>
          <a:p>
            <a:r>
              <a:rPr lang="uk-UA" sz="1200" dirty="0"/>
              <a:t>Тема 13. Соціальне партнерство</a:t>
            </a:r>
            <a:endParaRPr lang="ru-RU" sz="1200" dirty="0"/>
          </a:p>
          <a:p>
            <a:r>
              <a:rPr lang="uk-UA" sz="1200" dirty="0"/>
              <a:t>Тема 14. Ефективність соціальної відповідальності</a:t>
            </a:r>
            <a:endParaRPr lang="ru-RU" sz="1200" dirty="0"/>
          </a:p>
        </p:txBody>
      </p:sp>
      <p:sp>
        <p:nvSpPr>
          <p:cNvPr id="12" name="Объект 11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uk-UA" b="1" dirty="0"/>
              <a:t>Викладач: </a:t>
            </a:r>
            <a:r>
              <a:rPr lang="uk-UA" dirty="0"/>
              <a:t>к.е.н., </a:t>
            </a:r>
            <a:r>
              <a:rPr lang="uk-UA"/>
              <a:t>доцент кафедри </a:t>
            </a:r>
            <a:r>
              <a:rPr lang="uk-UA" dirty="0"/>
              <a:t>менеджменту  Дранус Любов Сергіївна</a:t>
            </a:r>
          </a:p>
        </p:txBody>
      </p:sp>
      <p:sp>
        <p:nvSpPr>
          <p:cNvPr id="13" name="Объект 12"/>
          <p:cNvSpPr>
            <a:spLocks noGrp="1"/>
          </p:cNvSpPr>
          <p:nvPr>
            <p:ph idx="13"/>
          </p:nvPr>
        </p:nvSpPr>
        <p:spPr/>
        <p:txBody>
          <a:bodyPr>
            <a:noAutofit/>
          </a:bodyPr>
          <a:lstStyle/>
          <a:p>
            <a:pPr algn="just" defTabSz="432000">
              <a:spcBef>
                <a:spcPts val="0"/>
              </a:spcBef>
            </a:pPr>
            <a:r>
              <a:rPr lang="uk-UA" sz="1100" b="1" dirty="0"/>
              <a:t>Результати курсу:</a:t>
            </a:r>
          </a:p>
          <a:p>
            <a:pPr algn="just" defTabSz="432000">
              <a:spcBef>
                <a:spcPts val="0"/>
              </a:spcBef>
            </a:pPr>
            <a:r>
              <a:rPr lang="uk-UA" sz="1100" b="1" dirty="0"/>
              <a:t>Знання:</a:t>
            </a:r>
          </a:p>
          <a:p>
            <a:pPr>
              <a:spcBef>
                <a:spcPts val="0"/>
              </a:spcBef>
            </a:pPr>
            <a:r>
              <a:rPr lang="uk-UA" sz="1100" dirty="0"/>
              <a:t>– концептуальні основи розвитку КСВ; </a:t>
            </a:r>
            <a:endParaRPr lang="ru-RU" sz="1100" dirty="0"/>
          </a:p>
          <a:p>
            <a:pPr>
              <a:spcBef>
                <a:spcPts val="0"/>
              </a:spcBef>
            </a:pPr>
            <a:r>
              <a:rPr lang="uk-UA" sz="1100" dirty="0"/>
              <a:t>– місце КСВ в системі управління організацією;</a:t>
            </a:r>
            <a:endParaRPr lang="ru-RU" sz="1100" dirty="0"/>
          </a:p>
          <a:p>
            <a:pPr>
              <a:spcBef>
                <a:spcPts val="0"/>
              </a:spcBef>
            </a:pPr>
            <a:r>
              <a:rPr lang="uk-UA" sz="1100" dirty="0"/>
              <a:t>– особливості соціальної відповідальності різних суб’єктів суспільного розвитку; </a:t>
            </a:r>
            <a:endParaRPr lang="ru-RU" sz="1100" dirty="0"/>
          </a:p>
          <a:p>
            <a:pPr>
              <a:spcBef>
                <a:spcPts val="0"/>
              </a:spcBef>
            </a:pPr>
            <a:r>
              <a:rPr lang="uk-UA" sz="1100" dirty="0"/>
              <a:t>– принципи чесної конкуренції, етичної поведінки компаній щодо партнерів та соціально-відповідального маркетингу;</a:t>
            </a:r>
            <a:endParaRPr lang="ru-RU" sz="1100" dirty="0"/>
          </a:p>
          <a:p>
            <a:pPr algn="just" defTabSz="432000">
              <a:spcBef>
                <a:spcPts val="0"/>
              </a:spcBef>
            </a:pPr>
            <a:r>
              <a:rPr lang="uk-UA" sz="1100" b="1" dirty="0"/>
              <a:t>Вміння :</a:t>
            </a:r>
          </a:p>
          <a:p>
            <a:pPr>
              <a:spcBef>
                <a:spcPts val="0"/>
              </a:spcBef>
            </a:pPr>
            <a:r>
              <a:rPr lang="uk-UA" sz="1100" dirty="0"/>
              <a:t>–– ідентифікувати, аналізувати і </a:t>
            </a:r>
            <a:r>
              <a:rPr lang="uk-UA" sz="1100" dirty="0" err="1"/>
              <a:t>ранжувати</a:t>
            </a:r>
            <a:r>
              <a:rPr lang="uk-UA" sz="1100" dirty="0"/>
              <a:t> очікування заінтересованих сторін організації з позицій концепції КСВ;</a:t>
            </a:r>
            <a:endParaRPr lang="ru-RU" sz="1100" dirty="0"/>
          </a:p>
          <a:p>
            <a:pPr>
              <a:spcBef>
                <a:spcPts val="0"/>
              </a:spcBef>
            </a:pPr>
            <a:r>
              <a:rPr lang="uk-UA" sz="1100" dirty="0"/>
              <a:t>– спираючись на стандарти МОП, Європейського Союзу і національного законодавства забезпечувати дотримання принципів Глобального договору у сфері праці; </a:t>
            </a:r>
            <a:endParaRPr lang="ru-RU" sz="1100" dirty="0"/>
          </a:p>
          <a:p>
            <a:pPr>
              <a:spcBef>
                <a:spcPts val="0"/>
              </a:spcBef>
            </a:pPr>
            <a:r>
              <a:rPr lang="uk-UA" sz="1100" dirty="0"/>
              <a:t>– узагальнювати матеріали аналізу для формування пропозицій щодо удосконалення програм КСВ;</a:t>
            </a:r>
            <a:endParaRPr lang="ru-RU" sz="1100" dirty="0"/>
          </a:p>
          <a:p>
            <a:pPr>
              <a:spcBef>
                <a:spcPts val="0"/>
              </a:spcBef>
            </a:pPr>
            <a:r>
              <a:rPr lang="uk-UA" sz="1100" dirty="0"/>
              <a:t>– застосовувати основні принципи прийняття етичних управлінських рішень;</a:t>
            </a:r>
            <a:endParaRPr lang="ru-RU" sz="1100" dirty="0"/>
          </a:p>
          <a:p>
            <a:pPr>
              <a:spcBef>
                <a:spcPts val="0"/>
              </a:spcBef>
            </a:pPr>
            <a:r>
              <a:rPr lang="uk-UA" sz="1100" dirty="0"/>
              <a:t>– розробляти етичні кодекси організацій, фахівців різних професій;</a:t>
            </a:r>
            <a:endParaRPr lang="uk-UA" sz="1100" b="1" dirty="0"/>
          </a:p>
        </p:txBody>
      </p:sp>
      <p:sp>
        <p:nvSpPr>
          <p:cNvPr id="14" name="Объект 13"/>
          <p:cNvSpPr>
            <a:spLocks noGrp="1"/>
          </p:cNvSpPr>
          <p:nvPr>
            <p:ph idx="15"/>
          </p:nvPr>
        </p:nvSpPr>
        <p:spPr>
          <a:xfrm>
            <a:off x="4466492" y="1648417"/>
            <a:ext cx="7430756" cy="1724175"/>
          </a:xfrm>
        </p:spPr>
        <p:txBody>
          <a:bodyPr>
            <a:normAutofit fontScale="92500"/>
          </a:bodyPr>
          <a:lstStyle/>
          <a:p>
            <a:pPr algn="just">
              <a:spcBef>
                <a:spcPts val="200"/>
              </a:spcBef>
            </a:pPr>
            <a:r>
              <a:rPr lang="uk-UA" b="1" dirty="0"/>
              <a:t>Формат</a:t>
            </a:r>
            <a:r>
              <a:rPr lang="uk-UA" dirty="0"/>
              <a:t>: вибіркова дисципліна </a:t>
            </a:r>
          </a:p>
          <a:p>
            <a:pPr algn="just">
              <a:spcBef>
                <a:spcPts val="200"/>
              </a:spcBef>
            </a:pPr>
            <a:r>
              <a:rPr lang="uk-UA" b="1" dirty="0"/>
              <a:t>Мета</a:t>
            </a:r>
            <a:r>
              <a:rPr lang="uk-UA" dirty="0"/>
              <a:t>: формування у фахівців базових знань з теорії та практики корпоративної соціальної відповідальності і набуття ними відповідних професійних компетенцій, що забезпечують формування соціально-відповідальної поведінки.</a:t>
            </a:r>
            <a:endParaRPr lang="ru-RU" dirty="0"/>
          </a:p>
          <a:p>
            <a:pPr algn="just">
              <a:spcBef>
                <a:spcPts val="200"/>
              </a:spcBef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40167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Корпоративна соціальна відповідальність</a:t>
            </a:r>
          </a:p>
        </p:txBody>
      </p:sp>
      <p:sp>
        <p:nvSpPr>
          <p:cNvPr id="8" name="Объект 7"/>
          <p:cNvSpPr>
            <a:spLocks noGrp="1"/>
          </p:cNvSpPr>
          <p:nvPr>
            <p:ph idx="1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uk-UA" b="1" dirty="0"/>
              <a:t>Оцінювання:</a:t>
            </a:r>
          </a:p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uk-UA" dirty="0"/>
              <a:t>Семестровий контроль – 30/40 балів</a:t>
            </a:r>
          </a:p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uk-UA" dirty="0"/>
              <a:t>Робота за семестр – 70/60 балів:</a:t>
            </a:r>
          </a:p>
          <a:p>
            <a:pPr>
              <a:lnSpc>
                <a:spcPct val="70000"/>
              </a:lnSpc>
              <a:spcBef>
                <a:spcPts val="0"/>
              </a:spcBef>
              <a:buFontTx/>
              <a:buChar char="-"/>
            </a:pPr>
            <a:r>
              <a:rPr lang="uk-UA" dirty="0"/>
              <a:t>участь у дискусіях під час обговорення, вирішення ситуаційних завдань, ділові ігри робота в команді </a:t>
            </a:r>
            <a:r>
              <a:rPr lang="uk-UA"/>
              <a:t>–  45/35 </a:t>
            </a:r>
            <a:r>
              <a:rPr lang="uk-UA" dirty="0"/>
              <a:t>балів</a:t>
            </a:r>
          </a:p>
          <a:p>
            <a:pPr>
              <a:lnSpc>
                <a:spcPct val="70000"/>
              </a:lnSpc>
              <a:spcBef>
                <a:spcPts val="0"/>
              </a:spcBef>
              <a:buFontTx/>
              <a:buChar char="-"/>
            </a:pPr>
            <a:r>
              <a:rPr lang="uk-UA" dirty="0"/>
              <a:t>ділова гра:  формування КСВ у відносинах з споживачами – 10 балів</a:t>
            </a:r>
          </a:p>
          <a:p>
            <a:pPr>
              <a:lnSpc>
                <a:spcPct val="70000"/>
              </a:lnSpc>
              <a:spcBef>
                <a:spcPts val="0"/>
              </a:spcBef>
              <a:buFontTx/>
              <a:buChar char="-"/>
            </a:pPr>
            <a:r>
              <a:rPr lang="uk-UA" dirty="0"/>
              <a:t> наукове повідомлення та його презентація – 5 балів</a:t>
            </a:r>
          </a:p>
          <a:p>
            <a:pPr>
              <a:lnSpc>
                <a:spcPct val="70000"/>
              </a:lnSpc>
              <a:spcBef>
                <a:spcPts val="0"/>
              </a:spcBef>
              <a:buFontTx/>
              <a:buChar char="-"/>
            </a:pPr>
            <a:r>
              <a:rPr lang="uk-UA" dirty="0"/>
              <a:t> захист наскрізного проекту КСВ власного бізнесу – 10 балів</a:t>
            </a:r>
          </a:p>
          <a:p>
            <a:pPr marL="342900" indent="-342900">
              <a:lnSpc>
                <a:spcPct val="70000"/>
              </a:lnSpc>
              <a:spcBef>
                <a:spcPts val="0"/>
              </a:spcBef>
              <a:buFontTx/>
              <a:buChar char="-"/>
            </a:pPr>
            <a:endParaRPr lang="uk-UA" dirty="0"/>
          </a:p>
        </p:txBody>
      </p:sp>
      <p:sp>
        <p:nvSpPr>
          <p:cNvPr id="9" name="Объект 8"/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pPr algn="just">
              <a:lnSpc>
                <a:spcPct val="70000"/>
              </a:lnSpc>
              <a:spcBef>
                <a:spcPts val="0"/>
              </a:spcBef>
            </a:pPr>
            <a:r>
              <a:rPr lang="uk-UA" sz="1400" b="1" dirty="0"/>
              <a:t>Технічні вимоги:</a:t>
            </a:r>
            <a:r>
              <a:rPr lang="uk-UA" sz="1400" dirty="0"/>
              <a:t> Для більш якісного викладання лекційного матеріалу та зручного проведення семінарських занять аудиторії мають бути забезпечені мультимедійним обладнанням та наявним доступом до </a:t>
            </a:r>
            <a:r>
              <a:rPr lang="en-US" sz="1400" dirty="0"/>
              <a:t>WI FI</a:t>
            </a:r>
            <a:endParaRPr lang="uk-UA" sz="1400" dirty="0"/>
          </a:p>
          <a:p>
            <a:pPr algn="just">
              <a:lnSpc>
                <a:spcPct val="70000"/>
              </a:lnSpc>
              <a:spcBef>
                <a:spcPts val="0"/>
              </a:spcBef>
            </a:pPr>
            <a:r>
              <a:rPr lang="uk-UA" sz="1400" b="1" dirty="0"/>
              <a:t>Академічна доброчесність:</a:t>
            </a:r>
            <a:r>
              <a:rPr lang="uk-UA" sz="1400" dirty="0"/>
              <a:t> передбачає самостійне виконання контрольної роботи та підготовку наукового повідомлення, у разі наявності текстових збігів, копіювання, списування або фальсифікації даних робота не зараховується</a:t>
            </a:r>
          </a:p>
          <a:p>
            <a:pPr algn="just">
              <a:lnSpc>
                <a:spcPct val="70000"/>
              </a:lnSpc>
              <a:spcBef>
                <a:spcPts val="0"/>
              </a:spcBef>
            </a:pPr>
            <a:r>
              <a:rPr lang="uk-UA" sz="1400" b="1" dirty="0"/>
              <a:t>Консультації з дисципліни </a:t>
            </a:r>
            <a:r>
              <a:rPr lang="uk-UA" sz="1400" dirty="0"/>
              <a:t>проводяться згідно графіку консультацій кафедри менеджменту, аудиторія 10-325</a:t>
            </a:r>
          </a:p>
        </p:txBody>
      </p:sp>
      <p:sp>
        <p:nvSpPr>
          <p:cNvPr id="10" name="Объект 9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uk-UA" sz="1300" dirty="0"/>
              <a:t>Вимоги до робіт:</a:t>
            </a:r>
          </a:p>
          <a:p>
            <a:r>
              <a:rPr lang="uk-UA" sz="1300" dirty="0"/>
              <a:t>Під час роботи на семінарах оцінюється активна участь під час обговорення та відповідей на питання, володіння теоретичним матеріалом та вміння його використовувати при вирішенні ситуаційних завдань; під час ділової гри та в командній роботі додатково оцінюється вміння розподілити обов'язки та злагоджена робота колективу, вирішення конфліктних ситуацій, що заважають вирішенню завдань; презентації вирішення певних задач</a:t>
            </a:r>
            <a:endParaRPr lang="ru-RU" sz="1300" dirty="0"/>
          </a:p>
          <a:p>
            <a:r>
              <a:rPr lang="uk-UA" sz="1300" dirty="0"/>
              <a:t>За активну участь в командній роботі, володіння теоретичним матеріалом, вміле викладення стратегії поведінки учасники команди, що в повному обсязі виконали поставлені завдання отримують до 10 балів, при виконанні не всіх завдань або недостатній рівень володіння теоретичним матеріалом учасники команди отримують до 8 балів. Якщо команда взагалі не виконала завдання – учасники отримують 0 балів.</a:t>
            </a:r>
            <a:endParaRPr lang="ru-RU" sz="1300" dirty="0"/>
          </a:p>
          <a:p>
            <a:r>
              <a:rPr lang="uk-UA" sz="1300" dirty="0"/>
              <a:t>Наукове повідомлення готується за запропонованою тематикою, орієнтовний обсяг 10-15 аркушів формату А4 друкованого тексту (до 10 слайдів презентації). Оцінюється: новизна, обґрунтованість вибору джерел літератури, відповідність змісту обраній темі, цілям і завданням, поставленим у вступі, ступінь розкриття теми та вміння презентувати.</a:t>
            </a:r>
          </a:p>
          <a:p>
            <a:r>
              <a:rPr lang="uk-UA" sz="1300" dirty="0"/>
              <a:t>Захист наскрізного проекту КСВ власного бізнесу відбувається індивідуально кожним студентом, використовуючи теоретичні матеріали  з лекцій та пропонуючи креативні ідеї практичного характеру. Оцінюється змістовність, креативність та практична результативність проекту </a:t>
            </a:r>
            <a:endParaRPr lang="ru-RU" sz="1300" dirty="0"/>
          </a:p>
        </p:txBody>
      </p:sp>
    </p:spTree>
    <p:extLst>
      <p:ext uri="{BB962C8B-B14F-4D97-AF65-F5344CB8AC3E}">
        <p14:creationId xmlns:p14="http://schemas.microsoft.com/office/powerpoint/2010/main" val="7740980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686</TotalTime>
  <Words>614</Words>
  <Application>Microsoft Office PowerPoint</Application>
  <PresentationFormat>Широкий екран</PresentationFormat>
  <Paragraphs>47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Соціальна відповідальність в менеджменті</vt:lpstr>
      <vt:lpstr>Корпоративна соціальна відповідальність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 ДИСЦИПЛІНИ/ТК</dc:title>
  <dc:creator>Пользователь Windows</dc:creator>
  <cp:lastModifiedBy>Любов Дранус</cp:lastModifiedBy>
  <cp:revision>55</cp:revision>
  <dcterms:created xsi:type="dcterms:W3CDTF">2020-10-01T12:50:33Z</dcterms:created>
  <dcterms:modified xsi:type="dcterms:W3CDTF">2026-02-10T11:50:08Z</dcterms:modified>
</cp:coreProperties>
</file>