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60" r:id="rId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9FF"/>
    <a:srgbClr val="E5EBFF"/>
    <a:srgbClr val="C9E9CD"/>
    <a:srgbClr val="F0F0F0"/>
    <a:srgbClr val="FFFF00"/>
    <a:srgbClr val="FDDFD7"/>
    <a:srgbClr val="FEE8A0"/>
    <a:srgbClr val="F8F7BA"/>
    <a:srgbClr val="FBF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79842" y="3400651"/>
            <a:ext cx="3617406" cy="3120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42900" y="334108"/>
            <a:ext cx="11554348" cy="967152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  <a:endParaRPr lang="uk-UA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466492" y="3560885"/>
            <a:ext cx="7430756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Тематика курсу:</a:t>
            </a:r>
            <a:endParaRPr lang="uk-UA" noProof="0" dirty="0"/>
          </a:p>
        </p:txBody>
      </p:sp>
      <p:sp>
        <p:nvSpPr>
          <p:cNvPr id="9" name="Объект 2"/>
          <p:cNvSpPr>
            <a:spLocks noGrp="1"/>
          </p:cNvSpPr>
          <p:nvPr>
            <p:ph idx="10" hasCustomPrompt="1"/>
          </p:nvPr>
        </p:nvSpPr>
        <p:spPr>
          <a:xfrm>
            <a:off x="342900" y="1648417"/>
            <a:ext cx="3727938" cy="158092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Викладач:</a:t>
            </a:r>
            <a:endParaRPr lang="uk-UA" noProof="0" dirty="0"/>
          </a:p>
        </p:txBody>
      </p:sp>
      <p:sp>
        <p:nvSpPr>
          <p:cNvPr id="12" name="Объект 2"/>
          <p:cNvSpPr>
            <a:spLocks noGrp="1"/>
          </p:cNvSpPr>
          <p:nvPr>
            <p:ph idx="13" hasCustomPrompt="1"/>
          </p:nvPr>
        </p:nvSpPr>
        <p:spPr>
          <a:xfrm>
            <a:off x="342900" y="3560885"/>
            <a:ext cx="3727938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Отримані навички:</a:t>
            </a:r>
            <a:endParaRPr lang="uk-UA" noProof="0" dirty="0"/>
          </a:p>
        </p:txBody>
      </p:sp>
      <p:sp>
        <p:nvSpPr>
          <p:cNvPr id="14" name="Объект 2"/>
          <p:cNvSpPr>
            <a:spLocks noGrp="1"/>
          </p:cNvSpPr>
          <p:nvPr>
            <p:ph idx="15" hasCustomPrompt="1"/>
          </p:nvPr>
        </p:nvSpPr>
        <p:spPr>
          <a:xfrm>
            <a:off x="4466492" y="1648417"/>
            <a:ext cx="7430756" cy="1580925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Опис дисципліни (</a:t>
            </a:r>
            <a:r>
              <a:rPr lang="ru-RU" noProof="0" dirty="0"/>
              <a:t>короткий </a:t>
            </a:r>
            <a:r>
              <a:rPr lang="ru-RU" noProof="0" dirty="0" err="1"/>
              <a:t>зміст</a:t>
            </a:r>
            <a:r>
              <a:rPr lang="ru-RU" noProof="0" dirty="0"/>
              <a:t>, формат курсу, </a:t>
            </a:r>
            <a:r>
              <a:rPr lang="ru-RU" noProof="0" dirty="0" err="1"/>
              <a:t>кількість</a:t>
            </a:r>
            <a:r>
              <a:rPr lang="ru-RU" noProof="0" dirty="0"/>
              <a:t> годин)</a:t>
            </a:r>
            <a:r>
              <a:rPr lang="uk-UA" noProof="0" dirty="0"/>
              <a:t>:</a:t>
            </a:r>
            <a:endParaRPr lang="uk-UA" noProof="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78070" y="351692"/>
            <a:ext cx="11556835" cy="1037493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  <a:endParaRPr lang="uk-UA" noProof="0" dirty="0"/>
          </a:p>
        </p:txBody>
      </p:sp>
      <p:sp>
        <p:nvSpPr>
          <p:cNvPr id="10" name="Объект 2"/>
          <p:cNvSpPr>
            <a:spLocks noGrp="1"/>
          </p:cNvSpPr>
          <p:nvPr>
            <p:ph idx="11" hasCustomPrompt="1"/>
          </p:nvPr>
        </p:nvSpPr>
        <p:spPr>
          <a:xfrm>
            <a:off x="378070" y="1760885"/>
            <a:ext cx="5600699" cy="2855078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Оцінювання (</a:t>
            </a:r>
            <a:r>
              <a:rPr lang="ru-RU" noProof="0" dirty="0" err="1"/>
              <a:t>кількість</a:t>
            </a:r>
            <a:r>
              <a:rPr lang="ru-RU" noProof="0" dirty="0"/>
              <a:t> </a:t>
            </a:r>
            <a:r>
              <a:rPr lang="ru-RU" noProof="0" dirty="0" err="1"/>
              <a:t>балів</a:t>
            </a:r>
            <a:r>
              <a:rPr lang="ru-RU" noProof="0" dirty="0"/>
              <a:t> за семестр та контроль, </a:t>
            </a:r>
            <a:r>
              <a:rPr lang="ru-RU" noProof="0" dirty="0" err="1"/>
              <a:t>вказати</a:t>
            </a:r>
            <a:r>
              <a:rPr lang="ru-RU" noProof="0" dirty="0"/>
              <a:t> </a:t>
            </a:r>
            <a:r>
              <a:rPr lang="ru-RU" noProof="0" dirty="0" err="1"/>
              <a:t>види</a:t>
            </a:r>
            <a:r>
              <a:rPr lang="ru-RU" noProof="0" dirty="0"/>
              <a:t> </a:t>
            </a:r>
            <a:r>
              <a:rPr lang="ru-RU" noProof="0" dirty="0" err="1"/>
              <a:t>робіт</a:t>
            </a:r>
            <a:r>
              <a:rPr lang="ru-RU" noProof="0" dirty="0"/>
              <a:t> за семестр</a:t>
            </a:r>
            <a:r>
              <a:rPr lang="uk-UA" noProof="0" dirty="0"/>
              <a:t>)</a:t>
            </a:r>
            <a:endParaRPr lang="uk-UA" noProof="0" dirty="0"/>
          </a:p>
        </p:txBody>
      </p:sp>
      <p:sp>
        <p:nvSpPr>
          <p:cNvPr id="11" name="Объект 2"/>
          <p:cNvSpPr>
            <a:spLocks noGrp="1"/>
          </p:cNvSpPr>
          <p:nvPr>
            <p:ph idx="12" hasCustomPrompt="1"/>
          </p:nvPr>
        </p:nvSpPr>
        <p:spPr>
          <a:xfrm>
            <a:off x="378070" y="5017292"/>
            <a:ext cx="5600699" cy="1506599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ru-RU" noProof="0" dirty="0" err="1"/>
              <a:t>Додаткова</a:t>
            </a:r>
            <a:r>
              <a:rPr lang="ru-RU" noProof="0" dirty="0"/>
              <a:t> </a:t>
            </a:r>
            <a:r>
              <a:rPr lang="ru-RU" noProof="0" dirty="0" err="1"/>
              <a:t>інформація</a:t>
            </a:r>
            <a:r>
              <a:rPr lang="ru-RU" noProof="0" dirty="0"/>
              <a:t> (</a:t>
            </a:r>
            <a:r>
              <a:rPr lang="ru-RU" noProof="0" dirty="0" err="1"/>
              <a:t>технічні</a:t>
            </a:r>
            <a:r>
              <a:rPr lang="ru-RU" noProof="0" dirty="0"/>
              <a:t> </a:t>
            </a:r>
            <a:r>
              <a:rPr lang="ru-RU" noProof="0" dirty="0" err="1"/>
              <a:t>вимоги</a:t>
            </a:r>
            <a:r>
              <a:rPr lang="ru-RU" noProof="0" dirty="0"/>
              <a:t> до </a:t>
            </a:r>
            <a:r>
              <a:rPr lang="ru-RU" noProof="0" dirty="0" err="1"/>
              <a:t>проходження</a:t>
            </a:r>
            <a:r>
              <a:rPr lang="ru-RU" noProof="0" dirty="0"/>
              <a:t> курсу, </a:t>
            </a:r>
            <a:r>
              <a:rPr lang="ru-RU" noProof="0" dirty="0" err="1"/>
              <a:t>академічна</a:t>
            </a:r>
            <a:r>
              <a:rPr lang="ru-RU" noProof="0" dirty="0"/>
              <a:t> </a:t>
            </a:r>
            <a:r>
              <a:rPr lang="ru-RU" noProof="0" dirty="0" err="1"/>
              <a:t>доброчесність</a:t>
            </a:r>
            <a:r>
              <a:rPr lang="ru-RU" noProof="0" dirty="0"/>
              <a:t>, </a:t>
            </a:r>
            <a:r>
              <a:rPr lang="ru-RU" noProof="0" dirty="0" err="1"/>
              <a:t>графік</a:t>
            </a:r>
            <a:r>
              <a:rPr lang="ru-RU" noProof="0" dirty="0"/>
              <a:t> </a:t>
            </a:r>
            <a:r>
              <a:rPr lang="ru-RU" noProof="0" dirty="0" err="1"/>
              <a:t>консультування</a:t>
            </a:r>
            <a:r>
              <a:rPr lang="ru-RU" noProof="0" dirty="0"/>
              <a:t> </a:t>
            </a:r>
            <a:r>
              <a:rPr lang="uk-UA" noProof="0" dirty="0"/>
              <a:t>інше</a:t>
            </a:r>
            <a:r>
              <a:rPr lang="ru-RU" noProof="0" dirty="0"/>
              <a:t>)</a:t>
            </a:r>
            <a:endParaRPr lang="ru-RU" noProof="0" dirty="0"/>
          </a:p>
        </p:txBody>
      </p:sp>
      <p:sp>
        <p:nvSpPr>
          <p:cNvPr id="13" name="Объект 2"/>
          <p:cNvSpPr>
            <a:spLocks noGrp="1"/>
          </p:cNvSpPr>
          <p:nvPr>
            <p:ph idx="14" hasCustomPrompt="1"/>
          </p:nvPr>
        </p:nvSpPr>
        <p:spPr>
          <a:xfrm>
            <a:off x="6409592" y="1740878"/>
            <a:ext cx="5486400" cy="478301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uk-UA" noProof="0" dirty="0"/>
              <a:t>Вимоги до робіт:</a:t>
            </a:r>
            <a:endParaRPr lang="uk-UA" noProof="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dirty="0" err="1"/>
              <a:t>Назва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/</a:t>
            </a:r>
            <a:r>
              <a:rPr lang="ru-RU" dirty="0" err="1"/>
              <a:t>тренінг</a:t>
            </a:r>
            <a:r>
              <a:rPr lang="ru-RU" dirty="0"/>
              <a:t>-курсу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  <a:lum/>
          </a:blip>
          <a:srcRect/>
          <a:tile tx="19050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1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722493" y="334108"/>
            <a:ext cx="8300875" cy="96715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3600" dirty="0" err="1"/>
              <a:t>Системи</a:t>
            </a:r>
            <a:r>
              <a:rPr lang="ru-RU" sz="3600" dirty="0"/>
              <a:t> </a:t>
            </a:r>
            <a:r>
              <a:rPr lang="ru-RU" sz="3600" dirty="0" err="1"/>
              <a:t>обробки</a:t>
            </a:r>
            <a:r>
              <a:rPr lang="ru-RU" sz="3600" dirty="0"/>
              <a:t> </a:t>
            </a:r>
            <a:r>
              <a:rPr lang="ru-RU" sz="3600" dirty="0" err="1"/>
              <a:t>економічної</a:t>
            </a:r>
            <a:r>
              <a:rPr lang="ru-RU" sz="3600" dirty="0"/>
              <a:t> </a:t>
            </a:r>
            <a:r>
              <a:rPr lang="ru-RU" sz="3600" dirty="0" err="1"/>
              <a:t>інформації</a:t>
            </a:r>
            <a:r>
              <a:rPr lang="ru-RU" sz="3600" dirty="0"/>
              <a:t> для </a:t>
            </a:r>
            <a:r>
              <a:rPr lang="ru-RU" sz="3600" dirty="0" err="1"/>
              <a:t>менеджерів</a:t>
            </a:r>
            <a:endParaRPr lang="uk-UA" sz="3600" dirty="0"/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3722493" y="4406817"/>
            <a:ext cx="8300875" cy="2240167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uk-UA" sz="1600" b="1" dirty="0"/>
              <a:t>Програма навчальної дисципліни</a:t>
            </a:r>
            <a:r>
              <a:rPr lang="uk-UA" sz="1600" dirty="0"/>
              <a:t>:</a:t>
            </a:r>
            <a:endParaRPr lang="uk-UA" sz="1600" dirty="0"/>
          </a:p>
          <a:p>
            <a:pPr>
              <a:spcBef>
                <a:spcPts val="0"/>
              </a:spcBef>
            </a:pPr>
            <a:r>
              <a:rPr lang="ru-RU" sz="1600" dirty="0"/>
              <a:t>Тема 1. </a:t>
            </a:r>
            <a:r>
              <a:rPr lang="ru-RU" sz="1600" dirty="0" err="1"/>
              <a:t>Сучасне</a:t>
            </a:r>
            <a:r>
              <a:rPr lang="ru-RU" sz="1600" dirty="0"/>
              <a:t> </a:t>
            </a:r>
            <a:r>
              <a:rPr lang="ru-RU" sz="1600" dirty="0" err="1"/>
              <a:t>науково-технічне</a:t>
            </a:r>
            <a:r>
              <a:rPr lang="ru-RU" sz="1600" dirty="0"/>
              <a:t> </a:t>
            </a:r>
            <a:r>
              <a:rPr lang="ru-RU" sz="1600" dirty="0" err="1"/>
              <a:t>уявлення</a:t>
            </a:r>
            <a:r>
              <a:rPr lang="ru-RU" sz="1600" dirty="0"/>
              <a:t> про </a:t>
            </a:r>
            <a:r>
              <a:rPr lang="ru-RU" sz="1600" dirty="0" err="1"/>
              <a:t>інформацію</a:t>
            </a:r>
            <a:r>
              <a:rPr lang="ru-RU" sz="1600" dirty="0"/>
              <a:t> </a:t>
            </a:r>
            <a:endParaRPr lang="ru-RU" sz="1600" dirty="0"/>
          </a:p>
          <a:p>
            <a:pPr>
              <a:spcBef>
                <a:spcPts val="0"/>
              </a:spcBef>
            </a:pPr>
            <a:r>
              <a:rPr lang="ru-RU" sz="1600" dirty="0"/>
              <a:t>Тема 2. </a:t>
            </a:r>
            <a:r>
              <a:rPr lang="ru-RU" sz="1600" dirty="0" err="1"/>
              <a:t>Організаційно-методичні</a:t>
            </a:r>
            <a:r>
              <a:rPr lang="ru-RU" sz="1600" dirty="0"/>
              <a:t> </a:t>
            </a:r>
            <a:r>
              <a:rPr lang="ru-RU" sz="1600" dirty="0" err="1"/>
              <a:t>основи</a:t>
            </a:r>
            <a:r>
              <a:rPr lang="ru-RU" sz="1600" dirty="0"/>
              <a:t> </a:t>
            </a:r>
            <a:r>
              <a:rPr lang="ru-RU" sz="1600" dirty="0" err="1"/>
              <a:t>створення</a:t>
            </a:r>
            <a:r>
              <a:rPr lang="ru-RU" sz="1600" dirty="0"/>
              <a:t> та </a:t>
            </a:r>
            <a:r>
              <a:rPr lang="ru-RU" sz="1600" dirty="0" err="1"/>
              <a:t>функціонування</a:t>
            </a:r>
            <a:r>
              <a:rPr lang="ru-RU" sz="1600" dirty="0"/>
              <a:t> </a:t>
            </a:r>
            <a:r>
              <a:rPr lang="ru-RU" sz="1600" dirty="0" err="1"/>
              <a:t>інформаційних</a:t>
            </a:r>
            <a:r>
              <a:rPr lang="ru-RU" sz="1600" dirty="0"/>
              <a:t> систем</a:t>
            </a:r>
            <a:endParaRPr lang="ru-RU" sz="1600" dirty="0"/>
          </a:p>
          <a:p>
            <a:pPr>
              <a:spcBef>
                <a:spcPts val="0"/>
              </a:spcBef>
            </a:pPr>
            <a:r>
              <a:rPr lang="ru-RU" sz="1600" dirty="0"/>
              <a:t>Тема 3. </a:t>
            </a:r>
            <a:r>
              <a:rPr lang="ru-RU" sz="1600" dirty="0" err="1"/>
              <a:t>Управлінські</a:t>
            </a:r>
            <a:r>
              <a:rPr lang="ru-RU" sz="1600" dirty="0"/>
              <a:t> </a:t>
            </a:r>
            <a:r>
              <a:rPr lang="ru-RU" sz="1600" dirty="0" err="1"/>
              <a:t>інформаційні</a:t>
            </a:r>
            <a:r>
              <a:rPr lang="ru-RU" sz="1600" dirty="0"/>
              <a:t> </a:t>
            </a:r>
            <a:r>
              <a:rPr lang="ru-RU" sz="1600" dirty="0" err="1"/>
              <a:t>системи</a:t>
            </a:r>
            <a:r>
              <a:rPr lang="ru-RU" sz="1600" dirty="0"/>
              <a:t> </a:t>
            </a:r>
            <a:endParaRPr lang="ru-RU" sz="1600" dirty="0"/>
          </a:p>
          <a:p>
            <a:pPr>
              <a:spcBef>
                <a:spcPts val="0"/>
              </a:spcBef>
            </a:pPr>
            <a:r>
              <a:rPr lang="ru-RU" sz="1600" dirty="0"/>
              <a:t>Тема 4. </a:t>
            </a:r>
            <a:r>
              <a:rPr lang="ru-RU" sz="1600" dirty="0" err="1"/>
              <a:t>Системи</a:t>
            </a:r>
            <a:r>
              <a:rPr lang="ru-RU" sz="1600" dirty="0"/>
              <a:t> </a:t>
            </a:r>
            <a:r>
              <a:rPr lang="ru-RU" sz="1600" dirty="0" err="1"/>
              <a:t>обробки</a:t>
            </a:r>
            <a:r>
              <a:rPr lang="ru-RU" sz="1600" dirty="0"/>
              <a:t> </a:t>
            </a:r>
            <a:r>
              <a:rPr lang="ru-RU" sz="1600" dirty="0" err="1"/>
              <a:t>економічної</a:t>
            </a:r>
            <a:r>
              <a:rPr lang="ru-RU" sz="1600" dirty="0"/>
              <a:t> </a:t>
            </a:r>
            <a:r>
              <a:rPr lang="ru-RU" sz="1600" dirty="0" err="1"/>
              <a:t>інформації</a:t>
            </a:r>
            <a:r>
              <a:rPr lang="ru-RU" sz="1600" dirty="0"/>
              <a:t> і </a:t>
            </a:r>
            <a:r>
              <a:rPr lang="ru-RU" sz="1600" dirty="0" err="1"/>
              <a:t>їх</a:t>
            </a:r>
            <a:r>
              <a:rPr lang="ru-RU" sz="1600" dirty="0"/>
              <a:t> роль в </a:t>
            </a:r>
            <a:r>
              <a:rPr lang="ru-RU" sz="1600" dirty="0" err="1"/>
              <a:t>управлінні</a:t>
            </a:r>
            <a:r>
              <a:rPr lang="ru-RU" sz="1600" dirty="0"/>
              <a:t> </a:t>
            </a:r>
            <a:r>
              <a:rPr lang="ru-RU" sz="1600" dirty="0" err="1"/>
              <a:t>економічними</a:t>
            </a:r>
            <a:r>
              <a:rPr lang="ru-RU" sz="1600" dirty="0"/>
              <a:t> </a:t>
            </a:r>
            <a:r>
              <a:rPr lang="ru-RU" sz="1600" dirty="0" err="1"/>
              <a:t>об'єктами</a:t>
            </a:r>
            <a:r>
              <a:rPr lang="ru-RU" sz="1600" dirty="0"/>
              <a:t> </a:t>
            </a:r>
            <a:endParaRPr lang="ru-RU" sz="1600" dirty="0"/>
          </a:p>
          <a:p>
            <a:pPr>
              <a:spcBef>
                <a:spcPts val="0"/>
              </a:spcBef>
            </a:pPr>
            <a:r>
              <a:rPr lang="ru-RU" sz="1600" dirty="0"/>
              <a:t>Тема 5. </a:t>
            </a:r>
            <a:r>
              <a:rPr lang="ru-RU" sz="1600" dirty="0" err="1"/>
              <a:t>Програмні</a:t>
            </a:r>
            <a:r>
              <a:rPr lang="ru-RU" sz="1600" dirty="0"/>
              <a:t> </a:t>
            </a:r>
            <a:r>
              <a:rPr lang="ru-RU" sz="1600" dirty="0" err="1"/>
              <a:t>засоби</a:t>
            </a:r>
            <a:r>
              <a:rPr lang="ru-RU" sz="1600" dirty="0"/>
              <a:t> систем </a:t>
            </a:r>
            <a:r>
              <a:rPr lang="ru-RU" sz="1600" dirty="0" err="1"/>
              <a:t>обробки</a:t>
            </a:r>
            <a:r>
              <a:rPr lang="ru-RU" sz="1600" dirty="0"/>
              <a:t> </a:t>
            </a:r>
            <a:r>
              <a:rPr lang="ru-RU" sz="1600" dirty="0" err="1"/>
              <a:t>економічної</a:t>
            </a:r>
            <a:r>
              <a:rPr lang="ru-RU" sz="1600" dirty="0"/>
              <a:t> </a:t>
            </a:r>
            <a:r>
              <a:rPr lang="ru-RU" sz="1600" dirty="0" err="1"/>
              <a:t>інформації</a:t>
            </a:r>
            <a:endParaRPr lang="ru-RU" sz="1600" dirty="0"/>
          </a:p>
          <a:p>
            <a:pPr>
              <a:spcBef>
                <a:spcPts val="0"/>
              </a:spcBef>
            </a:pPr>
            <a:r>
              <a:rPr lang="ru-RU" sz="1600" dirty="0"/>
              <a:t>Тема 6. </a:t>
            </a:r>
            <a:r>
              <a:rPr lang="ru-RU" sz="1600" dirty="0" err="1"/>
              <a:t>Економіко-математичне</a:t>
            </a:r>
            <a:r>
              <a:rPr lang="ru-RU" sz="1600" dirty="0"/>
              <a:t> </a:t>
            </a:r>
            <a:r>
              <a:rPr lang="ru-RU" sz="1600" dirty="0" err="1"/>
              <a:t>моделювання</a:t>
            </a:r>
            <a:r>
              <a:rPr lang="ru-RU" sz="1600" dirty="0"/>
              <a:t> як метод </a:t>
            </a:r>
            <a:r>
              <a:rPr lang="ru-RU" sz="1600" dirty="0" err="1"/>
              <a:t>прийняття</a:t>
            </a:r>
            <a:r>
              <a:rPr lang="ru-RU" sz="1600" dirty="0"/>
              <a:t> </a:t>
            </a:r>
            <a:r>
              <a:rPr lang="ru-RU" sz="1600" dirty="0" err="1"/>
              <a:t>рішень</a:t>
            </a:r>
            <a:r>
              <a:rPr lang="ru-RU" sz="1600" dirty="0"/>
              <a:t> по </a:t>
            </a:r>
            <a:r>
              <a:rPr lang="ru-RU" sz="1600" dirty="0" err="1"/>
              <a:t>управлінню</a:t>
            </a:r>
            <a:r>
              <a:rPr lang="ru-RU" sz="1600" dirty="0"/>
              <a:t> </a:t>
            </a:r>
            <a:r>
              <a:rPr lang="ru-RU" sz="1600" dirty="0" err="1"/>
              <a:t>економікою</a:t>
            </a:r>
            <a:endParaRPr lang="ru-RU" sz="1600" dirty="0"/>
          </a:p>
          <a:p>
            <a:pPr>
              <a:spcBef>
                <a:spcPts val="0"/>
              </a:spcBef>
            </a:pPr>
            <a:r>
              <a:rPr lang="ru-RU" sz="1600" dirty="0"/>
              <a:t>Тема 7. </a:t>
            </a:r>
            <a:r>
              <a:rPr lang="ru-RU" sz="1600" dirty="0" err="1"/>
              <a:t>Методи</a:t>
            </a:r>
            <a:r>
              <a:rPr lang="ru-RU" sz="1600" dirty="0"/>
              <a:t> </a:t>
            </a:r>
            <a:r>
              <a:rPr lang="ru-RU" sz="1600" dirty="0" err="1"/>
              <a:t>відшукання</a:t>
            </a:r>
            <a:r>
              <a:rPr lang="ru-RU" sz="1600" dirty="0"/>
              <a:t> оптимального </a:t>
            </a:r>
            <a:r>
              <a:rPr lang="ru-RU" sz="1600" dirty="0" err="1"/>
              <a:t>рішення</a:t>
            </a:r>
            <a:r>
              <a:rPr lang="ru-RU" sz="1600" dirty="0"/>
              <a:t> для </a:t>
            </a:r>
            <a:r>
              <a:rPr lang="ru-RU" sz="1600" dirty="0" err="1"/>
              <a:t>економіко-математичної</a:t>
            </a:r>
            <a:r>
              <a:rPr lang="ru-RU" sz="1600" dirty="0"/>
              <a:t> </a:t>
            </a:r>
            <a:r>
              <a:rPr lang="ru-RU" sz="1600" dirty="0" err="1"/>
              <a:t>моделі</a:t>
            </a:r>
            <a:endParaRPr lang="ru-RU" sz="1600" dirty="0"/>
          </a:p>
        </p:txBody>
      </p:sp>
      <p:sp>
        <p:nvSpPr>
          <p:cNvPr id="12" name="Объект 11"/>
          <p:cNvSpPr>
            <a:spLocks noGrp="1"/>
          </p:cNvSpPr>
          <p:nvPr>
            <p:ph idx="10"/>
          </p:nvPr>
        </p:nvSpPr>
        <p:spPr>
          <a:xfrm>
            <a:off x="105104" y="334108"/>
            <a:ext cx="3446308" cy="967152"/>
          </a:xfrm>
        </p:spPr>
        <p:txBody>
          <a:bodyPr/>
          <a:lstStyle/>
          <a:p>
            <a:r>
              <a:rPr lang="uk-UA" sz="2000" b="1" dirty="0"/>
              <a:t>Викладач</a:t>
            </a:r>
            <a:r>
              <a:rPr lang="uk-UA" sz="2000" dirty="0"/>
              <a:t>: </a:t>
            </a:r>
            <a:r>
              <a:rPr lang="uk-UA" sz="2000" dirty="0" err="1"/>
              <a:t>канд</a:t>
            </a:r>
            <a:r>
              <a:rPr lang="uk-UA" sz="2000" dirty="0"/>
              <a:t>. </a:t>
            </a:r>
            <a:r>
              <a:rPr lang="uk-UA" sz="2000" dirty="0" err="1"/>
              <a:t>екон</a:t>
            </a:r>
            <a:r>
              <a:rPr lang="uk-UA" sz="2000" dirty="0"/>
              <a:t>. наук, доц. </a:t>
            </a:r>
            <a:r>
              <a:rPr lang="uk-UA" sz="2000" dirty="0" err="1"/>
              <a:t>б.в.з</a:t>
            </a:r>
            <a:r>
              <a:rPr lang="uk-UA" sz="2000" dirty="0"/>
              <a:t>. Руденко Н.О.</a:t>
            </a:r>
            <a:endParaRPr lang="uk-UA" sz="2000" dirty="0"/>
          </a:p>
        </p:txBody>
      </p:sp>
      <p:sp>
        <p:nvSpPr>
          <p:cNvPr id="13" name="Объект 12"/>
          <p:cNvSpPr>
            <a:spLocks noGrp="1"/>
          </p:cNvSpPr>
          <p:nvPr>
            <p:ph idx="13"/>
          </p:nvPr>
        </p:nvSpPr>
        <p:spPr>
          <a:xfrm>
            <a:off x="105104" y="1481959"/>
            <a:ext cx="3446308" cy="5165027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uk-UA" sz="1600" b="1" dirty="0"/>
              <a:t>Загальні компетентності:</a:t>
            </a:r>
            <a:endParaRPr lang="uk-UA" sz="1600" b="1" dirty="0"/>
          </a:p>
          <a:p>
            <a:pPr>
              <a:spcBef>
                <a:spcPts val="0"/>
              </a:spcBef>
            </a:pPr>
            <a:r>
              <a:rPr lang="uk-UA" sz="1600" dirty="0"/>
              <a:t>ЗК03. Здатність до абстрактного мислення, аналізу та синтезу.</a:t>
            </a:r>
            <a:endParaRPr lang="uk-UA" sz="1600" dirty="0"/>
          </a:p>
          <a:p>
            <a:pPr>
              <a:spcBef>
                <a:spcPts val="0"/>
              </a:spcBef>
            </a:pPr>
            <a:r>
              <a:rPr lang="uk-UA" sz="1600" dirty="0"/>
              <a:t>ЗК09. Здатність вчитися і оволодівати сучасними знаннями.    </a:t>
            </a:r>
            <a:endParaRPr lang="uk-UA" sz="1600" dirty="0"/>
          </a:p>
          <a:p>
            <a:pPr>
              <a:spcBef>
                <a:spcPts val="0"/>
              </a:spcBef>
            </a:pPr>
            <a:r>
              <a:rPr lang="uk-UA" sz="1600" dirty="0"/>
              <a:t>ЗК10. Навички використання інформаційних і комунікаційних технологій.</a:t>
            </a:r>
            <a:endParaRPr lang="uk-UA" sz="1600" dirty="0"/>
          </a:p>
          <a:p>
            <a:pPr>
              <a:spcBef>
                <a:spcPts val="0"/>
              </a:spcBef>
            </a:pPr>
            <a:endParaRPr lang="uk-UA" sz="1600" dirty="0"/>
          </a:p>
          <a:p>
            <a:pPr>
              <a:spcBef>
                <a:spcPts val="0"/>
              </a:spcBef>
            </a:pPr>
            <a:r>
              <a:rPr lang="uk-UA" sz="1600" b="1" dirty="0"/>
              <a:t>Фахові компетентності:</a:t>
            </a:r>
            <a:endParaRPr lang="uk-UA" sz="1600" b="1" dirty="0"/>
          </a:p>
          <a:p>
            <a:pPr>
              <a:spcBef>
                <a:spcPts val="0"/>
              </a:spcBef>
            </a:pPr>
            <a:r>
              <a:rPr lang="uk-UA" sz="1600" dirty="0"/>
              <a:t>СК05. Здатність управляти організацією та її підрозділами через реалізацію функцій менеджменту.</a:t>
            </a:r>
            <a:endParaRPr lang="uk-UA" sz="1600" dirty="0"/>
          </a:p>
          <a:p>
            <a:pPr>
              <a:spcBef>
                <a:spcPts val="0"/>
              </a:spcBef>
            </a:pPr>
            <a:endParaRPr lang="uk-UA" sz="1600" dirty="0"/>
          </a:p>
          <a:p>
            <a:pPr>
              <a:spcBef>
                <a:spcPts val="0"/>
              </a:spcBef>
            </a:pPr>
            <a:r>
              <a:rPr lang="uk-UA" sz="1600" b="1" dirty="0"/>
              <a:t>Програмні результати навчання:</a:t>
            </a:r>
            <a:endParaRPr lang="uk-UA" sz="1600" b="1" dirty="0"/>
          </a:p>
          <a:p>
            <a:pPr>
              <a:spcBef>
                <a:spcPts val="0"/>
              </a:spcBef>
            </a:pPr>
            <a:r>
              <a:rPr lang="uk-UA" sz="1600" dirty="0"/>
              <a:t>ПР03. Демонструвати знання теорії, методів і функцій менеджменту, сучасних концепцій лідерства.</a:t>
            </a:r>
            <a:endParaRPr lang="uk-UA" sz="1600" dirty="0"/>
          </a:p>
          <a:p>
            <a:pPr>
              <a:spcBef>
                <a:spcPts val="0"/>
              </a:spcBef>
            </a:pPr>
            <a:r>
              <a:rPr lang="uk-UA" sz="1600" dirty="0"/>
              <a:t>ПР16. Демонструвати навички самостійної роботи, гнучкого мислення, відкритості до нових знань, бути критичним та самокритичним.</a:t>
            </a:r>
            <a:endParaRPr lang="uk-UA" sz="1600" dirty="0"/>
          </a:p>
        </p:txBody>
      </p:sp>
      <p:sp>
        <p:nvSpPr>
          <p:cNvPr id="14" name="Объект 13"/>
          <p:cNvSpPr>
            <a:spLocks noGrp="1"/>
          </p:cNvSpPr>
          <p:nvPr>
            <p:ph idx="15"/>
          </p:nvPr>
        </p:nvSpPr>
        <p:spPr>
          <a:xfrm>
            <a:off x="3722493" y="1481959"/>
            <a:ext cx="8300875" cy="277147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uk-UA" sz="1600" b="1" dirty="0"/>
              <a:t>Дисципліна присвячена </a:t>
            </a:r>
            <a:r>
              <a:rPr lang="uk-UA" sz="1600" dirty="0"/>
              <a:t>вивченню організаційно-методичних основ функціонування інформаційних систем, їх використання у сфері управління економічними суб’єктами, моделюванню економічних процесів для прийняття управлінських рішень.</a:t>
            </a:r>
            <a:endParaRPr lang="uk-UA" sz="1600" dirty="0"/>
          </a:p>
          <a:p>
            <a:pPr>
              <a:spcBef>
                <a:spcPts val="0"/>
              </a:spcBef>
            </a:pPr>
            <a:r>
              <a:rPr lang="uk-UA" sz="1600" b="1" dirty="0"/>
              <a:t>Метою</a:t>
            </a:r>
            <a:r>
              <a:rPr lang="uk-UA" sz="1600" dirty="0"/>
              <a:t> викладання дисципліни є формування у студентів систематизованого комплексу знань про загальні принципи та форми економічної інформації та методи її обробки для прийняття рішень.</a:t>
            </a:r>
            <a:endParaRPr lang="uk-UA" sz="1600" dirty="0"/>
          </a:p>
          <a:p>
            <a:pPr>
              <a:spcBef>
                <a:spcPts val="0"/>
              </a:spcBef>
            </a:pPr>
            <a:r>
              <a:rPr lang="uk-UA" sz="1600" b="1" dirty="0"/>
              <a:t>Завдання: </a:t>
            </a:r>
            <a:r>
              <a:rPr lang="uk-UA" sz="1600" dirty="0"/>
              <a:t>ознайомлення із засадами організації інформації; дослідити процес створення та функціонування інформаційних систем; особливості функціонування управлінських інформаційних систем; вивчення засад обробки економічної інформації; ознайомлення з роботою програмних засобів систем обробки економічної інформації; формування практичних навичок економіко-математичного моделювання та відшукування оптимальних рішень.</a:t>
            </a:r>
            <a:endParaRPr lang="uk-UA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err="1"/>
              <a:t>Системи</a:t>
            </a:r>
            <a:r>
              <a:rPr lang="ru-RU" sz="3600" dirty="0"/>
              <a:t> </a:t>
            </a:r>
            <a:r>
              <a:rPr lang="ru-RU" sz="3600" dirty="0" err="1"/>
              <a:t>обробки</a:t>
            </a:r>
            <a:r>
              <a:rPr lang="ru-RU" sz="3600" dirty="0"/>
              <a:t> </a:t>
            </a:r>
            <a:r>
              <a:rPr lang="ru-RU" sz="3600" dirty="0" err="1"/>
              <a:t>економічної</a:t>
            </a:r>
            <a:r>
              <a:rPr lang="ru-RU" sz="3600" dirty="0"/>
              <a:t> </a:t>
            </a:r>
            <a:r>
              <a:rPr lang="ru-RU" sz="3600" dirty="0" err="1"/>
              <a:t>інформації</a:t>
            </a:r>
            <a:r>
              <a:rPr lang="ru-RU" sz="3600" dirty="0"/>
              <a:t> для </a:t>
            </a:r>
            <a:r>
              <a:rPr lang="ru-RU" sz="3600" dirty="0" err="1"/>
              <a:t>менеджерів</a:t>
            </a:r>
            <a:endParaRPr lang="uk-UA" sz="3600" dirty="0"/>
          </a:p>
        </p:txBody>
      </p:sp>
      <p:sp>
        <p:nvSpPr>
          <p:cNvPr id="8" name="Объект 7"/>
          <p:cNvSpPr>
            <a:spLocks noGrp="1"/>
          </p:cNvSpPr>
          <p:nvPr>
            <p:ph idx="11"/>
          </p:nvPr>
        </p:nvSpPr>
        <p:spPr>
          <a:xfrm>
            <a:off x="378070" y="1597573"/>
            <a:ext cx="5717930" cy="224290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uk-UA" sz="1600" b="1" dirty="0"/>
              <a:t>Оцінювання та види робіт: </a:t>
            </a:r>
            <a:endParaRPr lang="uk-UA" sz="1600" b="1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1600" dirty="0"/>
              <a:t>За семестр: 70 балів</a:t>
            </a:r>
            <a:endParaRPr lang="uk-UA" sz="16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1600" dirty="0"/>
              <a:t>За залік: 30 балів</a:t>
            </a:r>
            <a:endParaRPr lang="uk-UA" sz="1600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uk-UA" sz="1600" dirty="0"/>
              <a:t>Поточне оцінювання: </a:t>
            </a:r>
            <a:endParaRPr lang="uk-UA" sz="1600" dirty="0"/>
          </a:p>
          <a:p>
            <a:pPr marL="342900" indent="-342900">
              <a:lnSpc>
                <a:spcPct val="110000"/>
              </a:lnSpc>
              <a:spcBef>
                <a:spcPts val="500"/>
              </a:spcBef>
              <a:buFontTx/>
              <a:buChar char="-"/>
            </a:pPr>
            <a:r>
              <a:rPr lang="uk-UA" sz="1600" dirty="0"/>
              <a:t>Відповіді на семінарських заняттях – до 10 балів;</a:t>
            </a:r>
            <a:endParaRPr lang="uk-UA" sz="1600" dirty="0"/>
          </a:p>
          <a:p>
            <a:pPr marL="342900" indent="-342900">
              <a:lnSpc>
                <a:spcPct val="110000"/>
              </a:lnSpc>
              <a:spcBef>
                <a:spcPts val="500"/>
              </a:spcBef>
              <a:buFontTx/>
              <a:buChar char="-"/>
            </a:pPr>
            <a:r>
              <a:rPr lang="uk-UA" sz="1600" dirty="0"/>
              <a:t>Практичні роботи  – до 40 балів;</a:t>
            </a:r>
            <a:endParaRPr lang="uk-UA" sz="1600" dirty="0"/>
          </a:p>
          <a:p>
            <a:pPr marL="342900" indent="-342900">
              <a:lnSpc>
                <a:spcPct val="110000"/>
              </a:lnSpc>
              <a:spcBef>
                <a:spcPts val="500"/>
              </a:spcBef>
              <a:buFontTx/>
              <a:buChar char="-"/>
            </a:pPr>
            <a:r>
              <a:rPr lang="uk-UA" sz="1600" dirty="0"/>
              <a:t>Індивідуальна (самостійна робота) (підготовка тез доповіді та презентації з обраної теми) – 20 балів.</a:t>
            </a:r>
            <a:endParaRPr lang="uk-UA" sz="1600" dirty="0"/>
          </a:p>
        </p:txBody>
      </p:sp>
      <p:sp>
        <p:nvSpPr>
          <p:cNvPr id="9" name="Объект 8"/>
          <p:cNvSpPr>
            <a:spLocks noGrp="1"/>
          </p:cNvSpPr>
          <p:nvPr>
            <p:ph idx="12"/>
          </p:nvPr>
        </p:nvSpPr>
        <p:spPr>
          <a:xfrm>
            <a:off x="378070" y="3934871"/>
            <a:ext cx="5717930" cy="258902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uk-UA" sz="1600" dirty="0"/>
              <a:t>Технічні засоби: Електронні освітні ресурси (електронні матеріали з курсу, розміщені в базі навчально-контролюючої програми «</a:t>
            </a:r>
            <a:r>
              <a:rPr lang="en-US" sz="1600" dirty="0"/>
              <a:t>Moodle» </a:t>
            </a:r>
            <a:r>
              <a:rPr lang="uk-UA" sz="1600" dirty="0"/>
              <a:t>на сайті ЧНУ імені Петра Могили; </a:t>
            </a:r>
            <a:r>
              <a:rPr lang="en-US" sz="1600" dirty="0"/>
              <a:t>ZOOM</a:t>
            </a:r>
            <a:r>
              <a:rPr lang="uk-UA" sz="1600" dirty="0"/>
              <a:t>; мультимедійне обладнання (проектор, екран, ноутбук/комп‘ютер).</a:t>
            </a:r>
            <a:endParaRPr lang="uk-UA" sz="1600" dirty="0"/>
          </a:p>
          <a:p>
            <a:r>
              <a:rPr lang="uk-UA" sz="1600" b="1" dirty="0"/>
              <a:t>Академічна доброчесність</a:t>
            </a:r>
            <a:r>
              <a:rPr lang="uk-UA" sz="1600" dirty="0"/>
              <a:t>: роботи з дисципліни повинні виконуватися самостійно.</a:t>
            </a:r>
            <a:endParaRPr lang="uk-UA" sz="1600" dirty="0"/>
          </a:p>
          <a:p>
            <a:r>
              <a:rPr lang="uk-UA" sz="1600" dirty="0"/>
              <a:t>Консультування з дисципліни надається згідно графіку консультування кафедри обліку і аудиту, каб.10-315.</a:t>
            </a:r>
            <a:endParaRPr lang="uk-UA" sz="1600" dirty="0"/>
          </a:p>
        </p:txBody>
      </p:sp>
      <p:sp>
        <p:nvSpPr>
          <p:cNvPr id="10" name="Объект 9"/>
          <p:cNvSpPr>
            <a:spLocks noGrp="1"/>
          </p:cNvSpPr>
          <p:nvPr>
            <p:ph idx="14"/>
          </p:nvPr>
        </p:nvSpPr>
        <p:spPr>
          <a:xfrm>
            <a:off x="6512887" y="1597572"/>
            <a:ext cx="5129999" cy="4926320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300"/>
              </a:spcBef>
            </a:pPr>
            <a:r>
              <a:rPr lang="uk-UA" sz="1600" b="1" dirty="0"/>
              <a:t>Оцінювання активності під час аудиторних занять. </a:t>
            </a:r>
            <a:r>
              <a:rPr lang="uk-UA" sz="1600" dirty="0"/>
              <a:t>Оцінювання активності під час аудиторних занять здійснюється у межах 10 балів (10 балів – відвідано не менше 90% практичних занять та отримано оцінки «добре», «дуже добре» «відмінно»).</a:t>
            </a:r>
            <a:endParaRPr lang="uk-UA" sz="1600" dirty="0"/>
          </a:p>
          <a:p>
            <a:pPr algn="just">
              <a:lnSpc>
                <a:spcPct val="100000"/>
              </a:lnSpc>
              <a:spcBef>
                <a:spcPts val="300"/>
              </a:spcBef>
            </a:pPr>
            <a:r>
              <a:rPr lang="uk-UA" sz="1600" b="1" dirty="0"/>
              <a:t>Практичні роботи </a:t>
            </a:r>
            <a:r>
              <a:rPr lang="uk-UA" sz="1600" dirty="0"/>
              <a:t>передбачають виконання завдань, метою яких є: закріплення теоретичних знань, розвиток аналітичних навичок, здобуття практичного досвіду. Виконані роботи мають бути завантажені в систему </a:t>
            </a:r>
            <a:r>
              <a:rPr lang="uk-UA" sz="1600" dirty="0" err="1"/>
              <a:t>Moodle</a:t>
            </a:r>
            <a:r>
              <a:rPr lang="uk-UA" sz="1600" dirty="0"/>
              <a:t>. </a:t>
            </a:r>
            <a:endParaRPr lang="uk-UA" sz="1600" dirty="0"/>
          </a:p>
          <a:p>
            <a:pPr algn="just">
              <a:lnSpc>
                <a:spcPct val="100000"/>
              </a:lnSpc>
              <a:spcBef>
                <a:spcPts val="300"/>
              </a:spcBef>
            </a:pPr>
            <a:endParaRPr lang="uk-UA" sz="1600" dirty="0"/>
          </a:p>
          <a:p>
            <a:pPr algn="just">
              <a:lnSpc>
                <a:spcPct val="100000"/>
              </a:lnSpc>
              <a:spcBef>
                <a:spcPts val="300"/>
              </a:spcBef>
              <a:tabLst>
                <a:tab pos="342900" algn="l"/>
              </a:tabLst>
            </a:pPr>
            <a:r>
              <a:rPr lang="uk-UA" sz="1600" dirty="0"/>
              <a:t>Оцінювання </a:t>
            </a:r>
            <a:r>
              <a:rPr lang="uk-UA" sz="1600" b="1" dirty="0"/>
              <a:t>індивідуальної (самостійної роботи)</a:t>
            </a:r>
            <a:r>
              <a:rPr lang="uk-UA" sz="1600" dirty="0"/>
              <a:t> здійснюється у межах 20 балів: </a:t>
            </a:r>
            <a:endParaRPr lang="uk-UA" sz="1600" dirty="0"/>
          </a:p>
          <a:p>
            <a:pPr marL="285750" indent="-285750" algn="just">
              <a:lnSpc>
                <a:spcPct val="100000"/>
              </a:lnSpc>
              <a:spcBef>
                <a:spcPts val="300"/>
              </a:spcBef>
              <a:buFontTx/>
              <a:buChar char="-"/>
              <a:tabLst>
                <a:tab pos="342900" algn="l"/>
              </a:tabLst>
            </a:pPr>
            <a:r>
              <a:rPr lang="uk-UA" sz="1600" dirty="0"/>
              <a:t>10 балів – за  підготовку  тез наукової доповіді; </a:t>
            </a:r>
            <a:endParaRPr lang="uk-UA" sz="1600" dirty="0"/>
          </a:p>
          <a:p>
            <a:pPr marL="285750" indent="-285750" algn="just">
              <a:lnSpc>
                <a:spcPct val="100000"/>
              </a:lnSpc>
              <a:spcBef>
                <a:spcPts val="300"/>
              </a:spcBef>
              <a:buFontTx/>
              <a:buChar char="-"/>
              <a:tabLst>
                <a:tab pos="342900" algn="l"/>
              </a:tabLst>
            </a:pPr>
            <a:r>
              <a:rPr lang="uk-UA" sz="1600" dirty="0"/>
              <a:t>10  балів – виступ або доповідь на конференції або в аудиторії</a:t>
            </a:r>
            <a:r>
              <a:rPr lang="ru-RU" sz="1600" dirty="0"/>
              <a:t>.</a:t>
            </a:r>
            <a:endParaRPr lang="ru-RU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3431</Words>
  <Application>WPS Presentation</Application>
  <PresentationFormat>Широкий екран</PresentationFormat>
  <Paragraphs>50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SimSun</vt:lpstr>
      <vt:lpstr>Wingdings</vt:lpstr>
      <vt:lpstr>Calibri Light</vt:lpstr>
      <vt:lpstr>Microsoft YaHei</vt:lpstr>
      <vt:lpstr>Arial Unicode MS</vt:lpstr>
      <vt:lpstr>Calibri</vt:lpstr>
      <vt:lpstr>Тема Office</vt:lpstr>
      <vt:lpstr>Системи обробки економічної інформації для менеджерів</vt:lpstr>
      <vt:lpstr>Системи обробки економічної інформації для менеджерів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ДИСЦИПЛІНИ/ТК</dc:title>
  <dc:creator>Пользователь Windows</dc:creator>
  <cp:lastModifiedBy>admin</cp:lastModifiedBy>
  <cp:revision>51</cp:revision>
  <dcterms:created xsi:type="dcterms:W3CDTF">2020-10-01T12:50:00Z</dcterms:created>
  <dcterms:modified xsi:type="dcterms:W3CDTF">2026-02-17T07:56:41Z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AB2E6BDB1B434380A966401FCAFFD3DA_13</vt:lpwstr>
  </property>
  <property fmtid="{D5CDD505-2E9C-101B-9397-08002B2CF9AE}" pid="3" name="KSOProductBuildVer">
    <vt:lpwstr>1033-12.2.0.23196</vt:lpwstr>
  </property>
</Properties>
</file>