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07.05.2025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 err="1">
                <a:latin typeface="Times New Roman" pitchFamily="18" charset="0"/>
                <a:cs typeface="Times New Roman" pitchFamily="18" charset="0"/>
              </a:rPr>
              <a:t>Самоменеджмент</a:t>
            </a:r>
            <a:endParaRPr lang="uk-UA" sz="40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607626" y="3429001"/>
            <a:ext cx="7289622" cy="3094892"/>
          </a:xfrm>
        </p:spPr>
        <p:txBody>
          <a:bodyPr numCol="2"/>
          <a:lstStyle/>
          <a:p>
            <a:pPr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курсу: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1.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Сучасні погляди на сутність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Основні вимоги до менеджера в організації 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Ролі та стилі менеджера як основа для формування сприятливого клімату в організації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Дослідження та вимірювання результатів діяльності менеджера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Формування цілей у діяльності менеджера</a:t>
            </a:r>
          </a:p>
          <a:p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Тайм-менеджмент у процесі організації особистої 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 менеджера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 Формування команди для організації ефективної роботи підприємства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Діяльність керівника в процесі управління змінами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9. Наставництво і навчання як об’єкт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10. Управління кар’єрою менеджера в процесі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11. Стрес як об’єкт дослідження у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uk-UA" sz="12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325602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uk-UA" sz="2000" b="1" dirty="0"/>
          </a:p>
          <a:p>
            <a:pPr>
              <a:spcBef>
                <a:spcPts val="0"/>
              </a:spcBef>
            </a:pPr>
            <a:r>
              <a:rPr lang="uk-UA" sz="1800" b="1" dirty="0"/>
              <a:t>Викладач: </a:t>
            </a:r>
            <a:r>
              <a:rPr lang="uk-UA" sz="1800" dirty="0" err="1"/>
              <a:t>к.е.н</a:t>
            </a:r>
            <a:r>
              <a:rPr lang="uk-UA" sz="1800" dirty="0"/>
              <a:t>., доцент, </a:t>
            </a:r>
          </a:p>
          <a:p>
            <a:pPr>
              <a:spcBef>
                <a:spcPts val="0"/>
              </a:spcBef>
            </a:pPr>
            <a:r>
              <a:rPr lang="uk-UA" sz="1800" dirty="0"/>
              <a:t>доцент кафедри менеджменту</a:t>
            </a:r>
          </a:p>
          <a:p>
            <a:pPr>
              <a:spcBef>
                <a:spcPts val="0"/>
              </a:spcBef>
            </a:pPr>
            <a:r>
              <a:rPr lang="uk-UA" sz="2400" dirty="0"/>
              <a:t>Дранус Любов Сергіївна</a:t>
            </a:r>
          </a:p>
          <a:p>
            <a:pPr>
              <a:spcBef>
                <a:spcPts val="0"/>
              </a:spcBef>
            </a:pPr>
            <a:r>
              <a:rPr lang="uk-UA" sz="1800" dirty="0"/>
              <a:t>(викладачі кафедри менеджменту)</a:t>
            </a:r>
          </a:p>
          <a:p>
            <a:endParaRPr lang="uk-UA" dirty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3249227"/>
            <a:ext cx="3727938" cy="3397758"/>
          </a:xfrm>
        </p:spPr>
        <p:txBody>
          <a:bodyPr/>
          <a:lstStyle/>
          <a:p>
            <a:pPr defTabSz="432000">
              <a:lnSpc>
                <a:spcPct val="100000"/>
              </a:lnSpc>
              <a:spcBef>
                <a:spcPts val="0"/>
              </a:spcBef>
            </a:pPr>
            <a:endParaRPr lang="uk-UA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32000">
              <a:lnSpc>
                <a:spcPct val="100000"/>
              </a:lnSpc>
              <a:spcBef>
                <a:spcPts val="0"/>
              </a:spcBef>
            </a:pPr>
            <a:r>
              <a:rPr lang="uk-UA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курсу:</a:t>
            </a:r>
          </a:p>
          <a:p>
            <a:pPr defTabSz="432000">
              <a:lnSpc>
                <a:spcPct val="100000"/>
              </a:lnSpc>
              <a:spcBef>
                <a:spcPts val="0"/>
              </a:spcBef>
            </a:pPr>
            <a:endParaRPr lang="uk-UA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знати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самоуправління своєю життєдіяльністю і діяльністю;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психофізіологічні резерви людини;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закони, що управляють людиною, і механізм їхньої дії;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технологію стратегічного і повсякденного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засоби реалізації функцій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(техніки, технології, методи, прийоми);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основи теорії і практики боротьби;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кар’єра є метою.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uk-UA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вміти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здійснювати стратегічне і повсякденне планування життя;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застосовувати засоби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(техніки, технології, методи, прийоми і т. ін.) під час розв’язання функціональних завдань;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застосовувати знання і навички </a:t>
            </a:r>
            <a:r>
              <a:rPr lang="uk-UA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uk-UA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досягнення життєвих цілей.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1400" b="1" dirty="0"/>
              <a:t>Формат</a:t>
            </a:r>
            <a:r>
              <a:rPr lang="uk-UA" sz="1400" dirty="0"/>
              <a:t>: вибіркова дисципліна</a:t>
            </a:r>
          </a:p>
          <a:p>
            <a:pPr algn="just">
              <a:spcBef>
                <a:spcPts val="0"/>
              </a:spcBef>
            </a:pPr>
            <a:r>
              <a:rPr lang="uk-UA" sz="1400" b="1" dirty="0"/>
              <a:t>Обсяг:</a:t>
            </a:r>
            <a:r>
              <a:rPr lang="uk-UA" sz="1400" dirty="0"/>
              <a:t> 4 кредити </a:t>
            </a:r>
            <a:r>
              <a:rPr lang="en-US" sz="1400" dirty="0"/>
              <a:t>ECTS</a:t>
            </a:r>
            <a:r>
              <a:rPr lang="uk-UA" sz="1400" dirty="0"/>
              <a:t>, з яких 54 години групових занять та 66 самостійної роботи.</a:t>
            </a:r>
          </a:p>
          <a:p>
            <a:pPr algn="just">
              <a:spcBef>
                <a:spcPts val="0"/>
              </a:spcBef>
            </a:pPr>
            <a:endParaRPr lang="uk-UA" sz="1400" i="1" dirty="0"/>
          </a:p>
          <a:p>
            <a:pPr>
              <a:spcBef>
                <a:spcPts val="0"/>
              </a:spcBef>
            </a:pPr>
            <a:r>
              <a:rPr lang="uk-UA" sz="1400" b="1" i="1" dirty="0"/>
              <a:t>Метою</a:t>
            </a:r>
            <a:r>
              <a:rPr lang="uk-UA" sz="1400" b="1" dirty="0"/>
              <a:t> </a:t>
            </a:r>
            <a:r>
              <a:rPr lang="uk-UA" sz="1400" dirty="0"/>
              <a:t>викладання навчальної дисципліни </a:t>
            </a:r>
            <a:r>
              <a:rPr lang="uk-UA" sz="1400" dirty="0">
                <a:cs typeface="Times New Roman" pitchFamily="18" charset="0"/>
              </a:rPr>
              <a:t>є </a:t>
            </a:r>
            <a:r>
              <a:rPr lang="uk-UA" sz="1400" dirty="0"/>
              <a:t>оволодіння теоретичними знаннями і практичними навичками з питань особистісного розвитку менеджера; формуванні у студентів індивідуальних особливостей та поведінкових. навичок, які необхідні майбутньому керівнику; розвитку у майбутніх менеджерів умінь організовувати особисту працю.</a:t>
            </a:r>
          </a:p>
          <a:p>
            <a:pPr>
              <a:spcBef>
                <a:spcPts val="0"/>
              </a:spcBef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Самоменеджмент</a:t>
            </a:r>
            <a:endParaRPr lang="uk-UA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760886"/>
            <a:ext cx="5600699" cy="1731957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sz="1200" b="1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Залік – 30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Робота за семестр – 70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sz="1200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ru-RU" sz="1200" dirty="0" err="1"/>
              <a:t>Виступи</a:t>
            </a:r>
            <a:r>
              <a:rPr lang="ru-RU" sz="1200" dirty="0"/>
              <a:t> </a:t>
            </a:r>
            <a:r>
              <a:rPr lang="ru-RU" sz="1200" dirty="0" err="1"/>
              <a:t>з</a:t>
            </a:r>
            <a:r>
              <a:rPr lang="ru-RU" sz="1200" dirty="0"/>
              <a:t> </a:t>
            </a:r>
            <a:r>
              <a:rPr lang="ru-RU" sz="1200" dirty="0" err="1"/>
              <a:t>доповіддю</a:t>
            </a:r>
            <a:r>
              <a:rPr lang="ru-RU" sz="1200" dirty="0"/>
              <a:t> (</a:t>
            </a:r>
            <a:r>
              <a:rPr lang="ru-RU" sz="1200" dirty="0" err="1"/>
              <a:t>презентація</a:t>
            </a:r>
            <a:r>
              <a:rPr lang="ru-RU" sz="1200" dirty="0"/>
              <a:t>) на </a:t>
            </a:r>
            <a:r>
              <a:rPr lang="ru-RU" sz="1200" dirty="0" err="1"/>
              <a:t>семінарських</a:t>
            </a:r>
            <a:r>
              <a:rPr lang="ru-RU" sz="1200" dirty="0"/>
              <a:t> </a:t>
            </a:r>
            <a:r>
              <a:rPr lang="ru-RU" sz="1200" dirty="0" err="1"/>
              <a:t>заняттях</a:t>
            </a:r>
            <a:r>
              <a:rPr lang="ru-RU" sz="1200" dirty="0"/>
              <a:t> </a:t>
            </a:r>
            <a:r>
              <a:rPr lang="uk-UA" sz="1200" dirty="0"/>
              <a:t>–  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Відповіді на семінарських </a:t>
            </a:r>
            <a:r>
              <a:rPr lang="uk-UA" sz="1200" dirty="0" err="1"/>
              <a:t>заняттях–</a:t>
            </a:r>
            <a:r>
              <a:rPr lang="uk-UA" sz="1200" dirty="0"/>
              <a:t>  20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Модульна контрольна робота №1, №2–  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ru-RU" sz="1200" dirty="0" err="1"/>
              <a:t>Самостійна</a:t>
            </a:r>
            <a:r>
              <a:rPr lang="ru-RU" sz="1200" dirty="0"/>
              <a:t> робота</a:t>
            </a:r>
            <a:r>
              <a:rPr lang="uk-UA" sz="1200" dirty="0"/>
              <a:t>– 20 балів</a:t>
            </a:r>
          </a:p>
          <a:p>
            <a:pPr>
              <a:spcBef>
                <a:spcPts val="0"/>
              </a:spcBef>
            </a:pPr>
            <a:r>
              <a:rPr lang="uk-UA" sz="1200" dirty="0"/>
              <a:t>Доповідь, творче завдання (2*5);</a:t>
            </a:r>
          </a:p>
          <a:p>
            <a:pPr>
              <a:spcBef>
                <a:spcPts val="0"/>
              </a:spcBef>
            </a:pPr>
            <a:r>
              <a:rPr lang="uk-UA" sz="1200" dirty="0"/>
              <a:t>Презентації (2*10);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/>
              <a:t>Робота в групах.</a:t>
            </a:r>
            <a:endParaRPr lang="ru-RU" sz="1200" dirty="0"/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3624649"/>
            <a:ext cx="5600699" cy="2899243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400" b="1" dirty="0"/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400" b="1" dirty="0"/>
          </a:p>
          <a:p>
            <a:pPr lvl="0">
              <a:spcBef>
                <a:spcPts val="0"/>
              </a:spcBef>
            </a:pPr>
            <a:endParaRPr lang="uk-UA" sz="1200" b="1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Технічні вимоги: </a:t>
            </a:r>
            <a:r>
              <a:rPr lang="uk-UA" sz="1200" dirty="0">
                <a:ea typeface="Segoe UI Emoji" pitchFamily="34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ru-RU" sz="1200" dirty="0">
                <a:ea typeface="Segoe UI Emoji" pitchFamily="34" charset="0"/>
              </a:rPr>
              <a:t> Доступ до мереж</a:t>
            </a:r>
            <a:r>
              <a:rPr lang="uk-UA" sz="1200" dirty="0">
                <a:ea typeface="Segoe UI Emoji" pitchFamily="34" charset="0"/>
              </a:rPr>
              <a:t>і </a:t>
            </a:r>
            <a:r>
              <a:rPr lang="en-US" sz="1200" dirty="0">
                <a:ea typeface="Segoe UI Emoji" pitchFamily="34" charset="0"/>
              </a:rPr>
              <a:t>Internet</a:t>
            </a:r>
            <a:r>
              <a:rPr lang="ru-RU" sz="1200" dirty="0">
                <a:ea typeface="Segoe UI Emoji" pitchFamily="34" charset="0"/>
              </a:rPr>
              <a:t>, точка доступу </a:t>
            </a:r>
            <a:r>
              <a:rPr lang="en-US" sz="1200" dirty="0" err="1">
                <a:ea typeface="Segoe UI Emoji" pitchFamily="34" charset="0"/>
              </a:rPr>
              <a:t>Wi</a:t>
            </a:r>
            <a:r>
              <a:rPr lang="ru-RU" sz="1200" dirty="0">
                <a:ea typeface="Segoe UI Emoji" pitchFamily="34" charset="0"/>
              </a:rPr>
              <a:t>-</a:t>
            </a:r>
            <a:r>
              <a:rPr lang="en-US" sz="1200" dirty="0" err="1">
                <a:ea typeface="Segoe UI Emoji" pitchFamily="34" charset="0"/>
              </a:rPr>
              <a:t>Fi</a:t>
            </a:r>
            <a:r>
              <a:rPr lang="ru-RU" sz="1200" dirty="0">
                <a:ea typeface="Segoe UI Emoji" pitchFamily="34" charset="0"/>
              </a:rPr>
              <a:t>; </a:t>
            </a:r>
          </a:p>
          <a:p>
            <a:pPr lvl="0">
              <a:spcBef>
                <a:spcPts val="0"/>
              </a:spcBef>
            </a:pPr>
            <a:r>
              <a:rPr lang="ru-RU" sz="1200" dirty="0">
                <a:ea typeface="Segoe UI Emoji" pitchFamily="34" charset="0"/>
              </a:rPr>
              <a:t> </a:t>
            </a:r>
            <a:r>
              <a:rPr lang="en-US" sz="1200" dirty="0">
                <a:ea typeface="Segoe UI Emoji" pitchFamily="34" charset="0"/>
              </a:rPr>
              <a:t>OS: Windows, Android, </a:t>
            </a:r>
            <a:r>
              <a:rPr lang="en-US" sz="1200" dirty="0" err="1">
                <a:ea typeface="Segoe UI Emoji" pitchFamily="34" charset="0"/>
              </a:rPr>
              <a:t>iOS</a:t>
            </a:r>
            <a:r>
              <a:rPr lang="en-US" sz="1200" dirty="0">
                <a:ea typeface="Segoe UI Emoji" pitchFamily="34" charset="0"/>
              </a:rPr>
              <a:t>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ea typeface="Segoe UI Emoji" pitchFamily="34" charset="0"/>
              </a:rPr>
              <a:t> Browsers: Chrome / Opera / Mozilla Firefox / MS Edge;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>
                <a:ea typeface="Segoe UI Emoji" pitchFamily="34" charset="0"/>
              </a:rPr>
              <a:t>Програмне забезпечення:</a:t>
            </a:r>
            <a:r>
              <a:rPr lang="en-US" sz="1200" dirty="0">
                <a:ea typeface="Segoe UI Emoji" pitchFamily="34" charset="0"/>
              </a:rPr>
              <a:t> Word, Excel, PowerPoint; Skype, Zoom, Google Meet;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ea typeface="Segoe UI Emoji" pitchFamily="34" charset="0"/>
              </a:rPr>
              <a:t> </a:t>
            </a:r>
            <a:r>
              <a:rPr lang="uk-UA" sz="1200" dirty="0">
                <a:ea typeface="Segoe UI Emoji" pitchFamily="34" charset="0"/>
              </a:rPr>
              <a:t>Система електронного навчання </a:t>
            </a:r>
            <a:r>
              <a:rPr lang="uk-UA" sz="1200" dirty="0" err="1">
                <a:ea typeface="Segoe UI Emoji" pitchFamily="34" charset="0"/>
              </a:rPr>
              <a:t>Moodle</a:t>
            </a:r>
            <a:r>
              <a:rPr lang="uk-UA" sz="1200" dirty="0">
                <a:ea typeface="Segoe UI Emoji" pitchFamily="34" charset="0"/>
              </a:rPr>
              <a:t> 3.9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 err="1">
                <a:ea typeface="Segoe UI Emoji" pitchFamily="34" charset="0"/>
              </a:rPr>
              <a:t>Тренінгова</a:t>
            </a:r>
            <a:r>
              <a:rPr lang="uk-UA" sz="1200" dirty="0">
                <a:ea typeface="Segoe UI Emoji" pitchFamily="34" charset="0"/>
              </a:rPr>
              <a:t> аудиторія (дошка, </a:t>
            </a:r>
            <a:r>
              <a:rPr lang="uk-UA" sz="1200" dirty="0" err="1">
                <a:ea typeface="Segoe UI Emoji" pitchFamily="34" charset="0"/>
              </a:rPr>
              <a:t>фліпчарт</a:t>
            </a:r>
            <a:r>
              <a:rPr lang="uk-UA" sz="1200" dirty="0">
                <a:ea typeface="Segoe UI Emoji" pitchFamily="34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>
                <a:ea typeface="Segoe UI Emoji" pitchFamily="34" charset="0"/>
              </a:rPr>
              <a:t>стікери</a:t>
            </a:r>
            <a:r>
              <a:rPr lang="uk-UA" sz="1200" dirty="0">
                <a:ea typeface="Segoe UI Emoji" pitchFamily="34" charset="0"/>
              </a:rPr>
              <a:t>, кольоровий папір, клей, ватман, блокнот для </a:t>
            </a:r>
            <a:r>
              <a:rPr lang="uk-UA" sz="1200" dirty="0" err="1">
                <a:ea typeface="Segoe UI Emoji" pitchFamily="34" charset="0"/>
              </a:rPr>
              <a:t>фліпчарту</a:t>
            </a:r>
            <a:r>
              <a:rPr lang="uk-UA" sz="1200" dirty="0">
                <a:ea typeface="Segoe UI Emoji" pitchFamily="34" charset="0"/>
              </a:rPr>
              <a:t>).</a:t>
            </a:r>
            <a:endParaRPr lang="ru-RU" sz="1200" dirty="0">
              <a:ea typeface="Segoe UI Emoji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200" dirty="0">
              <a:ea typeface="Segoe UI Emoji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Академічна доброчесність:</a:t>
            </a:r>
            <a:r>
              <a:rPr lang="uk-UA" sz="1200" dirty="0">
                <a:ea typeface="Segoe UI Emoji" pitchFamily="34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200" dirty="0">
              <a:ea typeface="Segoe UI Emoji" pitchFamily="34" charset="0"/>
            </a:endParaRPr>
          </a:p>
          <a:p>
            <a:pPr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Консультування</a:t>
            </a:r>
            <a:r>
              <a:rPr lang="uk-UA" sz="1200" dirty="0">
                <a:ea typeface="Segoe UI Emoji" pitchFamily="34" charset="0"/>
              </a:rPr>
              <a:t> з дисциплін надається згідно графіку консультування кафедри менеджменту, каб.10-325.</a:t>
            </a:r>
          </a:p>
          <a:p>
            <a:endParaRPr lang="uk-UA" dirty="0"/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algn="just"/>
            <a:r>
              <a:rPr lang="uk-UA" sz="1400" b="1" dirty="0"/>
              <a:t>Вимоги до робіт:</a:t>
            </a:r>
          </a:p>
          <a:p>
            <a:pPr algn="just"/>
            <a:r>
              <a:rPr lang="uk-UA" sz="14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під час ділової гри та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завдань; презентації вирішення певних задач</a:t>
            </a:r>
          </a:p>
          <a:p>
            <a:pPr algn="just"/>
            <a:r>
              <a:rPr lang="uk-UA" sz="1400" dirty="0"/>
              <a:t>Контрольна робота проводиться письмово в аудиторії та складається з 2 відкритих питань, що базуються на лекційному матеріалі та ситуаційної задачі</a:t>
            </a:r>
          </a:p>
          <a:p>
            <a:pPr algn="just"/>
            <a:r>
              <a:rPr lang="uk-UA" sz="1400" dirty="0" err="1"/>
              <a:t>Самостийна</a:t>
            </a:r>
            <a:r>
              <a:rPr lang="uk-UA" sz="1400" dirty="0"/>
              <a:t> робота складається з завдань, яка поєднує у собі теоретичну частину (наукове повідомлення) та завдання (ситуаційні задачі) </a:t>
            </a:r>
          </a:p>
          <a:p>
            <a:pPr algn="just"/>
            <a:r>
              <a:rPr lang="uk-UA" sz="1400" dirty="0"/>
              <a:t>В процесі виконання даного виду роботи студенти повинні повноцінно розкрити сутність поставлених питань (зробити обґрунтоване дослідження по кожному питанню у переліку).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646</Words>
  <Application>Microsoft Office PowerPoint</Application>
  <PresentationFormat>Широкий екран</PresentationFormat>
  <Paragraphs>75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Самоменеджмент</vt:lpstr>
      <vt:lpstr>Самоменеджмент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User</cp:lastModifiedBy>
  <cp:revision>32</cp:revision>
  <dcterms:created xsi:type="dcterms:W3CDTF">2020-10-01T12:50:33Z</dcterms:created>
  <dcterms:modified xsi:type="dcterms:W3CDTF">2025-05-07T15:46:48Z</dcterms:modified>
</cp:coreProperties>
</file>