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notesMaster+xml" PartName="/ppt/notesMasters/notesMaster1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8"/>
  </p:notesMasterIdLst>
  <p:handoutMasterIdLst>
    <p:handoutMasterId r:id="rId19"/>
  </p:handoutMasterIdLst>
  <p:sldIdLst>
    <p:sldId id="270" r:id="rId3"/>
    <p:sldId id="273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4" y="18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3513619F-846F-442B-BCF8-571FD3859E35}" type="slidenum"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Arial Unicode M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99426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DC0A30AB-30C6-43AB-A330-5838E8B45D7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5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  <a:cs typeface="Arial Unicode M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en-US" sz="294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083969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en-US" sz="294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647447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en-US" sz="294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701289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en-US" sz="294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919833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en-US" sz="294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2542593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en-US" sz="294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8570343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en-US" sz="294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257049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en-US" sz="294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043390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en-US" sz="294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5061971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en-US" sz="294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841150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485900" y="900113"/>
            <a:ext cx="4587875" cy="34417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5040000"/>
          </a:xfrm>
        </p:spPr>
        <p:txBody>
          <a:bodyPr/>
          <a:lstStyle/>
          <a:p>
            <a:pPr indent="0"/>
            <a:endParaRPr lang="en-US" sz="294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07063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FB73FC-58C9-40F4-92B9-D40CE23955CB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37A32E-9772-4188-B7A8-D5539036445D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99E224-B351-4677-8F40-1AE3445D199F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5141358"/>
            <a:ext cx="1008844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56047" y="1931918"/>
            <a:ext cx="8568531" cy="201697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53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56047" y="3981128"/>
            <a:ext cx="8568531" cy="1322451"/>
          </a:xfrm>
        </p:spPr>
        <p:txBody>
          <a:bodyPr lIns="50397" rIns="50397"/>
          <a:lstStyle>
            <a:lvl1pPr marL="0" marR="70556" indent="0" algn="r">
              <a:buNone/>
              <a:defRPr>
                <a:solidFill>
                  <a:schemeClr val="tx2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4150" y="5459765"/>
            <a:ext cx="10084776" cy="2107723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lvl="0"/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lvl="0"/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lvl="0"/>
            <a:fld id="{E9E8FE9A-5527-4E14-B283-2F73B5C409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334BF8D6-6C6F-4ABE-91C0-0D5066E4CC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370" y="1168136"/>
            <a:ext cx="8568531" cy="201591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53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324518" y="3231669"/>
            <a:ext cx="5040313" cy="1603745"/>
          </a:xfrm>
        </p:spPr>
        <p:txBody>
          <a:bodyPr lIns="100794" rIns="100794" anchor="t"/>
          <a:lstStyle>
            <a:lvl1pPr marL="0" indent="0" algn="l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7D849891-D173-4F18-9B5F-7163686F4AB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4009187" y="3312976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803676" y="3312976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4031" y="1632890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24318" y="1632890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51FFB444-CB8D-44C9-B0C2-AE573CB6A9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031" y="300987"/>
            <a:ext cx="9072563" cy="1259946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031" y="5963744"/>
            <a:ext cx="4454027" cy="839964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1589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120819" y="5963744"/>
            <a:ext cx="4455776" cy="839964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1589" anchor="ctr"/>
          <a:lstStyle>
            <a:lvl1pPr marL="0" indent="0">
              <a:buNone/>
              <a:defRPr sz="26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4031" y="1592067"/>
            <a:ext cx="4454027" cy="43450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0818" y="1592067"/>
            <a:ext cx="4455776" cy="434506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5C0B1DBB-BB08-4542-B8CA-99D63A9AFA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A2471B2B-A3F9-4374-A287-581746BA466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81F115B1-4401-4A6C-A2CB-90AB620FE1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063" y="5375769"/>
            <a:ext cx="8248138" cy="503978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8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872302" y="5903008"/>
            <a:ext cx="4381712" cy="1007957"/>
          </a:xfrm>
        </p:spPr>
        <p:txBody>
          <a:bodyPr/>
          <a:lstStyle>
            <a:lvl1pPr marL="0" indent="0" algn="r">
              <a:buNone/>
              <a:defRPr sz="18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08063" y="302387"/>
            <a:ext cx="8245951" cy="503978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416086" y="7063571"/>
            <a:ext cx="2116931" cy="403183"/>
          </a:xfrm>
        </p:spPr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8ACFD753-9D00-4C33-A83F-D788452AC5A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2FB87E-5037-499A-8D02-93C6F4AECF77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58129" y="6000343"/>
            <a:ext cx="7896490" cy="714556"/>
          </a:xfrm>
          <a:noFill/>
        </p:spPr>
        <p:txBody>
          <a:bodyPr lIns="100794" tIns="0" rIns="100794" anchor="t"/>
          <a:lstStyle>
            <a:lvl1pPr marL="0" marR="20159" indent="0" algn="r">
              <a:buNone/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52016" y="209405"/>
            <a:ext cx="9576594" cy="4838192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5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828726" y="7063572"/>
            <a:ext cx="2591463" cy="4024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fld id="{C0B3A05B-2BD8-4283-86AE-CE68460BE79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016" y="5362896"/>
            <a:ext cx="8902603" cy="62024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3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50414" y="6553191"/>
            <a:ext cx="5446695" cy="10153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535470" y="6546660"/>
            <a:ext cx="4068466" cy="10289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661" y="6383784"/>
            <a:ext cx="3750815" cy="1191457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0794" tIns="50397" rIns="100794" bIns="50397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0183" y="6379910"/>
            <a:ext cx="3754337" cy="1195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9551582" y="5498831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9346071" y="5498831"/>
            <a:ext cx="201613" cy="251989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031" y="1632891"/>
            <a:ext cx="9072563" cy="483483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63057DB1-DF4B-464E-A89B-37A300DABD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45049" y="302740"/>
            <a:ext cx="1959537" cy="616498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4031" y="302741"/>
            <a:ext cx="6972432" cy="616498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76EB354A-11D8-4836-9BFE-743C28CB6B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8E70469-8850-481D-B357-BDE467CA56D8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179241-1D35-4147-B04D-AEBCC08A5EDF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646C0C-2729-40F6-8A17-51725E9B948A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A8FE535-3AB5-4B0D-8B15-24FB9ABCABE5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66923B0-BAA1-48C2-BE74-20B0645078E1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501513-E9F3-4FA7-AA05-BD69A9D31638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336F9E0-76D4-476F-9E8F-B3A52F943BFA}" type="slidenum"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Arial Unicode MS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5FF7BFF8-B62B-4DC7-8061-F88A5A980BCA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hangingPunct="0">
        <a:tabLst/>
        <a:defRPr lang="en-US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Arial Unicode MS" pitchFamily="2"/>
        </a:defRPr>
      </a:lvl1pPr>
    </p:titleStyle>
    <p:bodyStyle>
      <a:lvl1pPr rtl="0" hangingPunct="0">
        <a:spcBef>
          <a:spcPts val="1417"/>
        </a:spcBef>
        <a:spcAft>
          <a:spcPts val="0"/>
        </a:spcAft>
        <a:tabLst/>
        <a:defRPr lang="en-US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Arial Unicode MS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50414" y="6553191"/>
            <a:ext cx="5446695" cy="101531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535470" y="6546660"/>
            <a:ext cx="4068466" cy="102895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0794" tIns="50397" rIns="100794" bIns="50397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661" y="6383784"/>
            <a:ext cx="3750815" cy="1191457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0794" tIns="50397" rIns="100794" bIns="50397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0183" y="6379910"/>
            <a:ext cx="3754337" cy="1195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94" tIns="50397" rIns="100794" bIns="50397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504031" y="1632890"/>
            <a:ext cx="9072563" cy="4989036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7416086" y="7063571"/>
            <a:ext cx="2116931" cy="4031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pPr lvl="0"/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828726" y="7063572"/>
            <a:ext cx="2591463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pPr lvl="0"/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9533017" y="7063572"/>
            <a:ext cx="403225" cy="402483"/>
          </a:xfrm>
          <a:prstGeom prst="rect">
            <a:avLst/>
          </a:prstGeom>
        </p:spPr>
        <p:txBody>
          <a:bodyPr vert="horz" lIns="100794" tIns="50397" rIns="100794" bIns="50397" anchor="b"/>
          <a:lstStyle>
            <a:lvl1pPr algn="r" eaLnBrk="1" latinLnBrk="0" hangingPunct="1">
              <a:defRPr kumimoji="0" sz="1100" b="0">
                <a:solidFill>
                  <a:schemeClr val="tx1"/>
                </a:solidFill>
              </a:defRPr>
            </a:lvl1pPr>
            <a:extLst/>
          </a:lstStyle>
          <a:p>
            <a:pPr lvl="0"/>
            <a:fld id="{5FF7BFF8-B62B-4DC7-8061-F88A5A980BC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03177" indent="-282224" algn="l" rtl="0" eaLnBrk="1" latinLnBrk="0" hangingPunct="1">
        <a:spcBef>
          <a:spcPts val="441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401" indent="-251986" algn="l" rtl="0" eaLnBrk="1" latinLnBrk="0" hangingPunct="1">
        <a:spcBef>
          <a:spcPts val="357"/>
        </a:spcBef>
        <a:buClr>
          <a:schemeClr val="accent1"/>
        </a:buClr>
        <a:buFont typeface="Verdana"/>
        <a:buChar char="◦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947467" indent="-251986" algn="l" rtl="0" eaLnBrk="1" latinLnBrk="0" hangingPunct="1">
        <a:spcBef>
          <a:spcPts val="386"/>
        </a:spcBef>
        <a:buClr>
          <a:schemeClr val="accent2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929" indent="-251986" algn="l" rtl="0" eaLnBrk="1" latinLnBrk="0" hangingPunct="1">
        <a:spcBef>
          <a:spcPts val="386"/>
        </a:spcBef>
        <a:buClr>
          <a:schemeClr val="accent2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15" indent="-251986" algn="l" rtl="0" eaLnBrk="1" latinLnBrk="0" hangingPunct="1">
        <a:spcBef>
          <a:spcPts val="386"/>
        </a:spcBef>
        <a:buClr>
          <a:schemeClr val="accent2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3900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015886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267872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858" indent="-251986" algn="l" rtl="0" eaLnBrk="1" latinLnBrk="0" hangingPunct="1">
        <a:spcBef>
          <a:spcPts val="386"/>
        </a:spcBef>
        <a:buClr>
          <a:schemeClr val="accent3"/>
        </a:buClr>
        <a:buFont typeface="Wingdings 2"/>
        <a:buChar char="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39" y="2834878"/>
            <a:ext cx="9056811" cy="371684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uk-UA" sz="4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Уроки про Європейський Союз</a:t>
            </a:r>
            <a:br>
              <a:rPr lang="uk-UA" sz="4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uk-UA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4000" b="1" dirty="0" smtClean="0">
                <a:solidFill>
                  <a:srgbClr val="0070C0"/>
                </a:solidFill>
              </a:rPr>
              <a:t>Проект </a:t>
            </a:r>
            <a:r>
              <a:rPr lang="uk-UA" sz="4000" b="1" dirty="0" err="1" smtClean="0">
                <a:solidFill>
                  <a:srgbClr val="0070C0"/>
                </a:solidFill>
              </a:rPr>
              <a:t>Erasmus+</a:t>
            </a:r>
            <a:r>
              <a:rPr lang="uk-UA" sz="4000" b="1" dirty="0" smtClean="0">
                <a:solidFill>
                  <a:srgbClr val="0070C0"/>
                </a:solidFill>
              </a:rPr>
              <a:t> </a:t>
            </a:r>
            <a:br>
              <a:rPr lang="uk-UA" sz="4000" b="1" dirty="0" smtClean="0">
                <a:solidFill>
                  <a:srgbClr val="0070C0"/>
                </a:solidFill>
              </a:rPr>
            </a:br>
            <a:r>
              <a:rPr lang="uk-UA" sz="4000" b="1" dirty="0" smtClean="0">
                <a:solidFill>
                  <a:srgbClr val="0070C0"/>
                </a:solidFill>
              </a:rPr>
              <a:t>Жана Моне </a:t>
            </a:r>
            <a:br>
              <a:rPr lang="uk-UA" sz="4000" b="1" dirty="0" smtClean="0">
                <a:solidFill>
                  <a:srgbClr val="0070C0"/>
                </a:solidFill>
              </a:rPr>
            </a:br>
            <a:r>
              <a:rPr lang="uk-UA" sz="4000" b="1" dirty="0" smtClean="0">
                <a:solidFill>
                  <a:srgbClr val="0070C0"/>
                </a:solidFill>
              </a:rPr>
              <a:t> </a:t>
            </a:r>
            <a:r>
              <a:rPr lang="ru-RU" sz="4000" b="1" dirty="0" smtClean="0">
                <a:solidFill>
                  <a:srgbClr val="0070C0"/>
                </a:solidFill>
              </a:rPr>
              <a:t>«</a:t>
            </a:r>
            <a:r>
              <a:rPr lang="uk-UA" sz="4000" b="1" dirty="0" smtClean="0">
                <a:solidFill>
                  <a:srgbClr val="0070C0"/>
                </a:solidFill>
              </a:rPr>
              <a:t>Академія досліджень ЄС для школярів та студентів</a:t>
            </a:r>
            <a:r>
              <a:rPr lang="ru-RU" sz="4000" b="1" dirty="0" smtClean="0">
                <a:solidFill>
                  <a:srgbClr val="0070C0"/>
                </a:solidFill>
              </a:rPr>
              <a:t>»</a:t>
            </a:r>
            <a:r>
              <a:rPr lang="uk-UA" sz="4000" b="1" dirty="0" smtClean="0">
                <a:solidFill>
                  <a:srgbClr val="0070C0"/>
                </a:solidFill>
              </a:rPr>
              <a:t> </a:t>
            </a:r>
            <a:br>
              <a:rPr lang="uk-UA" sz="4000" b="1" dirty="0" smtClean="0">
                <a:solidFill>
                  <a:srgbClr val="0070C0"/>
                </a:solidFill>
              </a:rPr>
            </a:br>
            <a:r>
              <a:rPr lang="uk-UA" sz="4000" b="1" dirty="0" smtClean="0">
                <a:solidFill>
                  <a:srgbClr val="0070C0"/>
                </a:solidFill>
              </a:rPr>
              <a:t>(2020-2022 роки)</a:t>
            </a:r>
            <a:endParaRPr lang="uk-UA" sz="4000" b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C:\Users\Светлана\Desktop\жан моне\logosbeneficaireserasmusright_e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3"/>
            <a:ext cx="6783225" cy="2618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Светлана\Desktop\жан моне\zhanmon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76578" y="0"/>
            <a:ext cx="2822222" cy="2540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Светлана\Desktop\жан моне\CHN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64501" y="0"/>
            <a:ext cx="2016125" cy="24778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-1" y="482600"/>
            <a:ext cx="7704609" cy="906463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uk-UA" sz="3200" dirty="0" smtClean="0">
                <a:solidFill>
                  <a:schemeClr val="tx1"/>
                </a:solidFill>
              </a:rPr>
              <a:t>Розділ VІ: Фінансове співробітництво і боротьба з шахрайством</a:t>
            </a:r>
            <a:endParaRPr lang="uk-UA" sz="32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1" y="1800225"/>
            <a:ext cx="4896295" cy="5075956"/>
          </a:xfrm>
        </p:spPr>
        <p:txBody>
          <a:bodyPr>
            <a:normAutofit fontScale="70000" lnSpcReduction="20000"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 зможе отримати переваги від фінансової допомоги ЄС;.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Майбутні пріоритетні сфери фінансової допомоги ЄС Україні будуть визначені у відповідних індикативних програмах;.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 ЄС реалізовуватиметься у тісному співробітництві та координації з іншими країнами-донорами;.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Інвестиції міжнародних фінансових організацій можуть бути збільшені за допомогою Інвестиційного фонду сусідства, в якому має право брати участь Україна. 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Угода передбачає, що ЄС і Україна застосовуватимуть ефективні заходи для недопущення шахрайства, корупції та будь-яких інших незаконних дій, а також боротьбу з ними.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Що є основою стосунків Україна - ЄС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288" y="1800225"/>
            <a:ext cx="4978225" cy="4139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Светлана\Desktop\жан моне\zhanmone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58477" y="-18311"/>
            <a:ext cx="2015977" cy="124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-1" y="484188"/>
            <a:ext cx="8064649" cy="904875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uk-UA" sz="3200" dirty="0" smtClean="0">
                <a:solidFill>
                  <a:schemeClr val="tx1"/>
                </a:solidFill>
              </a:rPr>
              <a:t>Розділ VІІ: Інституційні, загальні та прикінцеві положення</a:t>
            </a:r>
            <a:endParaRPr lang="uk-UA" sz="32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0" y="1800225"/>
            <a:ext cx="9072563" cy="4384675"/>
          </a:xfrm>
        </p:spPr>
        <p:txBody>
          <a:bodyPr>
            <a:normAutofit fontScale="70000" lnSpcReduction="20000"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/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найвищому рівні проводитиметься Саміт ЄС-Україна, що забезпечуватиме діалог найвищого рівня і платформу для зустрічей президентів.</a:t>
            </a:r>
          </a:p>
          <a:p>
            <a:pPr lvl="0"/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міністерському рівні діалог проходитиме у рамках Ради з питань асоціації, яка зможе проводити зустрічі у будь-якому форматі. Рада з питань асоціації буде уповноважена приймати обов’язкові до виконання рішення.</a:t>
            </a:r>
          </a:p>
          <a:p>
            <a:pPr lvl="0"/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Допомогу Раді з питань асоціації у виконанні її обов’язків надаватиме Комітет з питань асоціації, у рамках якого буде створено підкомітети з галузевого співробітництва. </a:t>
            </a:r>
          </a:p>
          <a:p>
            <a:pPr lvl="0"/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Угода про асоціацію передбачає і парламентську співпрацю, зокрема, шляхом створення Парламентського комітету з питань асоціації, який забезпечить майданчик для зустрічей та обміну думками депутатів Європейського парламенту та Верховної Ради України.</a:t>
            </a:r>
          </a:p>
          <a:p>
            <a:pPr lvl="0"/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Угода про асоціацію також сприятиме проведенню регулярних зустрічей з представниками громадянського суспільства. </a:t>
            </a:r>
          </a:p>
        </p:txBody>
      </p:sp>
      <p:pic>
        <p:nvPicPr>
          <p:cNvPr id="2050" name="Picture 2" descr="Переформатування європейської інтеграції: можливості і ризики для асоціації  Україна-ЄС » Ukrainian Think Tanks Liaison Office in Brusse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504" y="5508029"/>
            <a:ext cx="3206130" cy="2051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Светлана\Desktop\жан моне\zhanmone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58477" y="-18311"/>
            <a:ext cx="2015977" cy="124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576263"/>
            <a:ext cx="10008864" cy="719137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en-US"/>
              <a:t>Протоколи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0" y="1800225"/>
            <a:ext cx="9072563" cy="438467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/>
            <a:r>
              <a:rPr lang="en-US"/>
              <a:t>Протокол 1 - щодо визначення концепції «походження товарів» і методів адміністративного співробітництва</a:t>
            </a:r>
          </a:p>
          <a:p>
            <a:pPr lvl="0"/>
            <a:r>
              <a:rPr lang="en-US"/>
              <a:t>Додаток до Протоколу 1 - спільні Декларації</a:t>
            </a:r>
          </a:p>
          <a:p>
            <a:pPr lvl="0"/>
            <a:r>
              <a:rPr lang="en-US"/>
              <a:t>Протокол 2 - про взаємну адміністративну допомогу в митних справах</a:t>
            </a:r>
          </a:p>
          <a:p>
            <a:pPr lvl="0"/>
            <a:r>
              <a:rPr lang="en-US"/>
              <a:t>Протокол 3 - про Рамкову угоду між Україною та Європейським союзом</a:t>
            </a:r>
          </a:p>
        </p:txBody>
      </p:sp>
      <p:pic>
        <p:nvPicPr>
          <p:cNvPr id="4" name="Рисунок 3" descr="C:\Users\Светлана\Desktop\жан моне\zhanmon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8477" y="-18311"/>
            <a:ext cx="2015977" cy="124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576263"/>
            <a:ext cx="8058477" cy="719137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uk-UA" dirty="0" smtClean="0"/>
              <a:t>Додатки до розділів (43)</a:t>
            </a:r>
            <a:endParaRPr lang="uk-UA" dirty="0"/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1" y="1800225"/>
            <a:ext cx="4248224" cy="4384675"/>
          </a:xfrm>
        </p:spPr>
        <p:txBody>
          <a:bodyPr>
            <a:normAutofit fontScale="70000" lnSpcReduction="20000"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/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 бути прийнятими до встановленого терміну.</a:t>
            </a:r>
          </a:p>
          <a:p>
            <a:pPr lvl="0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Приклади:</a:t>
            </a:r>
          </a:p>
          <a:p>
            <a:pPr lvl="0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Додаток XXI - Державні закупівлі</a:t>
            </a:r>
          </a:p>
          <a:p>
            <a:pPr lvl="0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Додаток ХХІІ-А,B,C - Географічні зазначення – законодавство сторін та Додаток XXIII - Глосарій термінів</a:t>
            </a:r>
          </a:p>
          <a:p>
            <a:pPr lvl="0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Додаток XXIV - Правила процедури вирішення спорів</a:t>
            </a:r>
          </a:p>
          <a:p>
            <a:pPr lvl="0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Додаток XXV - Кодекс поведінки членів арбітражної групи і посередників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Понад половина громадян вважає, що Україна має приєднатися до Є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256" y="1824146"/>
            <a:ext cx="5410200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 descr="C:\Users\Светлана\Desktop\жан моне\zhanmone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58477" y="-18311"/>
            <a:ext cx="2015977" cy="124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User\Desktop\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80625" cy="755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5638849" cy="1007957"/>
          </a:xfrm>
          <a:solidFill>
            <a:srgbClr val="FFC000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Академія досліджень ЄС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819425" y="235192"/>
            <a:ext cx="3816126" cy="2116706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ru-RU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55187" y="2217505"/>
            <a:ext cx="7780621" cy="463660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280" y="2004716"/>
            <a:ext cx="10057346" cy="5656663"/>
          </a:xfrm>
          <a:prstGeom prst="rect">
            <a:avLst/>
          </a:prstGeom>
        </p:spPr>
      </p:pic>
      <p:pic>
        <p:nvPicPr>
          <p:cNvPr id="9" name="Рисунок 8" descr="C:\Users\Светлана\Desktop\жан моне\zhanmon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56437" y="235193"/>
            <a:ext cx="3024188" cy="1898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43" y="187437"/>
            <a:ext cx="2575151" cy="1345498"/>
          </a:xfrm>
          <a:prstGeom prst="rect">
            <a:avLst/>
          </a:prstGeom>
        </p:spPr>
      </p:pic>
      <p:pic>
        <p:nvPicPr>
          <p:cNvPr id="11" name="Picture 2" descr="C:\Users\Светлана\Desktop\жан моне\CHNU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154" y="1878084"/>
            <a:ext cx="1647381" cy="16057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3219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Позитивні наслідки вступу України до ЄС | Блоги БДМ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10105877" cy="7559675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827509"/>
            <a:ext cx="9072563" cy="125994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uk-UA" i="1" dirty="0" smtClean="0">
                <a:solidFill>
                  <a:srgbClr val="0070C0"/>
                </a:solidFill>
              </a:rPr>
              <a:t>Україна та ЄС: Угода </a:t>
            </a:r>
            <a:r>
              <a:rPr lang="uk-UA" i="1" smtClean="0">
                <a:solidFill>
                  <a:srgbClr val="0070C0"/>
                </a:solidFill>
              </a:rPr>
              <a:t>про </a:t>
            </a:r>
            <a:r>
              <a:rPr lang="uk-UA" i="1" smtClean="0">
                <a:solidFill>
                  <a:srgbClr val="0070C0"/>
                </a:solidFill>
              </a:rPr>
              <a:t>Асоціацію</a:t>
            </a:r>
            <a:endParaRPr lang="ru-RU" i="1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C:\Users\Светлана\Desktop\жан моне\zhanmon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8477" y="-18311"/>
            <a:ext cx="2015977" cy="124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" y="0"/>
            <a:ext cx="7920880" cy="1224136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uk-UA" sz="1800" b="1" dirty="0" smtClean="0">
                <a:latin typeface="Arial Black" pitchFamily="34" charset="0"/>
              </a:rPr>
              <a:t>Угода про асоціацію між Україною, з однієї сторони, та Європейським Союзом, Європейським Співтовариством з атомної енергії і їхніми державами-членами, з іншої сторони</a:t>
            </a:r>
            <a:endParaRPr lang="uk-UA" sz="1800" b="1" dirty="0">
              <a:latin typeface="Arial Black" pitchFamily="34" charset="0"/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1" y="1800225"/>
            <a:ext cx="9432799" cy="5508004"/>
          </a:xfrm>
        </p:spPr>
        <p:txBody>
          <a:bodyPr>
            <a:normAutofit fontScale="85000" lnSpcReduction="20000"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Структура угоди: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Преамбула -  як вступна декларація до Угоди, що визначає мету і базові засади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Угоди;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I - Загальні принципи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II - Політичний діалог і реформи, політична асоціація, співробітництво і зближення у сфері зовнішньої політики і політики безпеки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III -  Юстиція, свобода і безпека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IV - Торгові та суміжні питання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V - Економічне та галузеве співробітництво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VI - Фінансове співробітництво і боротьба з шахрайством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Розділ VII - Інституційні, загальні та прикінцеві положення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Додатки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Протоколи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Светлана\Desktop\жан моне\zhanmon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8477" y="-18311"/>
            <a:ext cx="2015977" cy="124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-1" y="576263"/>
            <a:ext cx="10080625" cy="719137"/>
          </a:xfrm>
        </p:spPr>
        <p:txBody>
          <a:bodyPr>
            <a:normAutofit fontScale="9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uk-UA" dirty="0" smtClean="0">
                <a:latin typeface="Arial Black" pitchFamily="34" charset="0"/>
              </a:rPr>
              <a:t>Преамбула</a:t>
            </a:r>
            <a:endParaRPr lang="uk-UA" dirty="0">
              <a:latin typeface="Arial Black" pitchFamily="34" charset="0"/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0" y="1800225"/>
            <a:ext cx="9216776" cy="5003948"/>
          </a:xfrm>
        </p:spPr>
        <p:txBody>
          <a:bodyPr>
            <a:normAutofit fontScale="92500" lnSpcReduction="20000"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Преамбула Угоди констатує:</a:t>
            </a:r>
          </a:p>
          <a:p>
            <a:pPr lvl="0">
              <a:buFont typeface="Wingdings" pitchFamily="2" charset="2"/>
              <a:buChar char="Ø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Україна є європейською країною, яка поділяє спільну історію та цінності з ЄС.</a:t>
            </a:r>
          </a:p>
          <a:p>
            <a:pPr lvl="0">
              <a:buFont typeface="Wingdings" pitchFamily="2" charset="2"/>
              <a:buChar char="Ø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Відзначається європейська ідентичність нашої держави та існування широкого громадянського консенсусу навколо її європейського вибору.</a:t>
            </a:r>
          </a:p>
          <a:p>
            <a:pPr lvl="0">
              <a:buFont typeface="Wingdings" pitchFamily="2" charset="2"/>
              <a:buChar char="Ø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Наголошено на визнанні Європейським Союзом європейських прагнень України та її європейського вибору.</a:t>
            </a:r>
          </a:p>
          <a:p>
            <a:pPr lvl="0">
              <a:buFont typeface="Wingdings" pitchFamily="2" charset="2"/>
              <a:buChar char="Ø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Наголошено на відданості сторін дотриманню всіх положень Статуту ООН та принципів і зобов’язань, прийнятих в рамках ОБСЄ, а також на повазі до принципів незалежності, суверенітету, територіальної цілісності та непорушності кордонів.</a:t>
            </a:r>
            <a:endParaRPr lang="uk-UA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Светлана\Desktop\жан моне\zhanmon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8477" y="-18311"/>
            <a:ext cx="2015977" cy="124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467469"/>
            <a:ext cx="7560592" cy="827931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uk-UA" sz="3600" dirty="0" smtClean="0">
                <a:latin typeface="Arial Black" pitchFamily="34" charset="0"/>
              </a:rPr>
              <a:t>Розділ І. Загальні принципи</a:t>
            </a:r>
            <a:endParaRPr lang="uk-UA" sz="3600" dirty="0">
              <a:latin typeface="Arial Black" pitchFamily="34" charset="0"/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1" y="1800225"/>
            <a:ext cx="6624488" cy="5147964"/>
          </a:xfrm>
        </p:spPr>
        <p:txBody>
          <a:bodyPr>
            <a:normAutofit fontScale="77500" lnSpcReduction="20000"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/>
            <a:r>
              <a:rPr lang="uk-UA" b="1" i="1" u="sng" dirty="0" smtClean="0">
                <a:latin typeface="Times New Roman" pitchFamily="18" charset="0"/>
                <a:cs typeface="Times New Roman" pitchFamily="18" charset="0"/>
              </a:rPr>
              <a:t>в основі асоціації лежать принципи:</a:t>
            </a:r>
          </a:p>
          <a:p>
            <a:pPr lvl="0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поваги до демократичних принципів,</a:t>
            </a:r>
          </a:p>
          <a:p>
            <a:pPr lvl="0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прав людини і основоположних свобод,</a:t>
            </a:r>
          </a:p>
          <a:p>
            <a:pPr lvl="0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верховенства права, суверенітету й територіальної цілісності,</a:t>
            </a:r>
          </a:p>
          <a:p>
            <a:pPr lvl="0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непорушності кордонів,</a:t>
            </a:r>
          </a:p>
          <a:p>
            <a:pPr lvl="0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вільної ринкової економіки,</a:t>
            </a:r>
          </a:p>
          <a:p>
            <a:pPr lvl="0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забезпечення належного врядування,</a:t>
            </a:r>
          </a:p>
          <a:p>
            <a:pPr lvl="0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протидія розповсюдженню зброї масового знищення, боротьба з корупцією та</a:t>
            </a:r>
          </a:p>
          <a:p>
            <a:pPr lvl="0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різними формами транснаціональної організованої злочинності й тероризму,</a:t>
            </a:r>
          </a:p>
          <a:p>
            <a:pPr lvl="0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сприяння сталому розвитку.</a:t>
            </a:r>
            <a:endParaRPr lang="uk-UA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20" name="Picture 4" descr="ДЕКЛАРАЦІЯ ГРОМАДСЬКОГО ПІДПИСАННЯ УГОДИ ПРО АСОЦІАЦІЮ МІЖ УКРАЇНОЮ ТА ЄС |  Фонд місцевої демократії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36456" y="1691605"/>
            <a:ext cx="3744169" cy="5400675"/>
          </a:xfrm>
          <a:prstGeom prst="rect">
            <a:avLst/>
          </a:prstGeom>
          <a:noFill/>
        </p:spPr>
      </p:pic>
      <p:pic>
        <p:nvPicPr>
          <p:cNvPr id="5" name="Рисунок 4" descr="C:\Users\Светлана\Desktop\жан моне\zhanmone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58477" y="-18311"/>
            <a:ext cx="2015977" cy="124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0" y="407727"/>
            <a:ext cx="8058477" cy="1409154"/>
          </a:xfrm>
        </p:spPr>
        <p:txBody>
          <a:bodyPr>
            <a:no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uk-UA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Розділ ІІ «Політичний діалог та реформи, політична асоціація, співробітництво та конвергенція у сфері зовнішньої та </a:t>
            </a:r>
            <a:r>
              <a:rPr lang="uk-UA" sz="2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безпекової</a:t>
            </a:r>
            <a:r>
              <a:rPr lang="uk-UA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політики»</a:t>
            </a:r>
            <a:endParaRPr lang="uk-UA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0" y="2411685"/>
            <a:ext cx="9072563" cy="4384675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>
              <a:buFont typeface="Wingdings" pitchFamily="2" charset="2"/>
              <a:buChar char="Ø"/>
            </a:pPr>
            <a:r>
              <a:rPr lang="uk-UA" i="1" dirty="0" smtClean="0"/>
              <a:t>визначає, що Сторони розвиватимуть політичний діалог у всіх сферах, які становлять спільний інтерес, та з метою поступового зближення їхніх позицій з питань зовнішньої політики, а також безпеки та оборони.</a:t>
            </a:r>
          </a:p>
          <a:p>
            <a:pPr lvl="0">
              <a:buFont typeface="Wingdings" pitchFamily="2" charset="2"/>
              <a:buChar char="Ø"/>
            </a:pPr>
            <a:r>
              <a:rPr lang="uk-UA" i="1" dirty="0" smtClean="0"/>
              <a:t>Перераховано форми проведення політичного діалогу, включаючи саміти, зустрічі на рівні міністрів, політичних директорів, парламентарів, посадових осіб високого рівня, експертів військових структур тощо.</a:t>
            </a:r>
            <a:endParaRPr lang="uk-UA" i="1" dirty="0"/>
          </a:p>
        </p:txBody>
      </p:sp>
      <p:pic>
        <p:nvPicPr>
          <p:cNvPr id="4" name="Рисунок 3" descr="C:\Users\Светлана\Desktop\жан моне\zhanmon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8477" y="-18311"/>
            <a:ext cx="2015977" cy="124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-278047" y="796652"/>
            <a:ext cx="9792841" cy="1008112"/>
          </a:xfrm>
        </p:spPr>
        <p:txBody>
          <a:bodyPr>
            <a:no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uk-UA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Розділ ІІІ «Юстиція, свобода та безпека»</a:t>
            </a:r>
            <a:endParaRPr lang="uk-UA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0" y="1800225"/>
            <a:ext cx="9504808" cy="5147964"/>
          </a:xfrm>
        </p:spPr>
        <p:txBody>
          <a:bodyPr>
            <a:normAutofit fontScale="85000" lnSpcReduction="10000"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встановлює однією з цілей асоціації зміцнення співпраці в галузі правосуддя, свободи та безпеки з метою посилення верховенства права та поваги до прав людини й основоположних свобод.</a:t>
            </a:r>
          </a:p>
          <a:p>
            <a:pPr lvl="0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Норми щодо співпраці з питань правосуддя, свободи та безпеки умовно можна об’єднати за такими шістьма напрямами:</a:t>
            </a:r>
          </a:p>
          <a:p>
            <a:pPr lvl="0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1) верховенство права та повага до прав і свобод людини;</a:t>
            </a:r>
          </a:p>
          <a:p>
            <a:pPr lvl="0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2) захист персональних даних;</a:t>
            </a:r>
          </a:p>
          <a:p>
            <a:pPr lvl="0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3) співробітництво у сфері міграції, притулку та управління кордонами;</a:t>
            </a:r>
          </a:p>
          <a:p>
            <a:pPr lvl="0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4) вільний рух осіб;</a:t>
            </a:r>
          </a:p>
          <a:p>
            <a:pPr lvl="0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5) правоохоронна співпраця, зокрема боротьба зі злочинністю, у т.ч. організованою, незаконним обігом наркотиків, тероризмом;</a:t>
            </a:r>
          </a:p>
          <a:p>
            <a:pPr lvl="0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6) правова співпраця з цивільних та кримінальних справ</a:t>
            </a:r>
            <a:endParaRPr lang="uk-UA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Светлана\Desktop\жан моне\zhanmon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8477" y="-18311"/>
            <a:ext cx="2015977" cy="124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151880" y="611485"/>
            <a:ext cx="7200900" cy="936104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Розділ IV «Торгівля та суміжні питання»</a:t>
            </a:r>
            <a:endParaRPr lang="uk-UA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0" y="1800225"/>
            <a:ext cx="9072563" cy="5147964"/>
          </a:xfrm>
        </p:spPr>
        <p:txBody>
          <a:bodyPr>
            <a:normAutofit fontScale="77500" lnSpcReduction="20000"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поглиблена та всеосяжна зона вільної торгівлі (далі – ЗВТ)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Визначає правову базу для лібералізації переміщення товарів,послуг, капіталів, частково робочої сили між Україною та ЄС, а також регуляторного наближення, спрямованого на поступове входження економіки України до внутрішнього ринку ЄС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Розглядає питання: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правила походження товарів;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інструменти торговельного захисту;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санітарні та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фітосанітарні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заходи;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митна сфера; торговельні відносини в енергетичній сфері;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заснування компаній;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визнання кваліфікації надавачів послуг;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рух капіталів та платежів;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конкурентна політика, антимонопольні заходи та державна допомога;</a:t>
            </a:r>
          </a:p>
          <a:p>
            <a:pPr lvl="0">
              <a:lnSpc>
                <a:spcPct val="120000"/>
              </a:lnSpc>
              <a:spcAft>
                <a:spcPts val="0"/>
              </a:spcAft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права інтелектуальної власності; державні закупівлі тощо</a:t>
            </a:r>
            <a:endParaRPr lang="uk-UA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Светлана\Desktop\жан моне\zhanmon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8477" y="-18311"/>
            <a:ext cx="2015977" cy="124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007864" y="539477"/>
            <a:ext cx="7200900" cy="936104"/>
          </a:xfrm>
        </p:spPr>
        <p:txBody>
          <a:bodyPr>
            <a:no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Розділ V. Економічне та галузеве співробітництво</a:t>
            </a:r>
            <a:endParaRPr lang="uk-UA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0" y="1800225"/>
            <a:ext cx="9072563" cy="5219972"/>
          </a:xfrm>
        </p:spPr>
        <p:txBody>
          <a:bodyPr numCol="2">
            <a:normAutofit fontScale="62500" lnSpcReduction="20000"/>
          </a:bodyPr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6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n-US" sz="2000" b="0" i="0" u="none" strike="noStrike" kern="1200">
                <a:ln>
                  <a:noFill/>
                </a:ln>
                <a:latin typeface="Liberation Sans" pitchFamily="34"/>
                <a:ea typeface="WenQuanYi Zen Hei" pitchFamily="2"/>
                <a:cs typeface="Lohit Hindi" pitchFamily="2"/>
              </a:defRPr>
            </a:lvl9pPr>
          </a:lstStyle>
          <a:p>
            <a:pPr marL="108000" lvl="0" indent="0">
              <a:lnSpc>
                <a:spcPct val="120000"/>
              </a:lnSpc>
              <a:spcAft>
                <a:spcPts val="0"/>
              </a:spcAft>
              <a:buNone/>
            </a:pP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Розділ V містить 28 глав з питань: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енергетичної співпраці,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макроекономічного співробітництва,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управління державними фінансами,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оподаткування,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статистики,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екології,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транспорту,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співробітництва у космічній сфері,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науково-технічної співпраці,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промислової політики та політики підприємств,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видобувної та металургійної промисловості,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фінансових послуг,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корпоративного права,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корпоративного управління,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бухгалтерського обліку й аудиту,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інформаційного суспільства,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аудіовізуальної політики,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туризму,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сільського господарства та розвитку сільських районів,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рибальства і  морської політики,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річки Дунай,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захисту прав споживачів,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співробітництва у сфері зайнятості,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соціальної політики та політики рівних можливостей,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охорони здоров'я, освіти,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навчання і молоді,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культури,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спорту і фізичної активності,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громадянського суспільства,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транскордонного та регіонального співробітництва, </a:t>
            </a:r>
          </a:p>
          <a:p>
            <a:pPr lvl="0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участі у проектах і  програмах європейських агенцій на основі поступового наближення законодавства України до правил ЄС, а також, де доцільно, до міжнародних норм і стандартів.</a:t>
            </a:r>
            <a:endParaRPr lang="uk-UA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:\Users\Светлана\Desktop\жан моне\zhanmone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8477" y="-18311"/>
            <a:ext cx="2015977" cy="124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1065</Words>
  <Application>Microsoft Office PowerPoint</Application>
  <PresentationFormat>Произвольный</PresentationFormat>
  <Paragraphs>116</Paragraphs>
  <Slides>15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35" baseType="lpstr">
      <vt:lpstr>Arial Unicode MS</vt:lpstr>
      <vt:lpstr>Microsoft YaHei</vt:lpstr>
      <vt:lpstr>Arial</vt:lpstr>
      <vt:lpstr>Arial Black</vt:lpstr>
      <vt:lpstr>Calibri</vt:lpstr>
      <vt:lpstr>Liberation Sans</vt:lpstr>
      <vt:lpstr>Liberation Serif</vt:lpstr>
      <vt:lpstr>Lohit Hindi</vt:lpstr>
      <vt:lpstr>Lucida Sans Unicode</vt:lpstr>
      <vt:lpstr>Segoe UI</vt:lpstr>
      <vt:lpstr>StarSymbol</vt:lpstr>
      <vt:lpstr>Tahoma</vt:lpstr>
      <vt:lpstr>Times New Roman</vt:lpstr>
      <vt:lpstr>Verdana</vt:lpstr>
      <vt:lpstr>WenQuanYi Zen Hei</vt:lpstr>
      <vt:lpstr>Wingdings</vt:lpstr>
      <vt:lpstr>Wingdings 2</vt:lpstr>
      <vt:lpstr>Wingdings 3</vt:lpstr>
      <vt:lpstr>Обычный</vt:lpstr>
      <vt:lpstr>Открытая</vt:lpstr>
      <vt:lpstr>Уроки про Європейський Союз  Проект Erasmus+  Жана Моне   «Академія досліджень ЄС для школярів та студентів»  (2020-2022 роки)</vt:lpstr>
      <vt:lpstr>Україна та ЄС: Угода про Асоціацію</vt:lpstr>
      <vt:lpstr>Угода про асоціацію між Україною, з однієї сторони, та Європейським Союзом, Європейським Співтовариством з атомної енергії і їхніми державами-членами, з іншої сторони</vt:lpstr>
      <vt:lpstr>Преамбула</vt:lpstr>
      <vt:lpstr>Розділ І. Загальні принципи</vt:lpstr>
      <vt:lpstr>Розділ ІІ «Політичний діалог та реформи, політична асоціація, співробітництво та конвергенція у сфері зовнішньої та безпекової політики»</vt:lpstr>
      <vt:lpstr>Розділ ІІІ «Юстиція, свобода та безпека»</vt:lpstr>
      <vt:lpstr>Розділ IV «Торгівля та суміжні питання»</vt:lpstr>
      <vt:lpstr>Розділ V. Економічне та галузеве співробітництво</vt:lpstr>
      <vt:lpstr>Розділ VІ: Фінансове співробітництво і боротьба з шахрайством</vt:lpstr>
      <vt:lpstr>Розділ VІІ: Інституційні, загальні та прикінцеві положення</vt:lpstr>
      <vt:lpstr>Протоколи</vt:lpstr>
      <vt:lpstr>Додатки до розділів (43)</vt:lpstr>
      <vt:lpstr>Академія досліджень ЄС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Угода про асоціацію між Україною, з однієї сторони, та Європейським Союзом, Європейським Співтовариством з атомної енергії і їхніми державами-членами, з іншої сторони</dc:title>
  <dc:creator>user</dc:creator>
  <cp:lastModifiedBy>Пользователь Windows</cp:lastModifiedBy>
  <cp:revision>18</cp:revision>
  <dcterms:created xsi:type="dcterms:W3CDTF">2018-09-18T05:15:11Z</dcterms:created>
  <dcterms:modified xsi:type="dcterms:W3CDTF">2020-10-06T16:28:31Z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833397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