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48"/>
  </p:notesMasterIdLst>
  <p:sldIdLst>
    <p:sldId id="301" r:id="rId2"/>
    <p:sldId id="256" r:id="rId3"/>
    <p:sldId id="257" r:id="rId4"/>
    <p:sldId id="259" r:id="rId5"/>
    <p:sldId id="260" r:id="rId6"/>
    <p:sldId id="261" r:id="rId7"/>
    <p:sldId id="262" r:id="rId8"/>
    <p:sldId id="268" r:id="rId9"/>
    <p:sldId id="269" r:id="rId10"/>
    <p:sldId id="263" r:id="rId11"/>
    <p:sldId id="264" r:id="rId12"/>
    <p:sldId id="265" r:id="rId13"/>
    <p:sldId id="266" r:id="rId14"/>
    <p:sldId id="25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5" r:id="rId42"/>
    <p:sldId id="297" r:id="rId43"/>
    <p:sldId id="298" r:id="rId44"/>
    <p:sldId id="299" r:id="rId45"/>
    <p:sldId id="302" r:id="rId46"/>
    <p:sldId id="300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85" autoAdjust="0"/>
    <p:restoredTop sz="94660"/>
  </p:normalViewPr>
  <p:slideViewPr>
    <p:cSldViewPr snapToGrid="0">
      <p:cViewPr varScale="1">
        <p:scale>
          <a:sx n="92" d="100"/>
          <a:sy n="92" d="100"/>
        </p:scale>
        <p:origin x="3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EA2ED-4E6B-4315-A78C-4BA7D0A605E7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07DEF-ED92-4505-9969-71D3E9A3C9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1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07DEF-ED92-4505-9969-71D3E9A3C9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7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07DEF-ED92-4505-9969-71D3E9A3C9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085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07DEF-ED92-4505-9969-71D3E9A3C9B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18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07DEF-ED92-4505-9969-71D3E9A3C9BF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8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870E44B-E688-4D2E-A324-A0D0ED9F4C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CBD2A86-37FB-4C43-9F4D-506E1650C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E44B-E688-4D2E-A324-A0D0ED9F4C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2A86-37FB-4C43-9F4D-506E1650C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9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E44B-E688-4D2E-A324-A0D0ED9F4C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2A86-37FB-4C43-9F4D-506E1650C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09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E44B-E688-4D2E-A324-A0D0ED9F4C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2A86-37FB-4C43-9F4D-506E1650C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7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E44B-E688-4D2E-A324-A0D0ED9F4C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2A86-37FB-4C43-9F4D-506E1650C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1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E44B-E688-4D2E-A324-A0D0ED9F4C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2A86-37FB-4C43-9F4D-506E1650C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3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E44B-E688-4D2E-A324-A0D0ED9F4C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2A86-37FB-4C43-9F4D-506E1650C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2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E44B-E688-4D2E-A324-A0D0ED9F4C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2A86-37FB-4C43-9F4D-506E1650C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43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E44B-E688-4D2E-A324-A0D0ED9F4C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D2A86-37FB-4C43-9F4D-506E1650C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9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E44B-E688-4D2E-A324-A0D0ED9F4C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CBD2A86-37FB-4C43-9F4D-506E1650C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82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870E44B-E688-4D2E-A324-A0D0ED9F4C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CBD2A86-37FB-4C43-9F4D-506E1650C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36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870E44B-E688-4D2E-A324-A0D0ED9F4C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CBD2A86-37FB-4C43-9F4D-506E1650C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2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4.xml" Type="http://schemas.openxmlformats.org/officeDocument/2006/relationships/slideLayout"/><Relationship Id="rId4" Target="../media/image2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4.xml" Type="http://schemas.openxmlformats.org/officeDocument/2006/relationships/slideLayout"/><Relationship Id="rId4" Target="../media/image2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4.xml" Type="http://schemas.openxmlformats.org/officeDocument/2006/relationships/slideLayout"/><Relationship Id="rId4" Target="../media/image2.jpeg" Type="http://schemas.openxmlformats.org/officeDocument/2006/relationships/image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4.png"/></Relationships>
</file>

<file path=ppt/slides/_rels/slide5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71750"/>
            <a:ext cx="10953749" cy="33718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Уроки про Європейський Союз</a:t>
            </a:r>
            <a:br>
              <a:rPr lang="uk-UA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solidFill>
                  <a:srgbClr val="0070C0"/>
                </a:solidFill>
              </a:rPr>
              <a:t>Проект </a:t>
            </a:r>
            <a:r>
              <a:rPr lang="uk-UA" sz="4000" b="1" dirty="0" err="1" smtClean="0">
                <a:solidFill>
                  <a:srgbClr val="0070C0"/>
                </a:solidFill>
              </a:rPr>
              <a:t>Erasmus+</a:t>
            </a:r>
            <a:r>
              <a:rPr lang="uk-UA" sz="4000" b="1" dirty="0" smtClean="0">
                <a:solidFill>
                  <a:srgbClr val="0070C0"/>
                </a:solidFill>
              </a:rPr>
              <a:t> </a:t>
            </a:r>
            <a:br>
              <a:rPr lang="uk-UA" sz="4000" b="1" dirty="0" smtClean="0">
                <a:solidFill>
                  <a:srgbClr val="0070C0"/>
                </a:solidFill>
              </a:rPr>
            </a:br>
            <a:r>
              <a:rPr lang="uk-UA" sz="4000" b="1" dirty="0" smtClean="0">
                <a:solidFill>
                  <a:srgbClr val="0070C0"/>
                </a:solidFill>
              </a:rPr>
              <a:t>Жана Моне </a:t>
            </a:r>
            <a:br>
              <a:rPr lang="uk-UA" sz="4000" b="1" dirty="0" smtClean="0">
                <a:solidFill>
                  <a:srgbClr val="0070C0"/>
                </a:solidFill>
              </a:rPr>
            </a:br>
            <a:r>
              <a:rPr lang="uk-UA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«</a:t>
            </a:r>
            <a:r>
              <a:rPr lang="uk-UA" sz="4000" b="1" dirty="0" smtClean="0">
                <a:solidFill>
                  <a:srgbClr val="0070C0"/>
                </a:solidFill>
              </a:rPr>
              <a:t>Академія досліджень ЄС для школярів та студентів</a:t>
            </a:r>
            <a:r>
              <a:rPr lang="ru-RU" sz="4000" b="1" dirty="0" smtClean="0">
                <a:solidFill>
                  <a:srgbClr val="0070C0"/>
                </a:solidFill>
              </a:rPr>
              <a:t>»</a:t>
            </a:r>
            <a:r>
              <a:rPr lang="uk-UA" sz="4000" b="1" dirty="0" smtClean="0">
                <a:solidFill>
                  <a:srgbClr val="0070C0"/>
                </a:solidFill>
              </a:rPr>
              <a:t> </a:t>
            </a:r>
            <a:br>
              <a:rPr lang="uk-UA" sz="4000" b="1" dirty="0" smtClean="0">
                <a:solidFill>
                  <a:srgbClr val="0070C0"/>
                </a:solidFill>
              </a:rPr>
            </a:br>
            <a:r>
              <a:rPr lang="uk-UA" sz="4000" b="1" dirty="0" smtClean="0">
                <a:solidFill>
                  <a:srgbClr val="0070C0"/>
                </a:solidFill>
              </a:rPr>
              <a:t>(2020-2022 роки)</a:t>
            </a:r>
            <a:endParaRPr lang="uk-UA" sz="4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Светлана\Desktop\жан моне\logosbeneficaireserasmusright_e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"/>
            <a:ext cx="8203964" cy="237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0" y="0"/>
            <a:ext cx="341333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Светлана\Desktop\жан моне\CHN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3601" y="0"/>
            <a:ext cx="2438400" cy="224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270" y="411398"/>
            <a:ext cx="9874901" cy="1498601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Президент Європейської Ради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3099" y="1909999"/>
            <a:ext cx="5250419" cy="39179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Першим постійним президентом Європейської ради одноголосно в листопаді 2009 року був обраний </a:t>
            </a:r>
            <a:r>
              <a:rPr lang="uk-U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ерман Ван Ромпей </a:t>
            </a:r>
            <a:r>
              <a:rPr lang="uk-UA" dirty="0" smtClean="0"/>
              <a:t>який вступив на посаду з набуттям чинності Лісабонського договору 1 грудня 2009 року та який закінчився 31 травня 2012 року.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1 березня 2012 року Герман Ван Ромпей був переобраний на другий термін, який почався 1 червня 2012 року і тривав до 30 листопада 2014 року. 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9923" y="1421177"/>
            <a:ext cx="3409475" cy="4406747"/>
          </a:xfrm>
          <a:prstGeom prst="rect">
            <a:avLst/>
          </a:prstGeom>
        </p:spPr>
      </p:pic>
      <p:pic>
        <p:nvPicPr>
          <p:cNvPr id="6" name="Рисунок 5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84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0933"/>
            <a:ext cx="10315575" cy="165819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</a:rPr>
              <a:t>Президент Європейської Ради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224" y="2339657"/>
            <a:ext cx="4663440" cy="37673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1 грудня 2014 року обраний </a:t>
            </a:r>
            <a:r>
              <a:rPr lang="uk-U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Дональд Туск</a:t>
            </a:r>
            <a:r>
              <a:rPr lang="uk-UA" dirty="0"/>
              <a:t> і його термін повноважень закінчився 31 травня 2017 року.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9 березня 2017 року Дональд Туск був переобраний на посаду. Термін повноважень завершився 30 листопада 2019 року</a:t>
            </a:r>
          </a:p>
          <a:p>
            <a:endParaRPr lang="ru-RU" dirty="0"/>
          </a:p>
        </p:txBody>
      </p:sp>
      <p:pic>
        <p:nvPicPr>
          <p:cNvPr id="3074" name="Picture 2" descr="Туска обвинили в предательстве по делу о гибели Ту-154 в Смоленске - BBC  News Русская служб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99" y="2157731"/>
            <a:ext cx="5734000" cy="322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27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9786766" cy="139536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</a:rPr>
              <a:t>Президент Європейської Ради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225" y="3009574"/>
            <a:ext cx="5096183" cy="2188276"/>
          </a:xfrm>
        </p:spPr>
        <p:txBody>
          <a:bodyPr/>
          <a:lstStyle/>
          <a:p>
            <a:pPr algn="ctr"/>
            <a:r>
              <a:rPr lang="uk-UA" dirty="0" smtClean="0"/>
              <a:t>Починаючи з 1 грудня 2019 року і до тепер Президентом Європейської Ради є бельгійський державний та політичний діяч, представник французької спільноти, 69-й Прем'єр-міністр Бельгії - </a:t>
            </a: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Шарль Мішель</a:t>
            </a:r>
            <a:endParaRPr lang="uk-UA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76222" y="1548409"/>
            <a:ext cx="3899971" cy="5110605"/>
          </a:xfrm>
          <a:prstGeom prst="rect">
            <a:avLst/>
          </a:prstGeom>
        </p:spPr>
      </p:pic>
      <p:pic>
        <p:nvPicPr>
          <p:cNvPr id="5" name="Рисунок 4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26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70C0"/>
                </a:solidFill>
              </a:rPr>
              <a:t>Президент Європейської Ради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4573" y="2262539"/>
            <a:ext cx="11055426" cy="323487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головує на її засіданнях та спрямовує її роботу;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забезпечує підготовку та безперервність роботи Європейської ради у співпраці з Головою Комісії і на основі роботи Ради із загальних питань;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докладає зусилля досягнення згуртованості і консенсусу у рамках Європейської ради;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представляє доповідь Європейському парламенту за підсумками кожного засідання Європейської ради.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 smtClean="0"/>
              <a:t>Президент Європейської ради</a:t>
            </a:r>
            <a:r>
              <a:rPr lang="uk-UA" dirty="0" smtClean="0"/>
              <a:t> на своєму рівні і у своїй якості представляє Європейський Союз у зовнішніх відносинах з питань спільної зовнішньої політики і політики безпеки.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4" name="Рисунок 3" descr="C:\Users\Светлана\Desktop\жан моне\zhanm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57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248" y="565634"/>
            <a:ext cx="7715595" cy="169282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Європейський парламент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21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Європейський парламент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63095" y="2273555"/>
            <a:ext cx="4663440" cy="3767328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є єдиним наднаціональним інститутом ЄС, члени якого демократично обираються громадянами Союзу на основі прямого загального виборчого права, що забезпечує йому безпосередню демократичну легітимність. Європейський Парламент виражає демократичну волю всіх громадян ЄС і представляє їх інтереси в стосунках з іншими інститутами Європейського Союзу. </a:t>
            </a:r>
            <a:endParaRPr lang="uk-UA" dirty="0"/>
          </a:p>
        </p:txBody>
      </p:sp>
      <p:pic>
        <p:nvPicPr>
          <p:cNvPr id="7170" name="Picture 2" descr="Європарламент залишиться проєвропейським — Високий Замо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84" y="2016086"/>
            <a:ext cx="5921493" cy="326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83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Європейський парламент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uk-UA" i="1" dirty="0" smtClean="0"/>
              <a:t>Попередником теперішнього Європейського Парламенту була Загальна Асамблея Європейського об'єднання вугілля і сталі (ЄОВС).</a:t>
            </a:r>
          </a:p>
          <a:p>
            <a:r>
              <a:rPr lang="uk-UA" dirty="0" smtClean="0"/>
              <a:t>Заснована в 1952 році, як Загальна Асамблея Європейського об'єднання вугілля і сталі (ЄОВС) і перейменована в європейську Парламентську Асамблею в 1958 році, вона стала Європейським парламентом у 1962 році.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uk-UA" i="1" u="sng" dirty="0" smtClean="0"/>
              <a:t>У 1962 році депутати Асамблеї прийняли рішення про зміну назви на «Європейський Парламент». Але в офіційних документах Співтовариств ця назва почала вживатись значно пізніше, після набрання чинності Єдиного європейського </a:t>
            </a:r>
            <a:r>
              <a:rPr lang="uk-UA" i="1" u="sng" dirty="0" err="1" smtClean="0"/>
              <a:t>акта</a:t>
            </a:r>
            <a:r>
              <a:rPr lang="uk-UA" i="1" u="sng" dirty="0" smtClean="0"/>
              <a:t> з 1 липня 1987 року.</a:t>
            </a:r>
            <a:endParaRPr lang="uk-UA" dirty="0"/>
          </a:p>
        </p:txBody>
      </p:sp>
      <p:pic>
        <p:nvPicPr>
          <p:cNvPr id="5" name="Рисунок 4" descr="C:\Users\Светлана\Desktop\жан моне\zhanm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39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Європейський 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парламент: розташування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засідає у трьох країнах: </a:t>
            </a:r>
          </a:p>
          <a:p>
            <a:r>
              <a:rPr lang="uk-UA" dirty="0" smtClean="0"/>
              <a:t>- щомісячні пленарні сесії, на яких присутні всі депутати, проводяться у Страсбурзі (Франція); </a:t>
            </a:r>
          </a:p>
          <a:p>
            <a:endParaRPr lang="uk-UA" dirty="0"/>
          </a:p>
        </p:txBody>
      </p:sp>
      <p:pic>
        <p:nvPicPr>
          <p:cNvPr id="8194" name="Picture 2" descr="У вівторок в Європарламенті відбудеться дискусія на тему Польщі -  Українська Служба - polskieradio.p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535" y="1998134"/>
            <a:ext cx="6222750" cy="424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28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Європейський парламент: розташування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224" y="2157731"/>
            <a:ext cx="4663440" cy="3767328"/>
          </a:xfrm>
        </p:spPr>
        <p:txBody>
          <a:bodyPr/>
          <a:lstStyle/>
          <a:p>
            <a:r>
              <a:rPr lang="uk-UA" dirty="0" smtClean="0"/>
              <a:t>засідання парламентських комітетів і додаткові пленарні сесії – у Брюсселі (Бельгія); </a:t>
            </a:r>
          </a:p>
          <a:p>
            <a:endParaRPr lang="uk-UA" dirty="0"/>
          </a:p>
          <a:p>
            <a:r>
              <a:rPr lang="uk-UA" dirty="0"/>
              <a:t>парламентські адміністративні установи («Генеральний Секретаріат») – у Люксембургу. 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20664" y="2080613"/>
            <a:ext cx="6788913" cy="4243069"/>
          </a:xfrm>
          <a:prstGeom prst="rect">
            <a:avLst/>
          </a:prstGeom>
        </p:spPr>
      </p:pic>
      <p:pic>
        <p:nvPicPr>
          <p:cNvPr id="6" name="Рисунок 5" descr="C:\Users\Светлана\Desktop\жан моне\zhanmon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12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9420226" cy="165819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Європейський 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парламент: </a:t>
            </a:r>
            <a:b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вибори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-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6791" y="2295590"/>
            <a:ext cx="10343208" cy="3767328"/>
          </a:xfrm>
        </p:spPr>
        <p:txBody>
          <a:bodyPr>
            <a:normAutofit/>
          </a:bodyPr>
          <a:lstStyle/>
          <a:p>
            <a:r>
              <a:rPr lang="uk-UA" dirty="0" smtClean="0"/>
              <a:t>Парламентські вибори в ЄС проводяться кожні 5 років на засадах прямого загального виборчого права шляхом вільного таємного голосування. </a:t>
            </a:r>
          </a:p>
          <a:p>
            <a:r>
              <a:rPr lang="uk-UA" dirty="0" smtClean="0"/>
              <a:t>Європейські вибори проводяться влітку і зазвичай тривають чотири дні. Однак в 2014 р. вибори в Європейський Парламент були проведені в період 22– 25 травня. Перенесення дати виборів на весну зроблено з метою підвищення явки виборців (Рада ЄС має право міняти дату виборів одностайним рішенням), а також збільшення періоду часу між виборами в Парламент і виборами Голови Європейської Комісії, які були призначені на липень 2014 р. </a:t>
            </a:r>
            <a:endParaRPr lang="uk-UA" dirty="0"/>
          </a:p>
        </p:txBody>
      </p:sp>
      <p:pic>
        <p:nvPicPr>
          <p:cNvPr id="5" name="Рисунок 4" descr="C:\Users\Светлана\Desktop\жан моне\zhanm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47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7279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498" y="2225407"/>
            <a:ext cx="8396659" cy="3062689"/>
          </a:xfrm>
        </p:spPr>
        <p:txBody>
          <a:bodyPr/>
          <a:lstStyle/>
          <a:p>
            <a:r>
              <a:rPr lang="uk-UA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Інститути </a:t>
            </a:r>
            <a:r>
              <a:rPr lang="uk-UA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uk-UA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uk-UA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С</a:t>
            </a:r>
            <a:r>
              <a:rPr lang="uk-UA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оюзу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1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8189321" cy="10428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Європейський парламент: 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голосу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998134"/>
            <a:ext cx="5340096" cy="376732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Право голосу мають всі громадяни держав-членів ЄС, які досягли 18 років (в Австрії – 16 років). </a:t>
            </a:r>
          </a:p>
          <a:p>
            <a:r>
              <a:rPr lang="uk-UA" dirty="0" smtClean="0"/>
              <a:t>Голосування є обов’язковим для всіх громадян в чотирьох державах-членах: Бельгії, Греції, на Кіпрі та в Люксембурзі. </a:t>
            </a:r>
          </a:p>
          <a:p>
            <a:r>
              <a:rPr lang="uk-UA" dirty="0" smtClean="0"/>
              <a:t>Якщо людина проживає не в тій країні ЄС, де він/вона має громадянство, то він/вона може проголосувати або за місцем проживання (в країні перебування), або в країні, громадянином якої він/вона є (в країні походження).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40096" y="1696599"/>
            <a:ext cx="6851904" cy="3769834"/>
          </a:xfrm>
          <a:prstGeom prst="rect">
            <a:avLst/>
          </a:prstGeom>
        </p:spPr>
      </p:pic>
      <p:pic>
        <p:nvPicPr>
          <p:cNvPr id="6" name="Рисунок 5" descr="C:\Users\Светлана\Desktop\жан моне\zhanmon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11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Європейський парламент: </a:t>
            </a:r>
            <a:b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2540" y="1998133"/>
            <a:ext cx="4987556" cy="449080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 Європейського Парламенту може бути одночасно депутатом парламенту держави-учасниці</a:t>
            </a:r>
          </a:p>
          <a:p>
            <a:pPr>
              <a:lnSpc>
                <a:spcPct val="120000"/>
              </a:lnSpc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і обов'язки депутата визначаються самим Європейським Парламентом, який встановлює загальні умови здійснення депутатських повноважень.</a:t>
            </a:r>
          </a:p>
          <a:p>
            <a:pPr>
              <a:lnSpc>
                <a:spcPct val="120000"/>
              </a:lnSpc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Депутати в Європарламенті працюють у складі груп з певною політичною ідеологією й не розділені за ознакою державної приналежності.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5537" y="2064233"/>
            <a:ext cx="6537901" cy="4358600"/>
          </a:xfrm>
          <a:prstGeom prst="rect">
            <a:avLst/>
          </a:prstGeom>
        </p:spPr>
      </p:pic>
      <p:pic>
        <p:nvPicPr>
          <p:cNvPr id="6" name="Рисунок 5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2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Європейський парламент: </a:t>
            </a:r>
            <a:b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роботи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 одна щорічна сесія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збирається без спеціального рішення про скликання у другий вівторок березня у Страсбурзі (Франція)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сесія триває 5-6 тижнів і відбувається у м. Страсбурзі в Палаті Європи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 </a:t>
            </a:r>
            <a:r>
              <a:rPr lang="uk-UA" dirty="0" smtClean="0"/>
              <a:t>може збиратися на позачергові сесії на вимогу більшості депутатів, які входять до його складу, на вимогу Ради або Комісії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 проводить свої пленарні дебати на 24 мовах.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збирається на пленарні засідання кожного місяця (окрім серпня) в Страсбурзі, (з понеділка по четвер).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У Страсбурзі депутати відвідують 12 пленарних засідань. Паралельно з цими заходами, які вони також повинні, звичайно, присвятити час своїм виборцям.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Шість раз на рік, Парламент також проводить зустрічі в Брюсселі протягом двох днів (середа і четвер).</a:t>
            </a:r>
          </a:p>
          <a:p>
            <a:endParaRPr lang="ru-RU" dirty="0"/>
          </a:p>
        </p:txBody>
      </p:sp>
      <p:pic>
        <p:nvPicPr>
          <p:cNvPr id="5" name="Рисунок 4" descr="C:\Users\Светлана\Desktop\жан моне\zhanm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Європейський парламент: </a:t>
            </a:r>
            <a:b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5285994" cy="3767328"/>
          </a:xfrm>
        </p:spPr>
        <p:txBody>
          <a:bodyPr/>
          <a:lstStyle/>
          <a:p>
            <a:r>
              <a:rPr lang="uk-UA" dirty="0" smtClean="0"/>
              <a:t>Згідно Лісабонського договору </a:t>
            </a:r>
            <a:r>
              <a:rPr lang="uk-UA" b="1" i="1" dirty="0" smtClean="0">
                <a:solidFill>
                  <a:srgbClr val="FF0000"/>
                </a:solidFill>
              </a:rPr>
              <a:t>кількість парламентарів не повинно перевищувати </a:t>
            </a:r>
            <a:r>
              <a:rPr lang="uk-UA" b="1" i="1" dirty="0" smtClean="0">
                <a:solidFill>
                  <a:srgbClr val="FF0000"/>
                </a:solidFill>
              </a:rPr>
              <a:t>705 </a:t>
            </a:r>
            <a:r>
              <a:rPr lang="uk-UA" b="1" i="1" smtClean="0">
                <a:solidFill>
                  <a:srgbClr val="FF0000"/>
                </a:solidFill>
              </a:rPr>
              <a:t>плюс </a:t>
            </a:r>
            <a:r>
              <a:rPr lang="uk-UA" b="1" i="1" smtClean="0">
                <a:solidFill>
                  <a:srgbClr val="FF0000"/>
                </a:solidFill>
              </a:rPr>
              <a:t>Голова. </a:t>
            </a:r>
            <a:endParaRPr lang="uk-UA" b="1" i="1" dirty="0" smtClean="0">
              <a:solidFill>
                <a:srgbClr val="FF0000"/>
              </a:solidFill>
            </a:endParaRPr>
          </a:p>
          <a:p>
            <a:r>
              <a:rPr lang="uk-UA" dirty="0" smtClean="0"/>
              <a:t>Кожна держава-учасниця ЄС має від 6 до 96 місць в Європейському Парламенті за принципом дигресивної (</a:t>
            </a:r>
            <a:r>
              <a:rPr lang="uk-UA" dirty="0" err="1" smtClean="0"/>
              <a:t>убуваючої</a:t>
            </a:r>
            <a:r>
              <a:rPr lang="uk-UA" dirty="0" smtClean="0"/>
              <a:t>) пропорційності</a:t>
            </a:r>
            <a:endParaRPr lang="uk-UA" dirty="0"/>
          </a:p>
        </p:txBody>
      </p:sp>
      <p:pic>
        <p:nvPicPr>
          <p:cNvPr id="5" name="Рисунок 4" descr="C:\Users\Светлана\Desktop\жан моне\zhanm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Євросоюз на місяць закриває зовнішні кордо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0" y="2266949"/>
            <a:ext cx="6000750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6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Європейський парламент: </a:t>
            </a:r>
            <a:b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6655" y="1998134"/>
            <a:ext cx="10753343" cy="37673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Рішення приймаються Парламентом за загальним правилом абсолютною більшістю його членів, присутніх на засіданні.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Кворум складає не менш ніж третину від загального складу депутатів.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Голосування депутатів завжди реалізується особисто парламентаріями, а порушення цього принципу кваліфікується як серйозне порушення порядку засідання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За своїм характером </a:t>
            </a:r>
            <a:r>
              <a:rPr lang="uk-UA" i="1" u="sng" dirty="0" smtClean="0"/>
              <a:t>голосування може бути відкритим, поіменним і таємним</a:t>
            </a:r>
            <a:r>
              <a:rPr lang="uk-UA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 smtClean="0"/>
              <a:t>У якості загального правила використовується </a:t>
            </a:r>
            <a:r>
              <a:rPr lang="uk-UA" i="1" u="sng" dirty="0" smtClean="0"/>
              <a:t>відкрите голосування</a:t>
            </a:r>
            <a:r>
              <a:rPr lang="uk-UA" i="1" dirty="0" smtClean="0"/>
              <a:t> за допомогою </a:t>
            </a:r>
            <a:r>
              <a:rPr lang="uk-UA" i="1" u="sng" dirty="0" smtClean="0"/>
              <a:t>підняття ру</a:t>
            </a:r>
            <a:r>
              <a:rPr lang="uk-UA" i="1" dirty="0" smtClean="0"/>
              <a:t>к або </a:t>
            </a:r>
            <a:r>
              <a:rPr lang="uk-UA" i="1" u="sng" dirty="0" smtClean="0"/>
              <a:t>електронної системи</a:t>
            </a:r>
            <a:r>
              <a:rPr lang="uk-UA" i="1" dirty="0" smtClean="0"/>
              <a:t>.</a:t>
            </a:r>
            <a:endParaRPr lang="uk-UA" dirty="0" smtClean="0"/>
          </a:p>
          <a:p>
            <a:pPr>
              <a:buFont typeface="Wingdings" panose="05000000000000000000" pitchFamily="2" charset="2"/>
              <a:buChar char="Ø"/>
            </a:pPr>
            <a:endParaRPr lang="uk-UA" dirty="0"/>
          </a:p>
        </p:txBody>
      </p:sp>
      <p:pic>
        <p:nvPicPr>
          <p:cNvPr id="4" name="Рисунок 3" descr="C:\Users\Светлана\Desktop\жан моне\zhanm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66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Європейський парламент: </a:t>
            </a:r>
            <a:b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11012240" cy="37673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Роботою Парламенту керує його Голова, який обирається з числа парламентаріїв на два з половиною роки.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Голова керує засіданнями палати, здійснює адміністративні та дисциплінарні функції, приймає участь поряд з Президентом Комісії та особою, яка головує в Раді, в представництві Співтовариства та Союзу.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Голові допомагають 14 заступників та 5 квесторів, які обираються одночасно і входять під керівництвом Голови до складу Бюро Парламенту. </a:t>
            </a:r>
            <a:endParaRPr lang="uk-UA" dirty="0"/>
          </a:p>
        </p:txBody>
      </p:sp>
      <p:pic>
        <p:nvPicPr>
          <p:cNvPr id="4" name="Рисунок 3" descr="C:\Users\Светлана\Desktop\жан моне\zhanm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88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Європейський парламент: </a:t>
            </a:r>
            <a:b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 та повноваження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224" y="1998134"/>
            <a:ext cx="5820694" cy="440266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участь у нормотворчому процесі,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здійснення контролю над діяльністю інститутів Євросоюзу,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зовнішні зносини (відносини),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фінансування діяльності Євросоюзу.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10879" y="1998134"/>
            <a:ext cx="4663440" cy="3767328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Унікальною є роль Європарламенту як інституту з політичного лобіювання процесів європейської інтеграції. </a:t>
            </a:r>
          </a:p>
          <a:p>
            <a:r>
              <a:rPr lang="uk-UA" dirty="0" smtClean="0"/>
              <a:t>Політичні дебати в Європарламенті суттєво впливають на визначення подальших кроків, спрямованих на поглиблення європейської інтеграції.</a:t>
            </a:r>
          </a:p>
          <a:p>
            <a:r>
              <a:rPr lang="uk-UA" i="1" dirty="0" smtClean="0"/>
              <a:t>Законодавчі повноваження Європарламенту є дуже обмеженими. </a:t>
            </a:r>
          </a:p>
          <a:p>
            <a:endParaRPr lang="ru-RU" dirty="0"/>
          </a:p>
        </p:txBody>
      </p:sp>
      <p:pic>
        <p:nvPicPr>
          <p:cNvPr id="5" name="Рисунок 4" descr="C:\Users\Светлана\Desktop\жан моне\zhanm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74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01" y="4190184"/>
            <a:ext cx="9874901" cy="115299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Рада Європейського 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Союзу</a:t>
            </a:r>
            <a:endParaRPr lang="ru-RU" dirty="0"/>
          </a:p>
        </p:txBody>
      </p:sp>
      <p:pic>
        <p:nvPicPr>
          <p:cNvPr id="4" name="Рисунок 3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70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Рада Європейського 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Союзу </a:t>
            </a:r>
            <a:b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(Рада Міністрів)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224" y="2194863"/>
            <a:ext cx="5074149" cy="44247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інституція Європейського Союзу,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головний орган ухвалювання рішень в Європейському Союзі;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одним із головних органів управління Європейського Союзу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Раду ЄС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створено 1952 року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 політичне лідерство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відіграє ключову роль в тих галузях європейської інтеграції, де ухвалення рішень відбувається на міжурядовому рівні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7089" y="2157731"/>
            <a:ext cx="5336044" cy="37673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розташована в м. Брюссель (Бельгія)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одночасно міждержавним та наддержавним органом, який об’єднує ці дві сфери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/>
              <a:t> </a:t>
            </a:r>
            <a:r>
              <a:rPr lang="uk-UA" dirty="0" smtClean="0"/>
              <a:t>оскільки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Рада Міністрів, з одного боку, є інститутом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ЄС, а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іншого – складається з представників держав-учасниць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інститут, який наділений повноваженнями на здійснення законодавчої влади та ухвалення правових рішень, що є обов’язковими для виконання всіма суб’єктами, яким вони адресовані.</a:t>
            </a:r>
            <a:endParaRPr lang="uk-UA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Светлана\Desktop\жан моне\zhanm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89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9248776" cy="165819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Рада Європейського 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Союзу : склад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224" y="2194863"/>
            <a:ext cx="5074149" cy="44247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представників від кожної держави-учасниці ЄС (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27),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представляють свою державу на міністерському рівні та мають повноваження виступати від імені свого уряду. </a:t>
            </a:r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 цими представниками є міністри закордонних справ, але ними також можуть бути інші міністри, залежно від питання, що обговорюється.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7089" y="2157731"/>
            <a:ext cx="5336044" cy="376732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Головування в Раді Міністрів по черзі здійснюють представники трьох держав-учасниць ЄС на 18-місячний строк у порядку, який визначається Радою Міністрів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 Ради Міністрів проводяться закрито, якщо вона одностайно не прийме рішення про відкрите засідання. </a:t>
            </a:r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Раді Міністрів приймаються голосуванням міністрів держав-учасниць ЄС.</a:t>
            </a:r>
          </a:p>
        </p:txBody>
      </p:sp>
      <p:pic>
        <p:nvPicPr>
          <p:cNvPr id="5" name="Рисунок 4" descr="C:\Users\Светлана\Desktop\жан моне\zhanm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53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Інститути Європейського Союзу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57224" y="2251522"/>
            <a:ext cx="5236800" cy="3767328"/>
          </a:xfrm>
        </p:spPr>
        <p:txBody>
          <a:bodyPr>
            <a:normAutofit fontScale="92500" lnSpcReduction="20000"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 Європейського Союзу, які представляють і забезпечують загальні для всіх країн-членів інтереси. На даний момент, сформовані шість головних керівних органів ЄС:</a:t>
            </a:r>
            <a:r>
              <a:rPr lang="uk-UA" dirty="0" smtClean="0"/>
              <a:t> </a:t>
            </a:r>
          </a:p>
          <a:p>
            <a:r>
              <a:rPr lang="uk-UA" dirty="0" smtClean="0"/>
              <a:t>Європейський Парламент</a:t>
            </a:r>
          </a:p>
          <a:p>
            <a:r>
              <a:rPr lang="uk-UA" dirty="0" smtClean="0"/>
              <a:t>Європейська Рада</a:t>
            </a:r>
          </a:p>
          <a:p>
            <a:r>
              <a:rPr lang="uk-UA" dirty="0" smtClean="0"/>
              <a:t>Рада Європейського Союзу</a:t>
            </a:r>
          </a:p>
          <a:p>
            <a:r>
              <a:rPr lang="uk-UA" dirty="0" smtClean="0"/>
              <a:t>Європейська комісія</a:t>
            </a:r>
          </a:p>
          <a:p>
            <a:r>
              <a:rPr lang="uk-UA" dirty="0" smtClean="0"/>
              <a:t>Суд Європейського Союзу</a:t>
            </a:r>
          </a:p>
          <a:p>
            <a:r>
              <a:rPr lang="uk-UA" dirty="0" smtClean="0"/>
              <a:t>Європейський центральний банк 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71141" y="1787877"/>
            <a:ext cx="5458858" cy="4694618"/>
          </a:xfrm>
          <a:prstGeom prst="rect">
            <a:avLst/>
          </a:prstGeom>
        </p:spPr>
      </p:pic>
      <p:pic>
        <p:nvPicPr>
          <p:cNvPr id="6" name="Рисунок 5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31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9077326" cy="165819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Рада Європейського Союзу : 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напрями </a:t>
            </a: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2661" y="2361690"/>
            <a:ext cx="5003908" cy="42704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справи і зовнішні відносини;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 і фінанси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ECOFIN);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 і внутрішні справи;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зайнятість, соціальна політика, здоров’я і захист прав споживачів;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 (внутрішній ринок, виробництво і дослідження);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транспорт, телекомунікації та енергетика;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рибне господарство і сільське господарство;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навколишнє середовище;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молодь і культура.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8771" y="2157731"/>
            <a:ext cx="6252071" cy="4147715"/>
          </a:xfrm>
          <a:prstGeom prst="rect">
            <a:avLst/>
          </a:prstGeom>
        </p:spPr>
      </p:pic>
      <p:pic>
        <p:nvPicPr>
          <p:cNvPr id="6" name="Рисунок 5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94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7896226" cy="165819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Рада Європейського Союзу : 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повноваження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1524" y="2157731"/>
            <a:ext cx="6026226" cy="398230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координації загальної соціально-економічної політики держав-учасниць ЄС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Рада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 має повноваження приймати рішення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надавати право на впровадження норм, встановлених Європейською Комісією, а також висувати вимоги до виконання цих повноважень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особливих випадках Рада Міністрів може залишати за собою право самостійно здійснювати повноваження щодо імплементації прийнятих нею законодавчих актів.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исновки Ради міністрів ЄС із закордонних справ щодо України. Текст |  Європейська правд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706" y="2157731"/>
            <a:ext cx="5709294" cy="368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99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8810626" cy="165819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Голова Ради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ЄС 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4833" y="2157731"/>
            <a:ext cx="6411726" cy="3767328"/>
          </a:xfrm>
        </p:spPr>
        <p:txBody>
          <a:bodyPr/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не конкретна фізична особа, а держава – член Європейського Союзу загалом. 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його імені відповідні обов’язки виконують міністри та інші відповідальні посадові особи, які ведуть засідання, підписують ухвалені Радою рішення тощо. 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Ради визначає пріоритетність питань і пропонує компромісні рішення.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68950" y="2157731"/>
            <a:ext cx="4663440" cy="3767328"/>
          </a:xfrm>
        </p:spPr>
        <p:txBody>
          <a:bodyPr/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Ради виконує такі завдання: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та проведення всіх засідань Ради;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узгодженості й безперервності процесу ухвалення рішень;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пошуку практичних рішень із різних проблем ЄС.</a:t>
            </a:r>
          </a:p>
          <a:p>
            <a:endParaRPr lang="ru-RU" dirty="0"/>
          </a:p>
        </p:txBody>
      </p:sp>
      <p:pic>
        <p:nvPicPr>
          <p:cNvPr id="5" name="Рисунок 4" descr="C:\Users\Светлана\Desktop\жан моне\zhanm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82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9039226" cy="165819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Голова Ради ЄС </a:t>
            </a: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Президент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8768220"/>
              </p:ext>
            </p:extLst>
          </p:nvPr>
        </p:nvGraphicFramePr>
        <p:xfrm>
          <a:off x="483135" y="1894244"/>
          <a:ext cx="9747099" cy="3571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9033"/>
                <a:gridCol w="3249033"/>
                <a:gridCol w="3249033"/>
              </a:tblGrid>
              <a:tr h="1190347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Хорватія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i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Німеччина</a:t>
                      </a:r>
                      <a:endParaRPr lang="ru-RU" sz="3200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90347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Португалія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Словенія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90347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Франція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Чехія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07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Чим власне займається Європейська Комісія | Політичні новини з Європи:  аналітика, прогнози, коментарі | DW | 16.07.2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22" y="0"/>
            <a:ext cx="12244522" cy="706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6631" y="2306299"/>
            <a:ext cx="7425369" cy="131825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Європейська 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комісія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736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Європейська 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комісія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i="1" dirty="0" smtClean="0"/>
              <a:t>є інститутом ЄС, наділений найбільшими виконавчими повноваженнями</a:t>
            </a:r>
            <a:r>
              <a:rPr lang="uk-UA" dirty="0" smtClean="0"/>
              <a:t>, оскільки її </a:t>
            </a:r>
            <a:r>
              <a:rPr lang="uk-UA" b="1" dirty="0" smtClean="0"/>
              <a:t>головною функцією є забезпечення належного функціонування та розвитку спільного ринку</a:t>
            </a:r>
            <a:r>
              <a:rPr lang="uk-UA" dirty="0" smtClean="0"/>
              <a:t>.</a:t>
            </a:r>
          </a:p>
          <a:p>
            <a:r>
              <a:rPr lang="uk-UA" b="1" dirty="0" smtClean="0"/>
              <a:t>Європейська Комісія</a:t>
            </a:r>
            <a:r>
              <a:rPr lang="uk-UA" dirty="0" smtClean="0"/>
              <a:t> – </a:t>
            </a:r>
            <a:r>
              <a:rPr lang="uk-UA" i="1" dirty="0" smtClean="0"/>
              <a:t>незалежний орган, що представляє спільні інтереси всіх держав-учасниць ЄС</a:t>
            </a:r>
            <a:r>
              <a:rPr lang="uk-UA" dirty="0" smtClean="0"/>
              <a:t>. </a:t>
            </a:r>
          </a:p>
          <a:p>
            <a:r>
              <a:rPr lang="uk-UA" dirty="0" smtClean="0"/>
              <a:t>Штаб-квартира розташована в м. Брюссель (Бельгія), з офісами в Люксембурзі. Комісія також має офіси відомих як «представництва» в усіх країнах-учасницях ЄС.</a:t>
            </a:r>
          </a:p>
          <a:p>
            <a:endParaRPr lang="ru-RU" dirty="0"/>
          </a:p>
        </p:txBody>
      </p:sp>
      <p:pic>
        <p:nvPicPr>
          <p:cNvPr id="1026" name="Picture 2" descr="Комісія ЄС пропонує створити Європейський валютний фонд - Главк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1975" y="1901825"/>
            <a:ext cx="6162675" cy="4105275"/>
          </a:xfrm>
          <a:prstGeom prst="rect">
            <a:avLst/>
          </a:prstGeom>
          <a:noFill/>
        </p:spPr>
      </p:pic>
      <p:pic>
        <p:nvPicPr>
          <p:cNvPr id="6" name="Рисунок 5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3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8943976" cy="165819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Європейська комісія: </a:t>
            </a:r>
            <a:b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роботи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7650" y="1998134"/>
            <a:ext cx="6934200" cy="3774016"/>
          </a:xfrm>
        </p:spPr>
        <p:txBody>
          <a:bodyPr>
            <a:normAutofit fontScale="92500" lnSpcReduction="20000"/>
          </a:bodyPr>
          <a:lstStyle/>
          <a:p>
            <a:r>
              <a:rPr lang="uk-UA" i="1" dirty="0" smtClean="0"/>
              <a:t>діє на засадах колегіальності та </a:t>
            </a:r>
            <a:r>
              <a:rPr lang="uk-UA" dirty="0" smtClean="0"/>
              <a:t>проводить</a:t>
            </a:r>
            <a:r>
              <a:rPr lang="uk-UA" b="1" dirty="0" smtClean="0"/>
              <a:t> </a:t>
            </a:r>
            <a:r>
              <a:rPr lang="uk-UA" dirty="0" smtClean="0"/>
              <a:t>постійні і спеціальні наради; </a:t>
            </a:r>
          </a:p>
          <a:p>
            <a:r>
              <a:rPr lang="uk-UA" dirty="0" smtClean="0"/>
              <a:t>члени комітету зустрічатися раз на тиждень - як правило, по середах в м. Брюссель (Бельгія);</a:t>
            </a:r>
          </a:p>
          <a:p>
            <a:r>
              <a:rPr lang="uk-UA" dirty="0" smtClean="0"/>
              <a:t>якщо Європарламент проводить свої пленарні сесії в м. Страсбурзі, уповноважені Комісії зазвичай знаходяться також в парламенті;</a:t>
            </a:r>
          </a:p>
          <a:p>
            <a:r>
              <a:rPr lang="uk-UA" i="1" dirty="0" smtClean="0"/>
              <a:t>Засідання і дебати Комісії</a:t>
            </a:r>
            <a:r>
              <a:rPr lang="uk-UA" dirty="0" smtClean="0"/>
              <a:t> не є відкриті для громадськості, але порядок денний і час проведення є гласним;</a:t>
            </a:r>
          </a:p>
          <a:p>
            <a:r>
              <a:rPr lang="uk-UA" dirty="0" smtClean="0"/>
              <a:t> Комісія також проводить наради в особливих обставинах, за вимогою Рада міністрів для обговорення важливих питань.</a:t>
            </a:r>
            <a:endParaRPr lang="uk-UA" dirty="0"/>
          </a:p>
        </p:txBody>
      </p:sp>
      <p:pic>
        <p:nvPicPr>
          <p:cNvPr id="53250" name="Picture 2" descr="Європейська комісія схвалила новий антибіотик Fetcroja | Еженедельник АПТ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2175" y="1890712"/>
            <a:ext cx="4949825" cy="4967288"/>
          </a:xfrm>
          <a:prstGeom prst="rect">
            <a:avLst/>
          </a:prstGeom>
          <a:noFill/>
        </p:spPr>
      </p:pic>
      <p:pic>
        <p:nvPicPr>
          <p:cNvPr id="6" name="Рисунок 5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Європейська комісія: </a:t>
            </a:r>
            <a:b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7650" y="1998134"/>
            <a:ext cx="6934200" cy="3774016"/>
          </a:xfrm>
        </p:spPr>
        <p:txBody>
          <a:bodyPr>
            <a:normAutofit/>
          </a:bodyPr>
          <a:lstStyle/>
          <a:p>
            <a:r>
              <a:rPr lang="uk-UA" dirty="0" smtClean="0"/>
              <a:t>Зараз </a:t>
            </a:r>
            <a:r>
              <a:rPr lang="uk-UA" i="1" dirty="0" smtClean="0"/>
              <a:t>до складу Європейської Комісії</a:t>
            </a:r>
            <a:r>
              <a:rPr lang="uk-UA" dirty="0" smtClean="0"/>
              <a:t> </a:t>
            </a:r>
            <a:r>
              <a:rPr lang="uk-UA" i="1" dirty="0" smtClean="0"/>
              <a:t>входять по одному представнику від кожної держави-учасниці ЄС</a:t>
            </a:r>
            <a:r>
              <a:rPr lang="uk-UA" dirty="0" smtClean="0"/>
              <a:t>. </a:t>
            </a:r>
          </a:p>
          <a:p>
            <a:r>
              <a:rPr lang="uk-UA" dirty="0" smtClean="0"/>
              <a:t>Членами Комісії можуть бути тільки громадяни держав-учасниць. При цьому вона не може включати більше двох громадян від однієї країни.</a:t>
            </a:r>
          </a:p>
          <a:p>
            <a:r>
              <a:rPr lang="ru-RU" i="1" dirty="0" smtClean="0"/>
              <a:t>Члени </a:t>
            </a:r>
            <a:r>
              <a:rPr lang="uk-UA" i="1" dirty="0" smtClean="0"/>
              <a:t>Європейської Комісії призначаються на п’ятирічний термін</a:t>
            </a:r>
            <a:r>
              <a:rPr lang="uk-UA" dirty="0" smtClean="0"/>
              <a:t>, </a:t>
            </a:r>
            <a:r>
              <a:rPr lang="uk-UA" i="1" dirty="0" smtClean="0"/>
              <a:t>але їх повноваження можуть бути продовжені на новий </a:t>
            </a:r>
            <a:r>
              <a:rPr lang="ru-RU" i="1" dirty="0" smtClean="0"/>
              <a:t>строк</a:t>
            </a:r>
            <a:r>
              <a:rPr lang="ru-RU" dirty="0" smtClean="0"/>
              <a:t> (ст. 17 Договору про ЄС).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54274" name="Picture 2" descr="Європейська комісія готується дати відсіч США в умовах блокування системи  СОТ » Металургпр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1176" y="1897062"/>
            <a:ext cx="5330824" cy="4618038"/>
          </a:xfrm>
          <a:prstGeom prst="rect">
            <a:avLst/>
          </a:prstGeom>
          <a:noFill/>
        </p:spPr>
      </p:pic>
      <p:pic>
        <p:nvPicPr>
          <p:cNvPr id="6" name="Рисунок 5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Європейська комісія: </a:t>
            </a:r>
            <a:b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повноваження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5647944" cy="376732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визначення завдань та пріоритетних напрямів діяльності;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законодавча ініціатива у парламенті і Раді ЄС;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управління і реалізації політики ЄС і бюджету;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дотримання європейського права (спільно з Судом);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представляти ЄС на міжнародній арені (переговори щодо торговельних угод між ЄС та третіми країнами тощо).</a:t>
            </a:r>
          </a:p>
          <a:p>
            <a:r>
              <a:rPr lang="uk-UA" i="1" dirty="0" smtClean="0"/>
              <a:t>Основні робочі мови Європейської комісії: англійська, німецька і французька.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77000" y="1960034"/>
            <a:ext cx="5264570" cy="383116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має виключне право ініціювати прийняття рішень у ЄС;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є гарантом дотримання законодавства ЄС державами-учасницями ЄС, інститутами ЄС, іншими юридичними та фізичними особами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може ініціювати справу проти Ради Міністрів і Європейського Парламенту, якщо дійде висновку, що дії цих органів суперечать законодавству ЄС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є головним виконавчим органом ЄС, який забезпечує виконання рішень, затверджених Радою Міністрів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відповідає за підготовку проекту бюджету ЄС</a:t>
            </a:r>
            <a:endParaRPr lang="uk-UA" dirty="0"/>
          </a:p>
        </p:txBody>
      </p:sp>
      <p:pic>
        <p:nvPicPr>
          <p:cNvPr id="5" name="Рисунок 4" descr="C:\Users\Светлана\Desktop\жан моне\zhanm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Європейська комісія: </a:t>
            </a:r>
            <a:b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7114794" cy="447886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приймає рішення про організацію Комісії,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розподіляє портфелі між членами Комісії і може вносити зміни в будь-який час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визначає перелік актуальних політичних питань Комісії, захищаючи загальні європейські інтереси.</a:t>
            </a:r>
          </a:p>
          <a:p>
            <a:r>
              <a:rPr lang="uk-UA" dirty="0" smtClean="0"/>
              <a:t>Голова обирається Європейським парламентом на підставі своїх політичних керівних принципів, які були сформовані, спираючись на його контакти з парламентськими комітетами та стратегічні орієнтири для Союзу,</a:t>
            </a:r>
          </a:p>
          <a:p>
            <a:r>
              <a:rPr lang="uk-UA" b="1" i="1" dirty="0" smtClean="0"/>
              <a:t>З 16 липня 2019 року посаду займає Урсула фон дер </a:t>
            </a:r>
            <a:r>
              <a:rPr lang="uk-UA" b="1" i="1" dirty="0" err="1" smtClean="0"/>
              <a:t>Ляєн</a:t>
            </a:r>
            <a:endParaRPr lang="uk-UA" b="1" i="1" dirty="0"/>
          </a:p>
        </p:txBody>
      </p:sp>
      <p:pic>
        <p:nvPicPr>
          <p:cNvPr id="55298" name="Picture 2" descr="Ursula von der Leyen presents her vision to MEPs 2 (portrait crop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3225" y="1753760"/>
            <a:ext cx="3387725" cy="4520497"/>
          </a:xfrm>
          <a:prstGeom prst="rect">
            <a:avLst/>
          </a:prstGeom>
          <a:noFill/>
        </p:spPr>
      </p:pic>
      <p:pic>
        <p:nvPicPr>
          <p:cNvPr id="6" name="Рисунок 5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8999"/>
            <a:ext cx="5177928" cy="247502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Європейська Рада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 descr="C:\Users\Светлана\Desktop\жан моне\zhanmon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68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Еврокомиссия попросила Суд ЕС оценить судебную реформу в Польше | Новости  из Германии о Европе | DW | 24.09.2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6850" y="1581150"/>
            <a:ext cx="6915150" cy="16581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 Європейського Союзу </a:t>
            </a:r>
            <a:b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(Суд  справедливості)</a:t>
            </a:r>
            <a:endParaRPr lang="ru-RU" dirty="0"/>
          </a:p>
        </p:txBody>
      </p:sp>
      <p:pic>
        <p:nvPicPr>
          <p:cNvPr id="7" name="Рисунок 6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 Європейського Союзу </a:t>
            </a:r>
            <a:b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(Суд справедливості)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7224" y="1998134"/>
            <a:ext cx="4663440" cy="3767328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є офіційною інституцією Європейського союзу, яка охоплює всю судову владу ЄС;</a:t>
            </a:r>
          </a:p>
          <a:p>
            <a:r>
              <a:rPr lang="uk-UA" dirty="0" smtClean="0"/>
              <a:t>складається з </a:t>
            </a:r>
            <a:r>
              <a:rPr lang="uk-UA" i="1" dirty="0" smtClean="0"/>
              <a:t>трьох основних органів</a:t>
            </a:r>
            <a:r>
              <a:rPr lang="uk-UA" dirty="0" smtClean="0"/>
              <a:t>: </a:t>
            </a:r>
          </a:p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86400" y="1998134"/>
            <a:ext cx="6381750" cy="3767328"/>
          </a:xfrm>
        </p:spPr>
        <p:txBody>
          <a:bodyPr>
            <a:normAutofit fontScale="92500"/>
          </a:bodyPr>
          <a:lstStyle/>
          <a:p>
            <a:r>
              <a:rPr lang="uk-UA" b="1" dirty="0" smtClean="0"/>
              <a:t>Основний суд</a:t>
            </a:r>
            <a:r>
              <a:rPr lang="uk-UA" dirty="0" smtClean="0"/>
              <a:t> — розглядає справи направлені від національних судів, певні анулювання та апеляції.</a:t>
            </a:r>
          </a:p>
          <a:p>
            <a:r>
              <a:rPr lang="uk-UA" b="1" dirty="0" smtClean="0"/>
              <a:t>Загальний суд</a:t>
            </a:r>
            <a:r>
              <a:rPr lang="uk-UA" dirty="0" smtClean="0"/>
              <a:t> </a:t>
            </a:r>
            <a:r>
              <a:rPr lang="uk-UA" dirty="0" err="1" smtClean="0"/>
              <a:t>—займається</a:t>
            </a:r>
            <a:r>
              <a:rPr lang="uk-UA" dirty="0" smtClean="0"/>
              <a:t> спірними питаннями, справами з державної допомоги, торгівлі, сільського господарства та торгових марок. </a:t>
            </a:r>
          </a:p>
          <a:p>
            <a:r>
              <a:rPr lang="uk-UA" b="1" dirty="0" smtClean="0"/>
              <a:t>Трибунал у справах публічної служби</a:t>
            </a:r>
            <a:r>
              <a:rPr lang="uk-UA" dirty="0" smtClean="0"/>
              <a:t> — розглядає справи, що стосуються ЄС та його співробітників. Кожен суддя і адвокат взагалі призначається на термін 6 років, спільно з національними урядами. У кожному суді, судді вибирають президента, якого переобирають кожні 3 роки.</a:t>
            </a:r>
          </a:p>
          <a:p>
            <a:endParaRPr lang="ru-RU" dirty="0"/>
          </a:p>
        </p:txBody>
      </p:sp>
      <p:pic>
        <p:nvPicPr>
          <p:cNvPr id="5" name="Рисунок 4" descr="C:\Users\Светлана\Desktop\жан моне\zhanm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 Європейського Союзу </a:t>
            </a:r>
            <a:b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(Суд справедливості)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Суд виносить рішення у справах, які він розглядає. </a:t>
            </a:r>
            <a:r>
              <a:rPr lang="uk-UA" b="1" dirty="0" smtClean="0"/>
              <a:t>Є п'ять найбільш типових справ:</a:t>
            </a:r>
            <a:endParaRPr lang="uk-UA" dirty="0" smtClean="0"/>
          </a:p>
          <a:p>
            <a:r>
              <a:rPr lang="uk-UA" dirty="0" smtClean="0"/>
              <a:t>клопотання про попереднє рішення;</a:t>
            </a:r>
          </a:p>
          <a:p>
            <a:r>
              <a:rPr lang="uk-UA" dirty="0" smtClean="0"/>
              <a:t>позови у зв'язку з невиконанням зобов'язань;</a:t>
            </a:r>
          </a:p>
          <a:p>
            <a:r>
              <a:rPr lang="uk-UA" dirty="0" smtClean="0"/>
              <a:t>позови про визнання рішень недійсними;</a:t>
            </a:r>
          </a:p>
          <a:p>
            <a:r>
              <a:rPr lang="uk-UA" dirty="0" smtClean="0"/>
              <a:t>позови про бездіяльність;</a:t>
            </a:r>
          </a:p>
          <a:p>
            <a:r>
              <a:rPr lang="uk-UA" dirty="0" smtClean="0"/>
              <a:t>позови про збитки.</a:t>
            </a:r>
          </a:p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86400" y="1998134"/>
            <a:ext cx="6381750" cy="3767328"/>
          </a:xfrm>
        </p:spPr>
        <p:txBody>
          <a:bodyPr>
            <a:normAutofit fontScale="92500"/>
          </a:bodyPr>
          <a:lstStyle/>
          <a:p>
            <a:r>
              <a:rPr lang="uk-UA" i="1" dirty="0" smtClean="0"/>
              <a:t>До складу суду входить по одному судді від кожної країни ЄС. Таким чином, у Суді представлені національні юридичні системи всіх країн ЄС. Однак з метою підвищення ефективності своєї роботи Суд рідко засідає в повному складі. У Суді також працюють 9 генеральних адвокатів, які виносять вмотивовану точку зору у справах, які розглядаються в Суді. Роблять вони це публічно і неупереджено. </a:t>
            </a:r>
            <a:endParaRPr lang="uk-UA" i="1" dirty="0"/>
          </a:p>
        </p:txBody>
      </p:sp>
      <p:pic>
        <p:nvPicPr>
          <p:cNvPr id="5" name="Рисунок 4" descr="C:\Users\Светлана\Desktop\жан моне\zhanm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6" name="Picture 14" descr="Європейський Центральний Банк працює над регулюванням криптовалю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86876" cy="111971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Європейський центральний банк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4" name="AutoShape 2" descr="Європейський центральний банк вперше знизив ставку рефінансування до нуля |  Події економіки: оцінки, прогнози, коментарі з Німеччини та Європи | DW |  10.03.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6" name="AutoShape 4" descr="Європейський центральний банк вперше знизив ставку рефінансування до нуля |  Події економіки: оцінки, прогнози, коментарі з Німеччини та Європи | DW |  10.03.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8" name="AutoShape 6" descr="Європейський центральний банк вперше знизив ставку рефінансування до нуля |  Події економіки: оцінки, прогнози, коментарі з Німеччини та Європи | DW |  10.03.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0" name="AutoShape 8" descr="Європейський центральний банк вперше знизив ставку рефінансування до нуля |  Події економіки: оцінки, прогнози, коментарі з Німеччини та Європи | DW |  10.03.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2" name="AutoShape 10" descr="Європейський центральний банк вперше знизив ставку рефінансування до нуля |  Події економіки: оцінки, прогнози, коментарі з Німеччини та Європи | DW |  10.03.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4" name="AutoShape 12" descr="Європейський Центральний Банк працює над регулюванням криптовалю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75" y="232833"/>
            <a:ext cx="8734425" cy="113876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Європейський центральний банк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9506" y="1312334"/>
            <a:ext cx="4663440" cy="207856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Центральний банк Єврозони, зони де в обігу перебуває </a:t>
            </a:r>
            <a:r>
              <a:rPr lang="ru-RU" dirty="0" smtClean="0"/>
              <a:t>валюта </a:t>
            </a:r>
            <a:r>
              <a:rPr lang="uk-UA" dirty="0" smtClean="0"/>
              <a:t>Євро;</a:t>
            </a:r>
          </a:p>
          <a:p>
            <a:r>
              <a:rPr lang="uk-UA" dirty="0" smtClean="0"/>
              <a:t>Є головним елементом Європейської системи центральних банків (ЄСЦБ);</a:t>
            </a:r>
          </a:p>
          <a:p>
            <a:r>
              <a:rPr lang="ru-RU" dirty="0" smtClean="0"/>
              <a:t>Штаб-квартира ЄЦБ </a:t>
            </a:r>
            <a:r>
              <a:rPr lang="uk-UA" dirty="0" smtClean="0"/>
              <a:t>знаходиться у Франкфурті, Німеччина</a:t>
            </a:r>
          </a:p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1330" y="1390650"/>
            <a:ext cx="5952070" cy="437481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Європейський центральний банк і національні центральні банки разом утворюють </a:t>
            </a:r>
            <a:r>
              <a:rPr lang="uk-UA" dirty="0" err="1" smtClean="0"/>
              <a:t>Євросистему</a:t>
            </a:r>
            <a:r>
              <a:rPr lang="uk-UA" dirty="0" smtClean="0"/>
              <a:t>, центральну банківську систему Єврозони.</a:t>
            </a:r>
          </a:p>
          <a:p>
            <a:r>
              <a:rPr lang="uk-UA" b="1" i="1" dirty="0" err="1" smtClean="0"/>
              <a:t>Євросистема</a:t>
            </a:r>
            <a:r>
              <a:rPr lang="uk-UA" b="1" i="1" dirty="0" smtClean="0"/>
              <a:t> несе відповідальність за: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Визначення і здійснення грошово-кредитної політики;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Проведення валютних операцій;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Утримання та управління валютними резервами </a:t>
            </a:r>
            <a:r>
              <a:rPr lang="uk-UA" dirty="0" err="1" smtClean="0"/>
              <a:t>єврозони</a:t>
            </a:r>
            <a:r>
              <a:rPr lang="uk-UA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Сприяння безперебійної роботи платіжних систем.</a:t>
            </a:r>
          </a:p>
          <a:p>
            <a:endParaRPr lang="ru-RU" dirty="0"/>
          </a:p>
        </p:txBody>
      </p:sp>
      <p:sp>
        <p:nvSpPr>
          <p:cNvPr id="61444" name="AutoShape 4" descr="Європейський центральний банк переглянув прогноз курсу євро та вартості  нафти на найближчі роки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6" name="AutoShape 6" descr="Європейський центральний банк переглянув прогноз курсу євро та вартості  нафти на найближчі роки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8" name="Picture 8" descr="Європейський центральний банк переглянув прогноз курсу євро та вартості  нафти на найближчі роки |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09951"/>
            <a:ext cx="5886450" cy="3448050"/>
          </a:xfrm>
          <a:prstGeom prst="rect">
            <a:avLst/>
          </a:prstGeom>
          <a:noFill/>
        </p:spPr>
      </p:pic>
      <p:pic>
        <p:nvPicPr>
          <p:cNvPr id="9" name="Рисунок 8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6819899" cy="914400"/>
          </a:xfrm>
          <a:solidFill>
            <a:srgbClr val="FFC00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Академія досліджень ЄС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09950" y="213362"/>
            <a:ext cx="4615409" cy="192023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13359" y="2011680"/>
            <a:ext cx="9410263" cy="42062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55" y="1818642"/>
            <a:ext cx="12163845" cy="5131622"/>
          </a:xfrm>
          <a:prstGeom prst="rect">
            <a:avLst/>
          </a:prstGeom>
        </p:spPr>
      </p:pic>
      <p:pic>
        <p:nvPicPr>
          <p:cNvPr id="9" name="Рисунок 8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213363"/>
            <a:ext cx="3657600" cy="172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557" y="170039"/>
            <a:ext cx="3114513" cy="1220611"/>
          </a:xfrm>
          <a:prstGeom prst="rect">
            <a:avLst/>
          </a:prstGeom>
        </p:spPr>
      </p:pic>
      <p:pic>
        <p:nvPicPr>
          <p:cNvPr id="11" name="Picture 2" descr="C:\Users\Светлана\Desktop\жан моне\CHN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757" y="1703763"/>
            <a:ext cx="1992423" cy="1456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32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86" y="345297"/>
            <a:ext cx="5479170" cy="1498601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Європейська Рада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1043" y="1943050"/>
            <a:ext cx="5778655" cy="4479784"/>
          </a:xfrm>
        </p:spPr>
        <p:txBody>
          <a:bodyPr>
            <a:normAutofit lnSpcReduction="10000"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Заснована в 1974 р. за ініціативою Президента Франції Валері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Жискар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д’ЕСТЕНА</a:t>
            </a:r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Засідання Європейської Ради є найвищим рівнем зустрічей глав держав і урядів держав-членів ЄС, тому вони називаються самітами.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грудні 2000 р. Європейська Рада прийняла рішення про те, що місцем її постійного перебування буде столиця Бельгії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Брюссель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Будівля Європейської Ради отримала назву «Будинок Європи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61823" y="0"/>
            <a:ext cx="6430178" cy="6858000"/>
          </a:xfrm>
          <a:prstGeom prst="rect">
            <a:avLst/>
          </a:prstGeom>
        </p:spPr>
      </p:pic>
      <p:pic>
        <p:nvPicPr>
          <p:cNvPr id="6" name="Рисунок 5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53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4917311" cy="1329267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Європейська Рада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3388" y="1619480"/>
            <a:ext cx="5464366" cy="4145982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найвищий орган політичної координації і планування Євросоюзу</a:t>
            </a:r>
            <a:r>
              <a:rPr lang="ru-RU" dirty="0" smtClean="0"/>
              <a:t>;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розробляє </a:t>
            </a:r>
            <a:r>
              <a:rPr lang="uk-UA" dirty="0"/>
              <a:t>політичний порядок денний ЄС і тому може розглядатися як головна рушійна сила європейської </a:t>
            </a:r>
            <a:r>
              <a:rPr lang="uk-UA" dirty="0" smtClean="0"/>
              <a:t>інтеграції;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 діючи на основі кваліфікованої більшості, за погодженням з Головою Комісії призначає Високого представника Євросоюзу з зовнішніх справ і політики безпеки;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 обирає її Голову (Президента) кваліфікованою більшістю голосів на два з половиною роки з правом бути переобраним ще на один строк.</a:t>
            </a:r>
          </a:p>
          <a:p>
            <a:pPr>
              <a:buFont typeface="Wingdings" panose="05000000000000000000" pitchFamily="2" charset="2"/>
              <a:buChar char="v"/>
            </a:pPr>
            <a:endParaRPr lang="uk-UA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21590" y="1277957"/>
            <a:ext cx="5951004" cy="4586657"/>
          </a:xfrm>
          <a:prstGeom prst="rect">
            <a:avLst/>
          </a:prstGeom>
        </p:spPr>
      </p:pic>
      <p:pic>
        <p:nvPicPr>
          <p:cNvPr id="6" name="Рисунок 5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2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6024" y="510550"/>
            <a:ext cx="7385089" cy="1119947"/>
          </a:xfrm>
        </p:spPr>
        <p:txBody>
          <a:bodyPr/>
          <a:lstStyle/>
          <a:p>
            <a:r>
              <a:rPr lang="uk-UA" b="1" i="1" dirty="0" smtClean="0">
                <a:solidFill>
                  <a:srgbClr val="0070C0"/>
                </a:solidFill>
              </a:rPr>
              <a:t>Склад Європейської Ради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185" y="1998133"/>
            <a:ext cx="5706737" cy="436961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складу Європейської Ради входять: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її Голова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глави держав або урядів держав-членів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Голова Європейської Комісії (не має права голосу).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1329" y="1998134"/>
            <a:ext cx="5418669" cy="376732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роботі бере участь Верховний представник Союзу з питань закордонних справ і політики безпеки.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Якщо того вимагає порядок денний, члени Європейської Ради можуть вирішити, що кожному з них може допомагати відповідний міністр уряду держави-члена.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Голові Європейської Комісії може допомагати один із членів Комісії. </a:t>
            </a:r>
          </a:p>
          <a:p>
            <a:endParaRPr lang="ru-RU" dirty="0"/>
          </a:p>
        </p:txBody>
      </p:sp>
      <p:pic>
        <p:nvPicPr>
          <p:cNvPr id="2050" name="Picture 2" descr="Висновки Європейської Ради щодо України 23-24 жовтня 2014 року |  Представництво України при Європейському Союз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89" y="3881798"/>
            <a:ext cx="4907327" cy="278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96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1950"/>
            <a:ext cx="8487578" cy="100977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роботи Європейської Ради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4964" y="1965085"/>
            <a:ext cx="5982277" cy="420436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скликається її головою два рази на півроку (двічі кожні шість місяців).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Президент, за потреби, може скликати спеціальне засідання.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Процедуру роботи Європейської Ради, засідання якої зазвичай тривають протягом двох днів, визначено таким чином, що перед початком її пленарних засідань проводяться окремі зустрічі у вузькому складі, тобто так звані «неформальні бесіди».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На офіційне пленарне засідання виносяться лише ті питання та проекти рішень, які пройшли попередню апробацію та стосовно яких досягнуто консенсус.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Після кожного свого засідання </a:t>
            </a:r>
            <a:r>
              <a:rPr lang="uk-UA" i="1" dirty="0" smtClean="0"/>
              <a:t>Європейська рада зобов’язана</a:t>
            </a:r>
            <a:r>
              <a:rPr lang="uk-UA" dirty="0" smtClean="0"/>
              <a:t> звітувати Європейському Парламентові про зміст своїх слухань, а також подавати щорічний письмовий звіт про поступ, досягнутий </a:t>
            </a:r>
            <a:r>
              <a:rPr lang="ru-RU" dirty="0" smtClean="0"/>
              <a:t>Союзом</a:t>
            </a:r>
            <a:r>
              <a:rPr lang="ru-RU" dirty="0"/>
              <a:t>.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5122" name="Picture 2" descr="Європейська Рада пропонує призначити главу МЗС Іспанії замість Могеріні |  Journalist.to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41" y="1656611"/>
            <a:ext cx="5984759" cy="41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43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8505826" cy="115781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Питання, які вирішує Європейська Рада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6655" y="1998134"/>
            <a:ext cx="10753343" cy="3767328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/>
              <a:t>основними з питань, які вирішує Європейська Рада</a:t>
            </a:r>
            <a:r>
              <a:rPr lang="uk-UA" dirty="0" smtClean="0"/>
              <a:t>, є такі: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перехід до того чи іншого етапу розвитку;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ухвалення рішень, необхідних для розроблення та запровадження нових установчих актів;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скликання міжурядових конференцій;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розгляд та схвалення (або несхвалення) нових програм розвитку;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i="1" u="sng" dirty="0" smtClean="0"/>
              <a:t>прийом нових держав до Союзу;</a:t>
            </a: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визначення загальних орієнтирів економічного, фінансового та соціального розвитку Союзу;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вище керівництво загальною зовнішньою політикою та політикою безпеки, а також оборонною політикою;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визначення критеріїв вступу до ЄС;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координація та контроль співробітництва поліцій та судів у кримінально-правовій сфері та деякі інші.</a:t>
            </a:r>
          </a:p>
          <a:p>
            <a:endParaRPr lang="ru-RU" dirty="0"/>
          </a:p>
        </p:txBody>
      </p:sp>
      <p:pic>
        <p:nvPicPr>
          <p:cNvPr id="4" name="Рисунок 3" descr="C:\Users\Светлана\Desktop\жан моне\zhanm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9800" y="0"/>
            <a:ext cx="2362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05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3099</TotalTime>
  <Words>2058</Words>
  <Application>Microsoft Office PowerPoint</Application>
  <PresentationFormat>Широкоэкранный</PresentationFormat>
  <Paragraphs>232</Paragraphs>
  <Slides>46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5" baseType="lpstr">
      <vt:lpstr>Arial</vt:lpstr>
      <vt:lpstr>Arial Black</vt:lpstr>
      <vt:lpstr>Bookman Old Style</vt:lpstr>
      <vt:lpstr>Calibri</vt:lpstr>
      <vt:lpstr>Calibri Light</vt:lpstr>
      <vt:lpstr>Constantia</vt:lpstr>
      <vt:lpstr>Times New Roman</vt:lpstr>
      <vt:lpstr>Wingdings</vt:lpstr>
      <vt:lpstr>Метрополия</vt:lpstr>
      <vt:lpstr>Уроки про Європейський Союз  Проект Erasmus+  Жана Моне   «Академія досліджень ЄС для школярів та студентів»  (2020-2022 роки)</vt:lpstr>
      <vt:lpstr>Інститути Європейського Союзу</vt:lpstr>
      <vt:lpstr>Інститути Європейського Союзу</vt:lpstr>
      <vt:lpstr>Європейська Рада</vt:lpstr>
      <vt:lpstr>Європейська Рада</vt:lpstr>
      <vt:lpstr>Європейська Рада</vt:lpstr>
      <vt:lpstr>Склад Європейської Ради</vt:lpstr>
      <vt:lpstr>Форма роботи Європейської Ради</vt:lpstr>
      <vt:lpstr>Питання, які вирішує Європейська Рада</vt:lpstr>
      <vt:lpstr>Президент Європейської Ради</vt:lpstr>
      <vt:lpstr>Президент Європейської Ради</vt:lpstr>
      <vt:lpstr>Президент Європейської Ради</vt:lpstr>
      <vt:lpstr>Президент Європейської Ради</vt:lpstr>
      <vt:lpstr>Європейський парламент</vt:lpstr>
      <vt:lpstr>Європейський парламент</vt:lpstr>
      <vt:lpstr>Європейський парламент</vt:lpstr>
      <vt:lpstr>Європейський парламент: розташування</vt:lpstr>
      <vt:lpstr>Європейський парламент: розташування</vt:lpstr>
      <vt:lpstr>Європейський парламент:  вибори</vt:lpstr>
      <vt:lpstr>Європейський парламент:  право голосу</vt:lpstr>
      <vt:lpstr>Європейський парламент:  депутати</vt:lpstr>
      <vt:lpstr>Європейський парламент:  форма роботи</vt:lpstr>
      <vt:lpstr>Європейський парламент:  склад</vt:lpstr>
      <vt:lpstr>Європейський парламент:  функціонування</vt:lpstr>
      <vt:lpstr>Європейський парламент:  функціонування</vt:lpstr>
      <vt:lpstr>Європейський парламент:  функції та повноваження</vt:lpstr>
      <vt:lpstr>Рада Європейського Союзу</vt:lpstr>
      <vt:lpstr>Рада Європейського Союзу  (Рада Міністрів)</vt:lpstr>
      <vt:lpstr>Рада Європейського Союзу : склад</vt:lpstr>
      <vt:lpstr>Рада Європейського Союзу :  напрями роботи</vt:lpstr>
      <vt:lpstr>Рада Європейського Союзу : повноваження</vt:lpstr>
      <vt:lpstr>Голова Ради ЄС або Президент</vt:lpstr>
      <vt:lpstr>Голова Ради ЄС або Президент</vt:lpstr>
      <vt:lpstr>Європейська комісія</vt:lpstr>
      <vt:lpstr>Європейська комісія</vt:lpstr>
      <vt:lpstr>Європейська комісія:  форма роботи</vt:lpstr>
      <vt:lpstr>Європейська комісія:  склад</vt:lpstr>
      <vt:lpstr>Європейська комісія:  повноваження</vt:lpstr>
      <vt:lpstr>Європейська комісія:  голова</vt:lpstr>
      <vt:lpstr>Суд Європейського Союзу  (Суд  справедливості)</vt:lpstr>
      <vt:lpstr>Суд Європейського Союзу  (Суд справедливості)</vt:lpstr>
      <vt:lpstr>Суд Європейського Союзу  (Суд справедливості)</vt:lpstr>
      <vt:lpstr>Європейський центральний банк</vt:lpstr>
      <vt:lpstr>Європейський центральний банк</vt:lpstr>
      <vt:lpstr>Академія досліджень ЄС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Інститути Європейського Союзу</dc:title>
  <dc:creator>Пользователь Windows</dc:creator>
  <cp:lastModifiedBy>Пользователь Windows</cp:lastModifiedBy>
  <cp:revision>51</cp:revision>
  <dcterms:created xsi:type="dcterms:W3CDTF">2020-10-02T02:35:16Z</dcterms:created>
  <dcterms:modified xsi:type="dcterms:W3CDTF">2021-02-03T14:10:08Z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1738219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