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0"/>
  </p:notesMasterIdLst>
  <p:sldIdLst>
    <p:sldId id="287" r:id="rId2"/>
    <p:sldId id="256" r:id="rId3"/>
    <p:sldId id="257" r:id="rId4"/>
    <p:sldId id="284" r:id="rId5"/>
    <p:sldId id="263" r:id="rId6"/>
    <p:sldId id="264" r:id="rId7"/>
    <p:sldId id="265" r:id="rId8"/>
    <p:sldId id="270" r:id="rId9"/>
    <p:sldId id="271" r:id="rId10"/>
    <p:sldId id="269" r:id="rId11"/>
    <p:sldId id="273" r:id="rId12"/>
    <p:sldId id="258" r:id="rId13"/>
    <p:sldId id="274" r:id="rId14"/>
    <p:sldId id="259" r:id="rId15"/>
    <p:sldId id="275" r:id="rId16"/>
    <p:sldId id="276" r:id="rId17"/>
    <p:sldId id="277" r:id="rId18"/>
    <p:sldId id="278" r:id="rId19"/>
    <p:sldId id="260" r:id="rId20"/>
    <p:sldId id="280" r:id="rId21"/>
    <p:sldId id="261" r:id="rId22"/>
    <p:sldId id="281" r:id="rId23"/>
    <p:sldId id="282" r:id="rId24"/>
    <p:sldId id="283" r:id="rId25"/>
    <p:sldId id="290" r:id="rId26"/>
    <p:sldId id="291" r:id="rId27"/>
    <p:sldId id="289" r:id="rId28"/>
    <p:sldId id="285" r:id="rId2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14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3D05-61A7-4740-AACE-3F5495273C9B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E43B4-04D0-435B-BABA-CBDA56C5D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84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0684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47D8C-6F08-481B-8A2C-AFD34664EE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02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00BCE-D286-4939-A5F0-0BC04DAE75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26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pPr>
              <a:defRPr/>
            </a:pPr>
            <a:fld id="{F4F4743A-6B2E-4E85-8120-F54BE5F219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953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7CFC-3292-4759-9639-C9F8D18D8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126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370D2-1F9B-45CA-BB70-DB5F54055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9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B47AC-93F8-47C1-BE03-A12AC1E67A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5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06CBA8-A12F-4A76-8A55-3AD25FCF4E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965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77388-CE3A-44F7-8027-B4DFAFF25F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76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29E64-3FAB-469F-A558-FFC608FEA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23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DF643-3DE3-4349-B102-B8E0D6E90C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31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4415B-0C7C-4340-9D53-5905305BC7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9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F68E9-0B02-49FD-BAAE-C8789E9017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78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18FFE-1786-42A3-B0BC-7EF7D126CA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59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FFE006-19E6-4346-B8B4-436BB5DB75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976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6.pn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20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http://uk.wikipedia.org/wiki/%D0%A4%D0%B0%D0%B9%D0%BB:Flag_of_Italy.svg" TargetMode="External" Type="http://schemas.openxmlformats.org/officeDocument/2006/relationships/hyperlink"/><Relationship Id="rId1" Target="../slideLayouts/slideLayout13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3.png"/></Relationships>
</file>

<file path=ppt/slides/_rels/slide3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4572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Уроки про </a:t>
            </a:r>
            <a:br>
              <a:rPr lang="uk-UA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Європейський Союз</a:t>
            </a:r>
            <a:br>
              <a:rPr lang="uk-UA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>Проект </a:t>
            </a:r>
            <a:r>
              <a:rPr lang="uk-UA" sz="3200" b="1" dirty="0" err="1" smtClean="0">
                <a:solidFill>
                  <a:srgbClr val="0070C0"/>
                </a:solidFill>
              </a:rPr>
              <a:t>Erasmus+</a:t>
            </a:r>
            <a:r>
              <a:rPr lang="uk-UA" sz="3200" b="1" dirty="0" smtClean="0">
                <a:solidFill>
                  <a:srgbClr val="0070C0"/>
                </a:solidFill>
              </a:rPr>
              <a:t> </a:t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>Жана Моне </a:t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«</a:t>
            </a:r>
            <a:r>
              <a:rPr lang="uk-UA" sz="3200" b="1" dirty="0" smtClean="0">
                <a:solidFill>
                  <a:srgbClr val="0070C0"/>
                </a:solidFill>
              </a:rPr>
              <a:t>Академія досліджень ЄС для школярів та студентів</a:t>
            </a:r>
            <a:r>
              <a:rPr lang="ru-RU" sz="3200" b="1" dirty="0" smtClean="0">
                <a:solidFill>
                  <a:srgbClr val="0070C0"/>
                </a:solidFill>
              </a:rPr>
              <a:t>»</a:t>
            </a:r>
            <a:r>
              <a:rPr lang="uk-UA" sz="3200" b="1" dirty="0" smtClean="0">
                <a:solidFill>
                  <a:srgbClr val="0070C0"/>
                </a:solidFill>
              </a:rPr>
              <a:t> </a:t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>(2020-2022 роки)</a:t>
            </a:r>
            <a:endParaRPr lang="uk-UA" sz="32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C:\Users\Светлана\Desktop\жан моне\logosbeneficaireserasmusright_e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"/>
            <a:ext cx="6152973" cy="237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0"/>
            <a:ext cx="2560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Светлана\Desktop\жан моне\CHN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1" y="0"/>
            <a:ext cx="1828800" cy="2247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Римські договори (1957 р.)</a:t>
            </a:r>
            <a:endParaRPr lang="ru-RU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85019" y="2011680"/>
            <a:ext cx="7772400" cy="37795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Римські договори складають 2 угоди – Договір про заснування Європейської економічної спільноти (ЄЕС) і Договір про заснування Європейської спільноти з атомної енергії (</a:t>
            </a:r>
            <a:r>
              <a:rPr lang="uk-UA" sz="2800" dirty="0" err="1" smtClean="0"/>
              <a:t>Євроатом</a:t>
            </a:r>
            <a:r>
              <a:rPr lang="uk-UA" sz="2800" dirty="0" smtClean="0"/>
              <a:t>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Підписання в </a:t>
            </a:r>
            <a:r>
              <a:rPr lang="uk-UA" sz="2800" dirty="0" err="1" smtClean="0"/>
              <a:t>м.Рим</a:t>
            </a:r>
            <a:r>
              <a:rPr lang="uk-UA" sz="2800" dirty="0" smtClean="0"/>
              <a:t> 25 березня 1957 р.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Країни, що підписали: Бельгія, Італія, Люксембург, Нідерланди ФРН та Франція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Набув чинності 1 січня 1958 року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smtClean="0"/>
              <a:t>Єдиний Європейський Акт (1986)</a:t>
            </a:r>
            <a:endParaRPr lang="ru-RU" sz="400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2800" dirty="0" smtClean="0"/>
              <a:t>Підписання в Люксембурзі 17 лютого 1986 р. </a:t>
            </a:r>
          </a:p>
          <a:p>
            <a:pPr eaLnBrk="1" hangingPunct="1">
              <a:defRPr/>
            </a:pPr>
            <a:r>
              <a:rPr lang="uk-UA" sz="2800" dirty="0" smtClean="0"/>
              <a:t>Набув чинності 1987 р.</a:t>
            </a:r>
          </a:p>
          <a:p>
            <a:pPr eaLnBrk="1" hangingPunct="1">
              <a:defRPr/>
            </a:pPr>
            <a:r>
              <a:rPr lang="uk-UA" sz="2800" dirty="0" smtClean="0"/>
              <a:t>Країни: Бельгія, Італія, Люксембург, Нідерланди, ФРН, Франція, Великобританія, Данія, Іспанія, Греція</a:t>
            </a:r>
            <a:endParaRPr lang="ru-RU" sz="2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smtClean="0"/>
              <a:t>Єдиний Європейський Акт (1986)</a:t>
            </a:r>
            <a:endParaRPr lang="ru-RU" sz="40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17 лютого 1986 – Єдиний Європейський Акт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>
                <a:effectLst/>
              </a:rPr>
              <a:t>ЄЄА модифікував Римські Договори і закріпив програму переходу до 1993 р. до єдиного внутрішнього ринку, який базуватиметься на чотирьох свободах: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uk-UA" sz="2800" dirty="0" smtClean="0">
                <a:effectLst/>
              </a:rPr>
              <a:t>——вільний рух товарів;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uk-UA" sz="2800" dirty="0" smtClean="0">
                <a:effectLst/>
              </a:rPr>
              <a:t>——вільний рух осіб;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uk-UA" sz="2800" dirty="0" smtClean="0">
                <a:effectLst/>
              </a:rPr>
              <a:t>——вільний рух капіталу;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uk-UA" sz="2800" dirty="0" smtClean="0">
                <a:effectLst/>
              </a:rPr>
              <a:t>——вільний рух послуг.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Маастрихтська угода (1992)</a:t>
            </a:r>
            <a:endParaRPr lang="ru-RU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011680"/>
            <a:ext cx="8305019" cy="369341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800" dirty="0" smtClean="0"/>
              <a:t>Підписання: 7 лютого 1992 року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dirty="0" smtClean="0"/>
              <a:t>Набуття чинності: 1 листопада 1993 року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dirty="0" smtClean="0"/>
              <a:t>Цілі угоди: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800" dirty="0" smtClean="0"/>
              <a:t>- Посилення демократичних засад та ефективності органів спільноти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800" dirty="0" smtClean="0"/>
              <a:t>Створення Економічного та Валютного Союзу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800" dirty="0" smtClean="0"/>
              <a:t>Розвиток соціальних складових спільноти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800" dirty="0" smtClean="0"/>
              <a:t>Формування спільної зовнішньої та </a:t>
            </a:r>
            <a:r>
              <a:rPr lang="uk-UA" sz="2800" dirty="0" err="1" smtClean="0"/>
              <a:t>безпекової</a:t>
            </a:r>
            <a:r>
              <a:rPr lang="uk-UA" sz="2800" dirty="0" smtClean="0"/>
              <a:t> політики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800" dirty="0" smtClean="0"/>
              <a:t>Створення 3 стовпів ЄС</a:t>
            </a:r>
            <a:endParaRPr lang="ru-RU" sz="2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Маастрихтська угода (1992)</a:t>
            </a:r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45897"/>
            <a:ext cx="7772400" cy="42062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8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ru-RU" sz="2800" dirty="0" smtClean="0">
                <a:effectLst/>
              </a:rPr>
              <a:t>Згідно з Маастрихтським договором, ЄС базується на трьох стовпах: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dirty="0" smtClean="0">
                <a:effectLst/>
              </a:rPr>
              <a:t>1. Європейські спільноти (спільний внутрішній ринок, митний союз, спільна торгівельна політика, цивільна оборона, туризм та спорт та ін.)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dirty="0" smtClean="0">
                <a:effectLst/>
              </a:rPr>
              <a:t>2. Спільна Зовнішня і </a:t>
            </a:r>
            <a:r>
              <a:rPr lang="uk-UA" altLang="ru-RU" sz="2800" dirty="0" err="1" smtClean="0">
                <a:effectLst/>
              </a:rPr>
              <a:t>Безпекова</a:t>
            </a:r>
            <a:r>
              <a:rPr lang="uk-UA" altLang="ru-RU" sz="2800" dirty="0" smtClean="0">
                <a:effectLst/>
              </a:rPr>
              <a:t> політика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dirty="0" smtClean="0">
                <a:effectLst/>
              </a:rPr>
              <a:t>3.Співпраця у сфері юстиції та внутрішніх справ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Особливості договору</a:t>
            </a:r>
            <a:endParaRPr lang="ru-RU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42119" y="1792936"/>
            <a:ext cx="8458200" cy="42062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400" dirty="0" smtClean="0"/>
              <a:t>У відповідності з Маастрихтським договором запроваджувалося європейське громадянство, яке мало субсидіарний характер і додавалося до національного громадянства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dirty="0" smtClean="0"/>
              <a:t> запровадження єдиної валюти, яка замінювала собою національні валюти і знаходилася під управлінням наднаціонального фінансового органу – Європейського центрального банку.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dirty="0" smtClean="0"/>
              <a:t>В Договорі про Європейський Союз вперше за всю історію євроінтеграції було визнано обов’язок Союзу дотримуватися прав і свобод людини і громадянина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867400"/>
            <a:ext cx="1925346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sz="4000" dirty="0" smtClean="0"/>
              <a:t>Амстердамський договір (1997)</a:t>
            </a:r>
            <a:endParaRPr lang="ru-RU" sz="4000" dirty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10599" cy="372389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/>
              <a:t>Підписання: 2 жовтня 1997 року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/>
              <a:t>Набрання чинності: 1 травня 1999 року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/>
              <a:t>Особливості: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/>
              <a:t>Амстердамський договір вперше на рівні Союзу нормативно закріпив загальні принципи конституційного устрою і  запровадив санкції до держав-членів за їх порушення.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/>
              <a:t>За допомогою спеціального протоколу, який додавався до Договору про Європейське співтовариство і Договору про Європейський Союз, в право Європейського Союзу були включені Шенгенська угода (підписана 14 червня 1985 р.), а також прийняті на її основі нормативні та інші акти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50726"/>
            <a:ext cx="1849146" cy="110727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dirty="0" smtClean="0"/>
              <a:t>Ніццький договір (2001)</a:t>
            </a:r>
            <a:endParaRPr lang="ru-RU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1680"/>
            <a:ext cx="8228819" cy="37795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800" b="1" i="1" dirty="0" smtClean="0"/>
              <a:t>Підписання:</a:t>
            </a:r>
            <a:r>
              <a:rPr lang="uk-UA" sz="2800" dirty="0" smtClean="0"/>
              <a:t> </a:t>
            </a:r>
            <a:r>
              <a:rPr lang="ru-RU" sz="2800" dirty="0" smtClean="0"/>
              <a:t> 26 лютого 2001 р.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b="1" i="1" dirty="0" smtClean="0"/>
              <a:t>Набрання чинності</a:t>
            </a:r>
            <a:r>
              <a:rPr lang="uk-UA" sz="2800" dirty="0" smtClean="0"/>
              <a:t>: </a:t>
            </a:r>
            <a:r>
              <a:rPr lang="ru-RU" sz="2800" dirty="0" smtClean="0"/>
              <a:t>1 лютого 2003 р.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b="1" i="1" dirty="0" smtClean="0"/>
              <a:t>Мета договору</a:t>
            </a:r>
            <a:r>
              <a:rPr lang="uk-UA" sz="2800" dirty="0" smtClean="0"/>
              <a:t>: </a:t>
            </a:r>
            <a:r>
              <a:rPr lang="ru-RU" sz="2800" dirty="0" smtClean="0"/>
              <a:t> </a:t>
            </a:r>
            <a:r>
              <a:rPr lang="uk-UA" sz="2800" dirty="0" smtClean="0"/>
              <a:t>скорочення сфер політики, стосовно яких Рада приймає рішення одноголосно; реформування системи кваліфікованого голосування в Раді; реформування структури Комісії і порядку її формування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b="1" i="1" dirty="0" smtClean="0"/>
              <a:t>Особливості</a:t>
            </a:r>
            <a:r>
              <a:rPr lang="uk-UA" sz="2800" dirty="0" smtClean="0"/>
              <a:t>: </a:t>
            </a:r>
            <a:r>
              <a:rPr lang="uk-UA" sz="2800" dirty="0" err="1" smtClean="0"/>
              <a:t>вніс</a:t>
            </a:r>
            <a:r>
              <a:rPr lang="uk-UA" sz="2800" dirty="0" smtClean="0"/>
              <a:t> зміни в інституційну структуру Спільноти</a:t>
            </a:r>
            <a:endParaRPr lang="ru-RU" sz="2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dirty="0" smtClean="0"/>
              <a:t>Угода про Конституцію ЄС</a:t>
            </a:r>
            <a:endParaRPr lang="ru-RU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457419" cy="380009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/>
              <a:t>Підписання: 29 жовтня 2004 року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/>
              <a:t>Проблеми ратифікації: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/>
              <a:t>1. Була ратифікована у Австрії, Греції, Іспанії, Італії, Литві, Люксембурзі, Німеччині, Словаччині, Словенії, Угорщині.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/>
              <a:t>2. 29 травня у Франції і 1 червня 2005 р. у Нідерландах пройшли референдуми з приводу ратифікації Конституції для Європи. Відповідно біля 56% французів і біля 62% голландців висловилися проти Конституції. Після оголошення результатів референдумів в цих країнах уряд Сполученого Королівства заявив про відкладення на невизначений строк проведення референдуму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/>
              <a:t>3. Конституція мала набути чинності після її ратифікації усіма 25 державами-членами.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Лісабонський договір (2007)</a:t>
            </a:r>
            <a:endParaRPr lang="ru-RU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85019" y="2057400"/>
            <a:ext cx="7772400" cy="420624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2800" dirty="0" smtClean="0"/>
              <a:t>Підписаний 13 грудня 2007 року</a:t>
            </a:r>
          </a:p>
          <a:p>
            <a:pPr eaLnBrk="1" hangingPunct="1">
              <a:defRPr/>
            </a:pPr>
            <a:r>
              <a:rPr lang="uk-UA" sz="2800" dirty="0" smtClean="0"/>
              <a:t>Набрав чинності 1 грудня 2009 року</a:t>
            </a:r>
          </a:p>
          <a:p>
            <a:pPr eaLnBrk="1" hangingPunct="1">
              <a:defRPr/>
            </a:pPr>
            <a:r>
              <a:rPr lang="uk-UA" sz="2800" dirty="0" smtClean="0"/>
              <a:t>Мета: мав замінити Європейську Конституцію</a:t>
            </a:r>
          </a:p>
          <a:p>
            <a:pPr eaLnBrk="1" hangingPunct="1">
              <a:defRPr/>
            </a:pPr>
            <a:r>
              <a:rPr lang="uk-UA" sz="2800" dirty="0" smtClean="0"/>
              <a:t>За формою де-факто є конституцією, проте де-юре таким не є, оскільки не містить інформації про символіку ЄС</a:t>
            </a:r>
            <a:endParaRPr lang="ru-RU" sz="2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2000" cy="685800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723" y="2743200"/>
            <a:ext cx="4953000" cy="173934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2400" b="1" dirty="0" smtClean="0">
                <a:latin typeface="Times New Roman" panose="02020603050405020304" pitchFamily="18" charset="0"/>
              </a:rPr>
              <a:t/>
            </a:r>
            <a:br>
              <a:rPr lang="uk-UA" sz="2400" b="1" dirty="0" smtClean="0">
                <a:latin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</a:rPr>
              <a:t/>
            </a:r>
            <a:br>
              <a:rPr lang="uk-UA" sz="2400" b="1" dirty="0">
                <a:latin typeface="Times New Roman" panose="02020603050405020304" pitchFamily="18" charset="0"/>
              </a:rPr>
            </a:br>
            <a:r>
              <a:rPr lang="uk-UA" sz="2400" b="1" dirty="0" smtClean="0">
                <a:latin typeface="Times New Roman" panose="02020603050405020304" pitchFamily="18" charset="0"/>
              </a:rPr>
              <a:t/>
            </a:r>
            <a:br>
              <a:rPr lang="uk-UA" sz="2400" b="1" dirty="0" smtClean="0">
                <a:latin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</a:rPr>
              <a:t/>
            </a:r>
            <a:br>
              <a:rPr lang="uk-UA" sz="2400" b="1" dirty="0">
                <a:latin typeface="Times New Roman" panose="02020603050405020304" pitchFamily="18" charset="0"/>
              </a:rPr>
            </a:br>
            <a:r>
              <a:rPr lang="uk-UA" sz="2400" b="1" dirty="0" smtClean="0">
                <a:latin typeface="Times New Roman" panose="02020603050405020304" pitchFamily="18" charset="0"/>
              </a:rPr>
              <a:t/>
            </a:r>
            <a:br>
              <a:rPr lang="uk-UA" sz="2400" b="1" dirty="0" smtClean="0">
                <a:latin typeface="Times New Roman" panose="02020603050405020304" pitchFamily="18" charset="0"/>
              </a:rPr>
            </a:br>
            <a:r>
              <a:rPr lang="uk-UA" sz="4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Історія створення європейського союзу </a:t>
            </a:r>
            <a:r>
              <a:rPr lang="uk-UA" sz="2400" b="1" dirty="0">
                <a:latin typeface="Times New Roman" panose="02020603050405020304" pitchFamily="18" charset="0"/>
              </a:rPr>
              <a:t/>
            </a:r>
            <a:br>
              <a:rPr lang="uk-UA" sz="2400" b="1" dirty="0">
                <a:latin typeface="Times New Roman" panose="02020603050405020304" pitchFamily="18" charset="0"/>
              </a:rPr>
            </a:br>
            <a:r>
              <a:rPr lang="uk-UA" sz="2400" b="1" dirty="0" smtClean="0">
                <a:latin typeface="Times New Roman" panose="02020603050405020304" pitchFamily="18" charset="0"/>
              </a:rPr>
              <a:t/>
            </a:r>
            <a:br>
              <a:rPr lang="uk-UA" sz="2400" b="1" dirty="0" smtClean="0">
                <a:latin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</a:rPr>
              <a:t/>
            </a:r>
            <a:br>
              <a:rPr lang="uk-UA" sz="2400" b="1" dirty="0">
                <a:latin typeface="Times New Roman" panose="02020603050405020304" pitchFamily="18" charset="0"/>
              </a:rPr>
            </a:br>
            <a:r>
              <a:rPr lang="uk-UA" sz="2400" b="1" dirty="0" smtClean="0">
                <a:latin typeface="Times New Roman" panose="02020603050405020304" pitchFamily="18" charset="0"/>
              </a:rPr>
              <a:t/>
            </a:r>
            <a:br>
              <a:rPr lang="uk-UA" sz="2400" b="1" dirty="0" smtClean="0">
                <a:latin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</a:rPr>
              <a:t/>
            </a:r>
            <a:br>
              <a:rPr lang="uk-UA" sz="2400" b="1" dirty="0">
                <a:latin typeface="Times New Roman" panose="02020603050405020304" pitchFamily="18" charset="0"/>
              </a:rPr>
            </a:br>
            <a:endParaRPr lang="ru-RU" sz="4000" dirty="0" smtClean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357440" cy="97281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6654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Лісабонський договір (2007)</a:t>
            </a:r>
            <a:endParaRPr lang="ru-RU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800" dirty="0" smtClean="0"/>
              <a:t>Структура:</a:t>
            </a:r>
          </a:p>
          <a:p>
            <a:pPr eaLnBrk="1" hangingPunct="1">
              <a:buFontTx/>
              <a:buChar char="-"/>
              <a:defRPr/>
            </a:pPr>
            <a:r>
              <a:rPr lang="uk-UA" sz="2800" b="1" i="1" dirty="0" smtClean="0"/>
              <a:t>Договір про Європейський Союз</a:t>
            </a:r>
            <a:r>
              <a:rPr lang="uk-UA" sz="2800" dirty="0" smtClean="0"/>
              <a:t> – визначає загальні положення, що стосуються ЄС.</a:t>
            </a:r>
          </a:p>
          <a:p>
            <a:pPr eaLnBrk="1" hangingPunct="1">
              <a:buFontTx/>
              <a:buChar char="-"/>
              <a:defRPr/>
            </a:pPr>
            <a:r>
              <a:rPr lang="uk-UA" sz="2800" b="1" i="1" dirty="0" smtClean="0"/>
              <a:t>Договір про функціонування Європейського союзу</a:t>
            </a:r>
            <a:r>
              <a:rPr lang="uk-UA" sz="2800" dirty="0" smtClean="0"/>
              <a:t> – встановлює конкретні цілі політики ЄС, співпрацю з третіми країнами та гуманітарну допомогу</a:t>
            </a:r>
            <a:endParaRPr lang="ru-RU" sz="2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Хвилі розширення ЄС</a:t>
            </a:r>
            <a:endParaRPr lang="ru-RU" smtClean="0"/>
          </a:p>
        </p:txBody>
      </p:sp>
      <p:graphicFrame>
        <p:nvGraphicFramePr>
          <p:cNvPr id="62499" name="Group 3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80154789"/>
              </p:ext>
            </p:extLst>
          </p:nvPr>
        </p:nvGraphicFramePr>
        <p:xfrm>
          <a:off x="457200" y="1981200"/>
          <a:ext cx="8229600" cy="4457700"/>
        </p:xfrm>
        <a:graphic>
          <a:graphicData uri="http://schemas.openxmlformats.org/drawingml/2006/table">
            <a:tbl>
              <a:tblPr/>
              <a:tblGrid>
                <a:gridCol w="1371600"/>
                <a:gridCol w="5029200"/>
                <a:gridCol w="1828800"/>
              </a:tblGrid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РІК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КРАЇНА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Загальна кількість членів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Бельгія, Італія, Люксембург, Нідерланди, Франція, ФРН </a:t>
                      </a: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  <a:hlinkClick r:id="rId2" tooltip="Італія"/>
                        </a:rPr>
                        <a:t> </a:t>
                      </a: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1973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Велика Британія, Данія, Ірландія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1981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Греція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3343" y="228600"/>
            <a:ext cx="1925346" cy="1152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Хвилі розширення ЄС</a:t>
            </a:r>
            <a:endParaRPr lang="ru-RU" smtClean="0"/>
          </a:p>
        </p:txBody>
      </p:sp>
      <p:graphicFrame>
        <p:nvGraphicFramePr>
          <p:cNvPr id="86047" name="Group 31"/>
          <p:cNvGraphicFramePr>
            <a:graphicFrameLocks noGrp="1"/>
          </p:cNvGraphicFramePr>
          <p:nvPr>
            <p:ph type="tbl" idx="1"/>
          </p:nvPr>
        </p:nvGraphicFramePr>
        <p:xfrm>
          <a:off x="457200" y="1981200"/>
          <a:ext cx="8229600" cy="4570651"/>
        </p:xfrm>
        <a:graphic>
          <a:graphicData uri="http://schemas.openxmlformats.org/drawingml/2006/table">
            <a:tbl>
              <a:tblPr/>
              <a:tblGrid>
                <a:gridCol w="1371600"/>
                <a:gridCol w="5029200"/>
                <a:gridCol w="1828800"/>
              </a:tblGrid>
              <a:tr h="13715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РІК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КРАЇНА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Загальна кількість членів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5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Гренландія (автономна територія Данії) покинула Союз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5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1986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Іспанія, Португалія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1990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НДР (об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єдналась з ФРН – далі як єдина держава)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3343" y="228600"/>
            <a:ext cx="1925346" cy="1152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90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Хвилі розширення ЄС</a:t>
            </a:r>
            <a:endParaRPr lang="ru-RU" smtClean="0"/>
          </a:p>
        </p:txBody>
      </p:sp>
      <p:graphicFrame>
        <p:nvGraphicFramePr>
          <p:cNvPr id="88097" name="Group 33"/>
          <p:cNvGraphicFramePr>
            <a:graphicFrameLocks noGrp="1"/>
          </p:cNvGraphicFramePr>
          <p:nvPr>
            <p:ph type="tbl" idx="1"/>
          </p:nvPr>
        </p:nvGraphicFramePr>
        <p:xfrm>
          <a:off x="457200" y="1981200"/>
          <a:ext cx="8229600" cy="4440238"/>
        </p:xfrm>
        <a:graphic>
          <a:graphicData uri="http://schemas.openxmlformats.org/drawingml/2006/table">
            <a:tbl>
              <a:tblPr/>
              <a:tblGrid>
                <a:gridCol w="1371600"/>
                <a:gridCol w="5029200"/>
                <a:gridCol w="1828800"/>
              </a:tblGrid>
              <a:tr h="13716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РІК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КРАЇНА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Загальна кількість членів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Австрія, Фінляндія, Швеція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Естонія, Кіпр, Латвія, Литва, Мальта, Польща, Словаччина, Словенія, Угорщина, Чехія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Болгарія, Румунія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3343" y="228600"/>
            <a:ext cx="1925346" cy="1152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Хвилі розширення ЄС</a:t>
            </a:r>
            <a:endParaRPr lang="ru-RU" smtClean="0"/>
          </a:p>
        </p:txBody>
      </p:sp>
      <p:graphicFrame>
        <p:nvGraphicFramePr>
          <p:cNvPr id="90141" name="Group 2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24273845"/>
              </p:ext>
            </p:extLst>
          </p:nvPr>
        </p:nvGraphicFramePr>
        <p:xfrm>
          <a:off x="457200" y="1981200"/>
          <a:ext cx="8229600" cy="3908426"/>
        </p:xfrm>
        <a:graphic>
          <a:graphicData uri="http://schemas.openxmlformats.org/drawingml/2006/table">
            <a:tbl>
              <a:tblPr/>
              <a:tblGrid>
                <a:gridCol w="1371600"/>
                <a:gridCol w="5029200"/>
                <a:gridCol w="1828800"/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РІК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КРАЇНА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Загальна кількість членів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Хорватія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Велика Британія покинула ЄС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3343" y="228600"/>
            <a:ext cx="1925346" cy="1152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" y="199610"/>
            <a:ext cx="7772400" cy="1508760"/>
          </a:xfrm>
        </p:spPr>
        <p:txBody>
          <a:bodyPr/>
          <a:lstStyle/>
          <a:p>
            <a:pPr algn="ctr"/>
            <a:r>
              <a:rPr lang="uk-UA" b="1" i="1" dirty="0" smtClean="0"/>
              <a:t>Україна і Європейський Союз</a:t>
            </a:r>
            <a:endParaRPr lang="ru-RU" b="1" i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81000" y="2011680"/>
            <a:ext cx="8458200" cy="4617720"/>
          </a:xfrm>
        </p:spPr>
        <p:txBody>
          <a:bodyPr>
            <a:normAutofit/>
          </a:bodyPr>
          <a:lstStyle/>
          <a:p>
            <a:pPr algn="ctr"/>
            <a:r>
              <a:rPr lang="uk-UA" i="1" dirty="0" smtClean="0"/>
              <a:t>Угода між Україною та Європейським Союзом про асоціацію, яка замінює Угоду про партнерство та співробітництво між Європейськими співтовариствами і Україною та дає змогу перейти від партнерства і співробітництва до політичної асоціації та економічної інтеграції.</a:t>
            </a:r>
          </a:p>
          <a:p>
            <a:pPr algn="ctr"/>
            <a:r>
              <a:rPr lang="uk-UA" i="1" dirty="0" smtClean="0"/>
              <a:t>Політичну частину угоди було підписано 21 березня 2014 року, економічну частину — 27 червня 2014 року.</a:t>
            </a:r>
          </a:p>
          <a:p>
            <a:pPr algn="ctr"/>
            <a:r>
              <a:rPr lang="uk-UA" i="1" dirty="0" smtClean="0"/>
              <a:t>Верховна Рада України та Європейський парламент синхронно, в режимі телемосту, ратифікували цю Угоду 16 вересня 2014 року; президент </a:t>
            </a:r>
            <a:r>
              <a:rPr lang="uk-UA" i="1" dirty="0" err="1" smtClean="0"/>
              <a:t>П.Порошенко</a:t>
            </a:r>
            <a:r>
              <a:rPr lang="uk-UA" i="1" dirty="0" smtClean="0"/>
              <a:t> одразу в Раді підписав закон про ратифікацію.</a:t>
            </a:r>
          </a:p>
          <a:p>
            <a:pPr algn="ctr"/>
            <a:r>
              <a:rPr lang="uk-UA" i="1" dirty="0" smtClean="0"/>
              <a:t>Угода мала вступити в силу з 1 листопада 2014 року. Чинна з 1 вересня 2017 року.</a:t>
            </a:r>
            <a:endParaRPr lang="uk-UA" i="1" dirty="0"/>
          </a:p>
        </p:txBody>
      </p:sp>
      <p:pic>
        <p:nvPicPr>
          <p:cNvPr id="5" name="Рисунок 4" descr="C:\Users\Светлана\Desktop\жан моне\zhanmo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0631" y="199610"/>
            <a:ext cx="1828666" cy="112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5680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" y="361"/>
            <a:ext cx="7184924" cy="1523639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uk-UA" sz="1633" b="1" dirty="0" smtClean="0">
                <a:latin typeface="Arial Black" pitchFamily="34" charset="0"/>
              </a:rPr>
              <a:t/>
            </a:r>
            <a:br>
              <a:rPr lang="uk-UA" sz="1633" b="1" dirty="0" smtClean="0">
                <a:latin typeface="Arial Black" pitchFamily="34" charset="0"/>
              </a:rPr>
            </a:br>
            <a:r>
              <a:rPr lang="uk-UA" sz="1633" b="1" dirty="0" smtClean="0">
                <a:latin typeface="Arial Black" pitchFamily="34" charset="0"/>
              </a:rPr>
              <a:t>Угода </a:t>
            </a:r>
            <a:r>
              <a:rPr lang="uk-UA" sz="1633" b="1" dirty="0">
                <a:latin typeface="Arial Black" pitchFamily="34" charset="0"/>
              </a:rPr>
              <a:t>про асоціацію між Україною, з однієї сторони, та Європейським Союзом, Європейським Співтовариством з атомної енергії і їхніми державами-членами, з іншої сторони</a:t>
            </a:r>
            <a:endParaRPr lang="uk-UA" sz="1633" b="1" dirty="0">
              <a:latin typeface="Arial Black" pitchFamily="34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" y="1836975"/>
            <a:ext cx="8556366" cy="4996237"/>
          </a:xfrm>
        </p:spPr>
        <p:txBody>
          <a:bodyPr>
            <a:normAutofit fontScale="775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Структура угоди: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Преамбула -  як вступна декларація до Угоди, що визначає мету і базові засади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Угоди;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I - Загальні принципи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II - Політичний діалог і реформи, політична асоціація, співробітництво і зближення у сфері зовнішньої політики і політики безпеки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III -  Юстиція, свобода і безпека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IV - Торгові та суміжні питання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V - Економічне та галузеве співробітництво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VI - Фінансове співробітництво і боротьба з шахрайством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VII - Інституційні, загальні та прикінцеві положення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Додатки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Протоколи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631" y="199610"/>
            <a:ext cx="1828666" cy="112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7542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" y="0"/>
            <a:ext cx="5114924" cy="914400"/>
          </a:xfrm>
          <a:solidFill>
            <a:srgbClr val="FFC000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Академія досліджень ЄС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123418" y="0"/>
            <a:ext cx="2895601" cy="172212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5019" y="2011680"/>
            <a:ext cx="7057697" cy="42062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16" y="1818642"/>
            <a:ext cx="9122884" cy="5131622"/>
          </a:xfrm>
          <a:prstGeom prst="rect">
            <a:avLst/>
          </a:prstGeom>
        </p:spPr>
      </p:pic>
      <p:pic>
        <p:nvPicPr>
          <p:cNvPr id="9" name="Рисунок 8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19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418" y="1"/>
            <a:ext cx="3048000" cy="1762764"/>
          </a:xfrm>
          <a:prstGeom prst="rect">
            <a:avLst/>
          </a:prstGeom>
        </p:spPr>
      </p:pic>
      <p:pic>
        <p:nvPicPr>
          <p:cNvPr id="11" name="Picture 2" descr="C:\Users\Светлана\Desktop\жан моне\CHN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7817" y="1703762"/>
            <a:ext cx="1494317" cy="1456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321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Історія європейської інтеграції</a:t>
            </a:r>
            <a:endParaRPr lang="ru-RU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800" dirty="0" smtClean="0"/>
              <a:t>9 травня 1950 р. став «днем народження» Європейських співтовариств. У цей день міністр закордонних справ Франції Робер </a:t>
            </a:r>
            <a:r>
              <a:rPr lang="uk-UA" sz="2800" dirty="0" err="1" smtClean="0"/>
              <a:t>Шуман</a:t>
            </a:r>
            <a:r>
              <a:rPr lang="uk-UA" sz="2800" dirty="0" smtClean="0"/>
              <a:t> виступив з Декларацією (заявою) від імені свого уряду, в якій запропонував покласти край франко-німецькому протистоянню і відкрити нову сторінку у відносинах двох країн, які будуть відтепер засновані на принципах миру і співпраці.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mtClean="0"/>
              <a:t>Історія європейської інтеграції</a:t>
            </a:r>
            <a:endParaRPr lang="ru-RU" smtClean="0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3048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smtClean="0"/>
              <a:t>9 травня 1950 – план “Шумана-Моне”</a:t>
            </a:r>
          </a:p>
          <a:p>
            <a:pPr eaLnBrk="1" hangingPunct="1">
              <a:defRPr/>
            </a:pPr>
            <a:endParaRPr lang="ru-RU" sz="2800" smtClean="0"/>
          </a:p>
        </p:txBody>
      </p:sp>
      <p:pic>
        <p:nvPicPr>
          <p:cNvPr id="4100" name="Picture 8" descr="Европейское экономическое сообщество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1447800"/>
            <a:ext cx="5791200" cy="541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План </a:t>
            </a:r>
            <a:r>
              <a:rPr lang="uk-UA" sz="4000" smtClean="0"/>
              <a:t>Шумана-Монне передбачав: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800" smtClean="0">
                <a:latin typeface="Times New Roman" panose="02020603050405020304" pitchFamily="18" charset="0"/>
              </a:rPr>
              <a:t>делегування (передачу) національними урядами частини свого суверенітету в чітко визначеній сфері Вищому керівному органу.</a:t>
            </a:r>
          </a:p>
          <a:p>
            <a:pPr eaLnBrk="1" hangingPunct="1">
              <a:defRPr/>
            </a:pPr>
            <a:r>
              <a:rPr lang="uk-UA" sz="2800" smtClean="0">
                <a:latin typeface="Times New Roman" panose="02020603050405020304" pitchFamily="18" charset="0"/>
              </a:rPr>
              <a:t>Вищий керівний орган мав складатися із представників держав-членів, які однак, і на цьому слід зробити наголос, діяли незалежно від позиції своїх урядів і мали право приймати загальнообов’язкові для всіх держав-членів рішення в межах своїх повноважень.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Паризький договір (1951 р.)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800" smtClean="0"/>
              <a:t>Договір про заснування Європейського об’єднання вугілля і сталі (ЄСВС) підписаний у Парижі 18 квітня 1951 р.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smtClean="0"/>
              <a:t>Набрав чинності  23 липня 1952 р., після того, як був ратифікований усіма державами-членами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smtClean="0"/>
              <a:t>Країни, що підписали договір: Бельгія, Нідерланди, Люксембург, Італія, ФРН і Франція.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smtClean="0"/>
              <a:t>Втратив чинність 23 липня 2002 року, по закінченні 50 терміну його дії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Паризький договір (1951 р.)</a:t>
            </a:r>
            <a:endParaRPr lang="ru-RU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85019" y="2011680"/>
            <a:ext cx="7772400" cy="369341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800" dirty="0" smtClean="0"/>
              <a:t>Мета договору: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dirty="0" smtClean="0"/>
              <a:t>1. досягнення економічного зростання;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dirty="0" smtClean="0"/>
              <a:t>2. підвищення рівня зайнятості та рівня життя;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dirty="0" smtClean="0"/>
              <a:t>3. забезпечення упорядкованого постачання спільного ринку;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dirty="0" smtClean="0"/>
              <a:t>4. створення найнижчих цін та поліпшення умов праці;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dirty="0" smtClean="0"/>
              <a:t>5. ріст міжнародної торгівлі та модернізація виробництва</a:t>
            </a:r>
            <a:endParaRPr lang="ru-RU" sz="2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Нові амбіційні договори</a:t>
            </a:r>
            <a:endParaRPr lang="ru-RU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1680"/>
            <a:ext cx="8458200" cy="385572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1. Політичну та військову інтеграцію держав-членів мав забезпечити надзвичайно амбіційний Договір про заснування Європейського оборонного співтовариства (ЄОС), запропонований Францією («план </a:t>
            </a:r>
            <a:r>
              <a:rPr lang="uk-UA" sz="2800" dirty="0" err="1" smtClean="0"/>
              <a:t>Плевена</a:t>
            </a:r>
            <a:r>
              <a:rPr lang="uk-UA" sz="2800" dirty="0" smtClean="0"/>
              <a:t>»)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договір був підписаний 27 травня 1952 р. урядами Франції, ФРН і країн Бенілюксу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Функції договору: спільні керівні установи, збройні сили,  бюджет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Але держави-члени не захотіли поступатися своїм суверенітетом в політичній та військовій сфері, тому договір в силу так і не вступив.</a:t>
            </a:r>
            <a:endParaRPr lang="ru-RU" sz="2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Нові амбіційні договори</a:t>
            </a:r>
            <a:endParaRPr lang="ru-RU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1680"/>
            <a:ext cx="8610600" cy="369341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2. Європейське політичне співтовариство (далі — ЄПС) як правова основа для розбудови Європейської федерації (проект Договору був оприлюднений у Страсбурзі 10 березня 1953 р.).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Проект Договору про ЄПС передбачав надання новому Співтовариству повноважень в сфері зовнішньої політики, оборони, економічної й соціальної інтеграції, захисту прав людини.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За аналогічними причинами, договір в силу так і не вступив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346" y="5705098"/>
            <a:ext cx="1925346" cy="115290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</TotalTime>
  <Words>1368</Words>
  <Application>Microsoft Office PowerPoint</Application>
  <PresentationFormat>Экран (4:3)</PresentationFormat>
  <Paragraphs>160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8" baseType="lpstr">
      <vt:lpstr>Arial</vt:lpstr>
      <vt:lpstr>Arial Black</vt:lpstr>
      <vt:lpstr>Calibri</vt:lpstr>
      <vt:lpstr>Corbel</vt:lpstr>
      <vt:lpstr>StarSymbol</vt:lpstr>
      <vt:lpstr>Tahoma</vt:lpstr>
      <vt:lpstr>Times New Roman</vt:lpstr>
      <vt:lpstr>WenQuanYi Zen Hei</vt:lpstr>
      <vt:lpstr>Wingdings</vt:lpstr>
      <vt:lpstr>Полосы</vt:lpstr>
      <vt:lpstr>Уроки про  Європейський Союз  Проект Erasmus+  Жана Моне   «Академія досліджень ЄС для школярів та студентів»  (2020-2022 роки)</vt:lpstr>
      <vt:lpstr>     Історія створення європейського союзу      </vt:lpstr>
      <vt:lpstr>Історія європейської інтеграції</vt:lpstr>
      <vt:lpstr>Історія європейської інтеграції</vt:lpstr>
      <vt:lpstr>План Шумана-Монне передбачав:</vt:lpstr>
      <vt:lpstr>Паризький договір (1951 р.)</vt:lpstr>
      <vt:lpstr>Паризький договір (1951 р.)</vt:lpstr>
      <vt:lpstr>Нові амбіційні договори</vt:lpstr>
      <vt:lpstr>Нові амбіційні договори</vt:lpstr>
      <vt:lpstr>Римські договори (1957 р.)</vt:lpstr>
      <vt:lpstr>Єдиний Європейський Акт (1986)</vt:lpstr>
      <vt:lpstr>Єдиний Європейський Акт (1986)</vt:lpstr>
      <vt:lpstr>Маастрихтська угода (1992)</vt:lpstr>
      <vt:lpstr>Маастрихтська угода (1992)</vt:lpstr>
      <vt:lpstr>Особливості договору</vt:lpstr>
      <vt:lpstr>Амстердамський договір (1997)</vt:lpstr>
      <vt:lpstr>Ніццький договір (2001)</vt:lpstr>
      <vt:lpstr>Угода про Конституцію ЄС</vt:lpstr>
      <vt:lpstr>Лісабонський договір (2007)</vt:lpstr>
      <vt:lpstr>Лісабонський договір (2007)</vt:lpstr>
      <vt:lpstr>Хвилі розширення ЄС</vt:lpstr>
      <vt:lpstr>Хвилі розширення ЄС</vt:lpstr>
      <vt:lpstr>Хвилі розширення ЄС</vt:lpstr>
      <vt:lpstr>Хвилі розширення ЄС</vt:lpstr>
      <vt:lpstr>Україна і Європейський Союз</vt:lpstr>
      <vt:lpstr> Угода про асоціацію між Україною, з однієї сторони, та Європейським Союзом, Європейським Співтовариством з атомної енергії і їхніми державами-членами, з іншої сторони</vt:lpstr>
      <vt:lpstr>Академія досліджень ЄС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Пользователь Windows</cp:lastModifiedBy>
  <cp:revision>19</cp:revision>
  <cp:lastPrinted>1601-01-01T00:00:00Z</cp:lastPrinted>
  <dcterms:created xsi:type="dcterms:W3CDTF">2014-09-09T01:19:57Z</dcterms:created>
  <dcterms:modified xsi:type="dcterms:W3CDTF">2021-02-04T06:14:17Z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851835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  <property fmtid="{D5CDD505-2E9C-101B-9397-08002B2CF9AE}" name="Version" pid="5">
    <vt:i4>1</vt:i4>
  </property>
</Properties>
</file>