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5" r:id="rId24"/>
    <p:sldId id="286" r:id="rId25"/>
    <p:sldId id="287" r:id="rId26"/>
    <p:sldId id="279" r:id="rId27"/>
    <p:sldId id="277" r:id="rId28"/>
    <p:sldId id="278" r:id="rId29"/>
    <p:sldId id="282" r:id="rId30"/>
    <p:sldId id="280" r:id="rId31"/>
    <p:sldId id="281" r:id="rId32"/>
    <p:sldId id="284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4DC-1016-49D6-9DEA-757FF4B3B80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5E6-5983-4C97-B189-B2D8FF9A64F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79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4DC-1016-49D6-9DEA-757FF4B3B80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5E6-5983-4C97-B189-B2D8FF9A6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2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4DC-1016-49D6-9DEA-757FF4B3B80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5E6-5983-4C97-B189-B2D8FF9A6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250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4DC-1016-49D6-9DEA-757FF4B3B80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5E6-5983-4C97-B189-B2D8FF9A64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9864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4DC-1016-49D6-9DEA-757FF4B3B80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5E6-5983-4C97-B189-B2D8FF9A6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11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4DC-1016-49D6-9DEA-757FF4B3B80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5E6-5983-4C97-B189-B2D8FF9A64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2965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4DC-1016-49D6-9DEA-757FF4B3B80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5E6-5983-4C97-B189-B2D8FF9A6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514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4DC-1016-49D6-9DEA-757FF4B3B80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5E6-5983-4C97-B189-B2D8FF9A6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74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4DC-1016-49D6-9DEA-757FF4B3B80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5E6-5983-4C97-B189-B2D8FF9A6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0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4DC-1016-49D6-9DEA-757FF4B3B80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5E6-5983-4C97-B189-B2D8FF9A6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3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4DC-1016-49D6-9DEA-757FF4B3B80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5E6-5983-4C97-B189-B2D8FF9A6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7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4DC-1016-49D6-9DEA-757FF4B3B80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5E6-5983-4C97-B189-B2D8FF9A6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4DC-1016-49D6-9DEA-757FF4B3B80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5E6-5983-4C97-B189-B2D8FF9A6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4DC-1016-49D6-9DEA-757FF4B3B80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5E6-5983-4C97-B189-B2D8FF9A6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9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4DC-1016-49D6-9DEA-757FF4B3B80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5E6-5983-4C97-B189-B2D8FF9A6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90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4DC-1016-49D6-9DEA-757FF4B3B80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5E6-5983-4C97-B189-B2D8FF9A6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4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B4DC-1016-49D6-9DEA-757FF4B3B80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E15E6-5983-4C97-B189-B2D8FF9A6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2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DD7B4DC-1016-49D6-9DEA-757FF4B3B806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BE15E6-5983-4C97-B189-B2D8FF9A6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69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.pn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9.xml" Type="http://schemas.openxmlformats.org/officeDocument/2006/relationships/slideLayout"/><Relationship Id="rId5" Target="../media/image27.jpeg" Type="http://schemas.openxmlformats.org/officeDocument/2006/relationships/image"/><Relationship Id="rId4" Target="../media/image26.jpeg" Type="http://schemas.openxmlformats.org/officeDocument/2006/relationships/image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12192000" cy="4572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Уроки про </a:t>
            </a:r>
            <a:br>
              <a:rPr lang="uk-UA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Європейський Союз</a:t>
            </a:r>
            <a:br>
              <a:rPr lang="uk-UA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70C0"/>
                </a:solidFill>
              </a:rPr>
              <a:t>Проект </a:t>
            </a:r>
            <a:r>
              <a:rPr lang="uk-UA" sz="3200" b="1" dirty="0" err="1" smtClean="0">
                <a:solidFill>
                  <a:srgbClr val="0070C0"/>
                </a:solidFill>
              </a:rPr>
              <a:t>Erasmus+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br>
              <a:rPr lang="uk-UA" sz="3200" b="1" dirty="0" smtClean="0">
                <a:solidFill>
                  <a:srgbClr val="0070C0"/>
                </a:solidFill>
              </a:rPr>
            </a:br>
            <a:r>
              <a:rPr lang="uk-UA" sz="3200" b="1" dirty="0" smtClean="0">
                <a:solidFill>
                  <a:srgbClr val="0070C0"/>
                </a:solidFill>
              </a:rPr>
              <a:t>Жана Моне </a:t>
            </a:r>
            <a:br>
              <a:rPr lang="uk-UA" sz="3200" b="1" dirty="0" smtClean="0">
                <a:solidFill>
                  <a:srgbClr val="0070C0"/>
                </a:solidFill>
              </a:rPr>
            </a:br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«</a:t>
            </a:r>
            <a:r>
              <a:rPr lang="uk-UA" sz="3200" b="1" dirty="0" smtClean="0">
                <a:solidFill>
                  <a:srgbClr val="0070C0"/>
                </a:solidFill>
              </a:rPr>
              <a:t>Академія досліджень ЄС для школярів та студентів</a:t>
            </a:r>
            <a:r>
              <a:rPr lang="ru-RU" sz="3200" b="1" dirty="0" smtClean="0">
                <a:solidFill>
                  <a:srgbClr val="0070C0"/>
                </a:solidFill>
              </a:rPr>
              <a:t>»</a:t>
            </a:r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br>
              <a:rPr lang="uk-UA" sz="3200" b="1" dirty="0" smtClean="0">
                <a:solidFill>
                  <a:srgbClr val="0070C0"/>
                </a:solidFill>
              </a:rPr>
            </a:br>
            <a:r>
              <a:rPr lang="uk-UA" sz="3200" b="1" dirty="0" smtClean="0">
                <a:solidFill>
                  <a:srgbClr val="0070C0"/>
                </a:solidFill>
              </a:rPr>
              <a:t>(2020-2022 роки)</a:t>
            </a:r>
            <a:endParaRPr lang="uk-UA" sz="32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Светлана\Desktop\жан моне\logosbeneficaireserasmusright_e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"/>
            <a:ext cx="8203964" cy="237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1" y="0"/>
            <a:ext cx="341333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Светлана\Desktop\жан моне\CHN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3601" y="0"/>
            <a:ext cx="2438400" cy="224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9504" y="1138881"/>
            <a:ext cx="6019800" cy="1143000"/>
          </a:xfrm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Цілі створення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ЄС</a:t>
            </a:r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086" r="23086"/>
          <a:stretch>
            <a:fillRect/>
          </a:stretch>
        </p:blipFill>
        <p:spPr>
          <a:xfrm>
            <a:off x="0" y="0"/>
            <a:ext cx="4942702" cy="688759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9504" y="2690266"/>
            <a:ext cx="6021388" cy="2048933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7) повага до багатства свого культурного і мовного різноманіття, піклування про збереження і розвиток європейської культурної спадщини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3565" y="0"/>
            <a:ext cx="2218435" cy="121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16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1866" y="4450262"/>
            <a:ext cx="8534400" cy="1507067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Цінності Європейського союзу: свобода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80768" y="210065"/>
            <a:ext cx="5041099" cy="1051997"/>
          </a:xfrm>
        </p:spPr>
        <p:txBody>
          <a:bodyPr/>
          <a:lstStyle/>
          <a:p>
            <a:pPr algn="ctr"/>
            <a:r>
              <a:rPr lang="uk-UA" dirty="0" smtClean="0"/>
              <a:t>Фундаментальні права і свободи</a:t>
            </a:r>
            <a:endParaRPr lang="uk-UA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247135" y="1270529"/>
            <a:ext cx="5374731" cy="3030538"/>
          </a:xfrm>
        </p:spPr>
        <p:txBody>
          <a:bodyPr>
            <a:normAutofit/>
          </a:bodyPr>
          <a:lstStyle/>
          <a:p>
            <a:r>
              <a:rPr lang="ru-RU" dirty="0" smtClean="0"/>
              <a:t>,</a:t>
            </a:r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життя, приватну власність, свобода совісті, </a:t>
            </a:r>
          </a:p>
          <a:p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заборона дискримінації у користуванні правами і свободами за такими ознаками: стать, раса, колір шкіри, національне та соціальне походження, майновий та соціальний стан, мова, релігія, політичні та інші переконання. </a:t>
            </a:r>
            <a:endParaRPr lang="uk-UA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385703" y="210065"/>
            <a:ext cx="4665134" cy="940786"/>
          </a:xfrm>
        </p:spPr>
        <p:txBody>
          <a:bodyPr/>
          <a:lstStyle/>
          <a:p>
            <a:pPr algn="ctr"/>
            <a:r>
              <a:rPr lang="uk-UA" dirty="0" smtClean="0"/>
              <a:t>Політичні права і свободи</a:t>
            </a:r>
            <a:endParaRPr lang="uk-UA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6253675" y="1262062"/>
            <a:ext cx="5262821" cy="3030538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свободу об’єднання з іншими громадянами для захисту своїх інтересів і прав, свобода думки і висловлювань, право обирати і бути обраними в органи влади, право на зібрання і мітинги для відстоювання своїх інтересів, прав і свобод.</a:t>
            </a:r>
            <a:endParaRPr lang="uk-UA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C:\Users\Светлана\Desktop\жан моне\zhanm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4268" y="0"/>
            <a:ext cx="1847732" cy="9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8887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051521" cy="1507067"/>
          </a:xfrm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Цінності Європейського союзу: свобода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4937656" cy="576262"/>
          </a:xfrm>
        </p:spPr>
        <p:txBody>
          <a:bodyPr/>
          <a:lstStyle/>
          <a:p>
            <a:pPr algn="ctr"/>
            <a:r>
              <a:rPr lang="uk-UA" dirty="0" smtClean="0"/>
              <a:t>Соціальні права і </a:t>
            </a:r>
          </a:p>
          <a:p>
            <a:pPr algn="ctr"/>
            <a:r>
              <a:rPr lang="uk-UA" dirty="0" smtClean="0"/>
              <a:t>свободи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,</a:t>
            </a:r>
            <a:r>
              <a:rPr lang="uk-UA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вільне обрання професії та місця проживання, вільний доступ до безкоштовних центрів зайнятості, вільний доступ до інформації стосовно дій роботодавців та укладання колективних договорів</a:t>
            </a:r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91425" y="685800"/>
            <a:ext cx="4967875" cy="576262"/>
          </a:xfrm>
        </p:spPr>
        <p:txBody>
          <a:bodyPr/>
          <a:lstStyle/>
          <a:p>
            <a:pPr algn="ctr"/>
            <a:r>
              <a:rPr lang="uk-UA" dirty="0" smtClean="0"/>
              <a:t>Культурні права і</a:t>
            </a:r>
          </a:p>
          <a:p>
            <a:pPr algn="ctr"/>
            <a:r>
              <a:rPr lang="uk-UA" dirty="0" smtClean="0"/>
              <a:t> свободи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20948" y="1363662"/>
            <a:ext cx="4929188" cy="3030538"/>
          </a:xfrm>
        </p:spPr>
        <p:txBody>
          <a:bodyPr>
            <a:normAutofit/>
          </a:bodyPr>
          <a:lstStyle/>
          <a:p>
            <a:r>
              <a:rPr lang="uk-UA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вибір освіти рідною мовою, право меншин на збереження своєї культурної самобутності. </a:t>
            </a:r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Светлана\Desktop\жан моне\zhanm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1968" y="0"/>
            <a:ext cx="2010032" cy="111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6736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866" y="5142240"/>
            <a:ext cx="8534400" cy="1507067"/>
          </a:xfrm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Цінності Європейського союзу: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Гідність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66768" y="979810"/>
            <a:ext cx="6960272" cy="576262"/>
          </a:xfrm>
        </p:spPr>
        <p:txBody>
          <a:bodyPr/>
          <a:lstStyle/>
          <a:p>
            <a:pPr algn="ctr"/>
            <a:r>
              <a:rPr lang="uk-UA" dirty="0" smtClean="0"/>
              <a:t>Фундаментальні права і свободи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72746" y="1957913"/>
            <a:ext cx="9576485" cy="2638802"/>
          </a:xfrm>
        </p:spPr>
        <p:txBody>
          <a:bodyPr>
            <a:noAutofit/>
          </a:bodyPr>
          <a:lstStyle/>
          <a:p>
            <a:pPr algn="ctr"/>
            <a:r>
              <a:rPr lang="uk-UA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заборона катування і такого поводження з людьми, що принижує їхню гідність, право на цілісність особистості та її недоторканість, заборона рабства і торгівлі людьми, заборона смертної кари і страти, заборона євгенічних практик, заборона використання людського тіла для цілей прибутку, заборона репродуктивного клонування людей. </a:t>
            </a:r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752" y="0"/>
            <a:ext cx="1847248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82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345" y="5031029"/>
            <a:ext cx="8534400" cy="1507067"/>
          </a:xfrm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Цінності Європейського союзу: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правова держава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356" y="870408"/>
            <a:ext cx="3241574" cy="576262"/>
          </a:xfrm>
        </p:spPr>
        <p:txBody>
          <a:bodyPr/>
          <a:lstStyle/>
          <a:p>
            <a:pPr algn="ctr"/>
            <a:r>
              <a:rPr lang="uk-UA" dirty="0" smtClean="0"/>
              <a:t>Політичні права і свободи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0643" y="1631277"/>
            <a:ext cx="4937655" cy="3030538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справедливий суд, заборона покарання без судочинства, право на ефективний юридичний захист, право на повагу до приватного і сімейного  життя (захист приватного житла ) та кореспонденції), право на шлюб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807075" y="1446670"/>
            <a:ext cx="6253120" cy="3755525"/>
          </a:xfrm>
          <a:prstGeom prst="rect">
            <a:avLst/>
          </a:prstGeom>
        </p:spPr>
      </p:pic>
      <p:pic>
        <p:nvPicPr>
          <p:cNvPr id="8" name="Рисунок 7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4268" y="0"/>
            <a:ext cx="1847732" cy="9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7876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059988" cy="1507067"/>
          </a:xfrm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Цінності Європейського союзу: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демократія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Політичні права та свободи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свободу об’єднання з іншими громадянами для захисту своїх інтересів і прав, свобода думки і висловлювань, право обирати і бути обраними в органи влади, право на зібрання і мітинги для відстоювання своїх інтересів, прав і свобод, право на повагу до приватного і сімейного життя. 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412599" y="973931"/>
            <a:ext cx="5486957" cy="3375178"/>
          </a:xfrm>
          <a:prstGeom prst="rect">
            <a:avLst/>
          </a:prstGeom>
        </p:spPr>
      </p:pic>
      <p:pic>
        <p:nvPicPr>
          <p:cNvPr id="8" name="Рисунок 7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4268" y="0"/>
            <a:ext cx="1847732" cy="9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246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059988" cy="1507067"/>
          </a:xfrm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Цінності Європейського союзу: Громадянськість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Політичні права і свободи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свободу об’єднання з іншими громадянами для захисту своїх інтересів і прав, свобода думки і висловлювань, право обирати і бути обраними в органи влади, право на зібрання і мітинги для відстоювання своїх інтересів, прав і свобод. </a:t>
            </a:r>
            <a:endParaRPr lang="uk-UA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175653" y="973931"/>
            <a:ext cx="5007211" cy="3513648"/>
          </a:xfrm>
          <a:prstGeom prst="rect">
            <a:avLst/>
          </a:prstGeom>
        </p:spPr>
      </p:pic>
      <p:pic>
        <p:nvPicPr>
          <p:cNvPr id="8" name="Рисунок 7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4268" y="0"/>
            <a:ext cx="1847732" cy="9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595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059988" cy="1507067"/>
          </a:xfrm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Цінності Європейського союзу: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Толерантність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Фундаментальні права і свободи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Заборона дискримінації у користуванні правами і свободами за такими ознаками: стать, раса, колір шкіри, національне та соціальне походження, мова, релігія, політичні та інші переконання</a:t>
            </a:r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Культурні права і свободи людини: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uk-UA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навчання рідною мовою, права національних меншин на збереження самобутності</a:t>
            </a:r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Светлана\Desktop\жан моне\zhanm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4268" y="0"/>
            <a:ext cx="1847732" cy="9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9149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2" y="244503"/>
            <a:ext cx="8534400" cy="1507067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Правова система ЄС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789" y="1495168"/>
            <a:ext cx="5642449" cy="4511131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унікальна правова система, яка діє паралельно із національною, тобто поряд із законодавством держав-членів ЄС. </a:t>
            </a:r>
          </a:p>
          <a:p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правових систем держав-членів ЄС норми права Європейського Союзу є нормами прямої дії і регулюють </a:t>
            </a:r>
            <a:r>
              <a:rPr lang="uk-UA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питань, які вже врегульовані національним законодавством (що стосується, зокрема, соціальних та економічних питань). </a:t>
            </a:r>
            <a:endParaRPr lang="uk-UA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саме права </a:t>
            </a:r>
            <a:r>
              <a:rPr lang="uk-UA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 Союзу сприяє взаємному економічному та соціальному розвитку в державах-членах ЄС</a:t>
            </a:r>
          </a:p>
        </p:txBody>
      </p:sp>
      <p:pic>
        <p:nvPicPr>
          <p:cNvPr id="4098" name="Picture 2" descr="Оцінка студентами викладання курсу «Інституційна і правова система  Європейського Союзу» : eugov.chmnu.edu.u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86" y="1495168"/>
            <a:ext cx="5815914" cy="459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4268" y="0"/>
            <a:ext cx="1847732" cy="9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237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15937" y="1447800"/>
            <a:ext cx="6019800" cy="1143000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Територія Європейського союзу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115" r="14115"/>
          <a:stretch>
            <a:fillRect/>
          </a:stretch>
        </p:blipFill>
        <p:spPr>
          <a:xfrm>
            <a:off x="0" y="1"/>
            <a:ext cx="4926180" cy="6864576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315937" y="2590800"/>
            <a:ext cx="6768972" cy="2363345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це простір, в межах якого право ЄС має обов'язковий характер. Юридичні кордони ЄС визначені установчими договорами, передусім Договором про Європейське співтовариство (ст. 299). Прийнято вважати, що територія Союзу складається з територій держав-членів (охоплює </a:t>
            </a:r>
            <a:r>
              <a:rPr lang="ru-RU" dirty="0" smtClean="0">
                <a:solidFill>
                  <a:schemeClr val="tx1"/>
                </a:solidFill>
              </a:rPr>
              <a:t>4 </a:t>
            </a:r>
            <a:r>
              <a:rPr lang="ru-RU" dirty="0">
                <a:solidFill>
                  <a:schemeClr val="tx1"/>
                </a:solidFill>
              </a:rPr>
              <a:t>324 782 км²</a:t>
            </a:r>
            <a:r>
              <a:rPr lang="uk-UA" dirty="0" smtClean="0">
                <a:solidFill>
                  <a:schemeClr val="tx1"/>
                </a:solidFill>
              </a:rPr>
              <a:t>)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2" name="Рисунок 11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4268" y="0"/>
            <a:ext cx="1847732" cy="9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542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 ЕС высказались по поводу вероятной отставки Рябошапки и Сытник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3489" y="2815256"/>
            <a:ext cx="11225022" cy="1507067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Європейський союз: 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характеристика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4854" y="0"/>
            <a:ext cx="2187146" cy="1309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357440" cy="97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58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325658" cy="1507067"/>
          </a:xfrm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Територія Європейського союзу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234777" y="685800"/>
            <a:ext cx="5387089" cy="3615267"/>
          </a:xfrm>
        </p:spPr>
        <p:txBody>
          <a:bodyPr>
            <a:noAutofit/>
          </a:bodyPr>
          <a:lstStyle/>
          <a:p>
            <a:r>
              <a:rPr lang="uk-UA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хоплює не тільки територію Європи, але й територію в інших частинах світу, оскільки окремі держави-члени ЄС мають територіальні володіння за межами Європи (Португалія — Азорські острови і Мадейру, Іспанія — Канарські острови, Франція — Реюньйон, Гвіана, Гваделупа, Мартиніка). </a:t>
            </a:r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5374732" cy="3615266"/>
          </a:xfrm>
        </p:spPr>
        <p:txBody>
          <a:bodyPr>
            <a:noAutofit/>
          </a:bodyPr>
          <a:lstStyle/>
          <a:p>
            <a:r>
              <a:rPr lang="uk-UA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 спеціальні території держав-членів Європейського Союзу — окремі території та володіння держав-членів право ЄС не розповсюджується (Фарерські острови — Данія) або поширюється частково і, навпаки, деякі території держав-членів отримали особливий привілейований статус.</a:t>
            </a:r>
            <a:endParaRPr lang="uk-UA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Светлана\Desktop\жан моне\zhanm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4268" y="0"/>
            <a:ext cx="1847732" cy="9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966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0933" y="4573829"/>
            <a:ext cx="8534400" cy="1507067"/>
          </a:xfrm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Територія Європейського союзу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854" y="685800"/>
            <a:ext cx="6005383" cy="4306330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 держави-члени можуть не брати участь у досягненні окремих цілей Євросоюзу. Відповідно в цій частині право ЄС не є для них обов'язковим. Наприклад, не беруть участь у валютному союзі (не входять в зону «євро») Данія та Швеція (відмовилися від участі), а також десять держав, які набули членства з 2004 р. (через не відповідність вимогам валютного союзу); Ірландія свого часу відмовилася від участі у Шенгенській угоді, яка передбачає вільне пересування територією учасників угоди як громадян держав-членів ЄС, так і іноземців.</a:t>
            </a:r>
            <a:endParaRPr lang="uk-UA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04237" y="1034592"/>
            <a:ext cx="6087763" cy="3957538"/>
          </a:xfrm>
          <a:prstGeom prst="rect">
            <a:avLst/>
          </a:prstGeom>
        </p:spPr>
      </p:pic>
      <p:pic>
        <p:nvPicPr>
          <p:cNvPr id="7" name="Рисунок 6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4268" y="0"/>
            <a:ext cx="1847732" cy="9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6106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189734" cy="1507067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Громадянство європейського союзу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є субсидіарним і не заміняє громадянства держави й не накладає додаткових обов’язків. Його одержують всі ті, хто на момент приєднання до ЄС мають громадянство держав-учасниць Європейського Союзу. Особливі права громадянина ЄС покладаються додатково до прав громадянина, гарантованим конкретною державою.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79079" y="1135933"/>
            <a:ext cx="5436516" cy="3615266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Додатково до чинних сьогодні прав і обов’язків громадяни країн-учасниць ЄС входять індивідуальні демократичні права громадян ЄС: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голосувати й балотуватися на виборах Європейського Парламенту й самоврядних утворень держави свого походження або перебування;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подавати петицію в Європейський Парламент по будь-якому пов’язаному з ЄС питанню.</a:t>
            </a:r>
          </a:p>
          <a:p>
            <a:endParaRPr lang="ru-RU" dirty="0"/>
          </a:p>
        </p:txBody>
      </p:sp>
      <p:pic>
        <p:nvPicPr>
          <p:cNvPr id="5" name="Рисунок 4" descr="C:\Users\Светлана\Desktop\жан моне\zhanm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4268" y="0"/>
            <a:ext cx="1847732" cy="9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4310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6" y="106640"/>
            <a:ext cx="11492632" cy="649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78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893" y="125776"/>
            <a:ext cx="11016867" cy="700489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uk-UA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 Європейського Союзу</a:t>
            </a:r>
            <a:endParaRPr lang="ru-RU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624" y="1035586"/>
            <a:ext cx="3260993" cy="5949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рада</a:t>
            </a:r>
            <a:endParaRPr lang="ru-RU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36375" y="3762260"/>
            <a:ext cx="3260993" cy="5949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 ЦЕНТРАЛЬНИЙ БАНК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84004" y="3624550"/>
            <a:ext cx="3260993" cy="5949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 СПРАВЕДЛИВОСТІ ЄС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5194" y="3007605"/>
            <a:ext cx="3260993" cy="5949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КОМІСІЯ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0617" y="1066801"/>
            <a:ext cx="3260993" cy="5949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 ЄВРОПЕЙСЬКОГО СОЮЗУ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36376" y="1050276"/>
            <a:ext cx="3260993" cy="5949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 ПАРЛАМЕНТ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66930" y="330506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45194" y="1589979"/>
            <a:ext cx="338585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bg2"/>
                </a:solidFill>
              </a:rPr>
              <a:t>скликається її головою два рази на півроку (двічі кожні шість місяців). </a:t>
            </a:r>
            <a:endParaRPr lang="uk-UA" b="1" i="1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39128" y="1626824"/>
            <a:ext cx="4126737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bg2"/>
                </a:solidFill>
              </a:rPr>
              <a:t>Головування в Раді Міністрів по черзі здійснюють представники трьох держав-учасниць ЄС на 18-місячний строк у порядку, який визначається Радою Міністрів</a:t>
            </a:r>
            <a:endParaRPr lang="uk-UA" b="1" i="1" dirty="0">
              <a:solidFill>
                <a:schemeClr val="bg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28043" y="1645186"/>
            <a:ext cx="3563957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bg2"/>
                </a:solidFill>
              </a:rPr>
              <a:t>Депутати в Європарламенті працюють у складі груп з певною політичною ідеологією й не розділені за ознакою державної приналежності.</a:t>
            </a:r>
          </a:p>
          <a:p>
            <a:r>
              <a:rPr lang="uk-UA" b="1" i="1" dirty="0" smtClean="0">
                <a:solidFill>
                  <a:schemeClr val="bg2"/>
                </a:solidFill>
              </a:rPr>
              <a:t>Вибори кожних 5 років</a:t>
            </a:r>
            <a:endParaRPr lang="uk-UA" b="1" i="1" dirty="0">
              <a:solidFill>
                <a:schemeClr val="bg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597008"/>
            <a:ext cx="4430615" cy="31393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bg2"/>
                </a:solidFill>
              </a:rPr>
              <a:t>до складу Європейської Комісії входять по одному представнику від кожної держави-учасниці ЄС. </a:t>
            </a:r>
          </a:p>
          <a:p>
            <a:r>
              <a:rPr lang="uk-UA" b="1" i="1" dirty="0" smtClean="0">
                <a:solidFill>
                  <a:schemeClr val="bg2"/>
                </a:solidFill>
              </a:rPr>
              <a:t>Членами Комісії можуть бути тільки громадяни держав-учасниць (не може включати більше двох громадян від однієї країни).</a:t>
            </a:r>
          </a:p>
          <a:p>
            <a:r>
              <a:rPr lang="uk-UA" b="1" i="1" dirty="0" smtClean="0">
                <a:solidFill>
                  <a:schemeClr val="bg2"/>
                </a:solidFill>
              </a:rPr>
              <a:t>Члени Європейської Комісії призначаються на п’ятирічний термін</a:t>
            </a:r>
            <a:endParaRPr lang="uk-UA" b="1" i="1" dirty="0">
              <a:solidFill>
                <a:schemeClr val="bg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64478" y="4219460"/>
            <a:ext cx="2727132" cy="25853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bg2"/>
                </a:solidFill>
              </a:rPr>
              <a:t>До складу суду входить по одному судді від кожної країни ЄС. Таким чином, у Суді представлені національні юридичні системи всіх країн ЄС. </a:t>
            </a:r>
            <a:endParaRPr lang="uk-UA" b="1" i="1" dirty="0">
              <a:solidFill>
                <a:schemeClr val="bg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78378" y="4357170"/>
            <a:ext cx="3176986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bg2"/>
                </a:solidFill>
              </a:rPr>
              <a:t>Європейський центральний банк і національні центральні банки разом утворюють </a:t>
            </a:r>
            <a:r>
              <a:rPr lang="uk-UA" b="1" i="1" dirty="0" err="1" smtClean="0">
                <a:solidFill>
                  <a:schemeClr val="bg2"/>
                </a:solidFill>
              </a:rPr>
              <a:t>Євросистему</a:t>
            </a:r>
            <a:r>
              <a:rPr lang="uk-UA" b="1" i="1" dirty="0" smtClean="0">
                <a:solidFill>
                  <a:schemeClr val="bg2"/>
                </a:solidFill>
              </a:rPr>
              <a:t>, центральну банківську систему Єврозони.</a:t>
            </a:r>
            <a:endParaRPr lang="uk-UA" b="1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71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893" y="125776"/>
            <a:ext cx="11016867" cy="700489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uk-UA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 Європейського Союзу</a:t>
            </a:r>
            <a:endParaRPr lang="ru-RU" b="1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72161"/>
            <a:ext cx="3260993" cy="5949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рада</a:t>
            </a:r>
            <a:endParaRPr lang="ru-RU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57934" y="3927687"/>
            <a:ext cx="3260993" cy="5949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 ЦЕНТРАЛЬНИЙ БАНК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3921087"/>
            <a:ext cx="3260993" cy="5949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КОМІСІЯ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84853" y="872161"/>
            <a:ext cx="3260993" cy="5949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 ЄВРОПЕЙСЬКОГО СОЮЗУ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36376" y="1050276"/>
            <a:ext cx="3260993" cy="5949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 ПАРЛАМЕНТ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66930" y="330506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7071"/>
            <a:ext cx="1991284" cy="24540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99561" y="1467072"/>
            <a:ext cx="2049137" cy="24540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69-й </a:t>
            </a:r>
            <a:r>
              <a:rPr lang="ru-RU" dirty="0" err="1">
                <a:solidFill>
                  <a:schemeClr val="bg1"/>
                </a:solidFill>
              </a:rPr>
              <a:t>Прем'єр-міністр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Бельгії</a:t>
            </a:r>
            <a:r>
              <a:rPr lang="ru-RU" dirty="0">
                <a:solidFill>
                  <a:schemeClr val="bg1"/>
                </a:solidFill>
              </a:rPr>
              <a:t> - </a:t>
            </a:r>
            <a:r>
              <a:rPr lang="ru-RU" b="1" dirty="0">
                <a:solidFill>
                  <a:schemeClr val="bg1"/>
                </a:solidFill>
              </a:rPr>
              <a:t>Шарль </a:t>
            </a:r>
            <a:r>
              <a:rPr lang="ru-RU" b="1" dirty="0" err="1">
                <a:solidFill>
                  <a:schemeClr val="bg1"/>
                </a:solidFill>
              </a:rPr>
              <a:t>Мішель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с одним скругленным углом 13"/>
          <p:cNvSpPr/>
          <p:nvPr/>
        </p:nvSpPr>
        <p:spPr>
          <a:xfrm>
            <a:off x="4727871" y="1439532"/>
            <a:ext cx="3020457" cy="2322728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2021 рік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Португалія та Словенія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658" y="1651786"/>
            <a:ext cx="1793773" cy="226930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488431" y="1651786"/>
            <a:ext cx="1571740" cy="22693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Італійський політик</a:t>
            </a:r>
            <a:r>
              <a:rPr lang="uk-UA" dirty="0">
                <a:solidFill>
                  <a:schemeClr val="bg1"/>
                </a:solidFill>
              </a:rPr>
              <a:t>, журналіст -</a:t>
            </a:r>
            <a:r>
              <a:rPr lang="uk-UA" b="1" dirty="0">
                <a:solidFill>
                  <a:schemeClr val="bg1"/>
                </a:solidFill>
              </a:rPr>
              <a:t>Давид Марія </a:t>
            </a:r>
            <a:r>
              <a:rPr lang="uk-UA" b="1" dirty="0" err="1">
                <a:solidFill>
                  <a:schemeClr val="bg1"/>
                </a:solidFill>
              </a:rPr>
              <a:t>Сассолі</a:t>
            </a:r>
            <a:r>
              <a:rPr lang="uk-UA" b="1" dirty="0">
                <a:solidFill>
                  <a:schemeClr val="bg1"/>
                </a:solidFill>
              </a:rPr>
              <a:t> 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Ursula von der Leyen presents her vision to MEPs 2 (portrait crop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7539" y="3927687"/>
            <a:ext cx="2158267" cy="287993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9641" y="4522597"/>
            <a:ext cx="3231352" cy="23227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міністерка</a:t>
            </a:r>
            <a:r>
              <a:rPr lang="ru-RU" dirty="0">
                <a:solidFill>
                  <a:schemeClr val="bg1"/>
                </a:solidFill>
              </a:rPr>
              <a:t> оборони </a:t>
            </a:r>
            <a:r>
              <a:rPr lang="ru-RU" dirty="0" err="1">
                <a:solidFill>
                  <a:schemeClr val="bg1"/>
                </a:solidFill>
              </a:rPr>
              <a:t>Німеччини</a:t>
            </a:r>
            <a:r>
              <a:rPr lang="ru-RU" dirty="0">
                <a:solidFill>
                  <a:schemeClr val="bg1"/>
                </a:solidFill>
              </a:rPr>
              <a:t> у 2013—2019 </a:t>
            </a:r>
            <a:r>
              <a:rPr lang="ru-RU" dirty="0" smtClean="0">
                <a:solidFill>
                  <a:schemeClr val="bg1"/>
                </a:solidFill>
              </a:rPr>
              <a:t>роках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b="1" dirty="0">
                <a:solidFill>
                  <a:schemeClr val="bg1"/>
                </a:solidFill>
              </a:rPr>
              <a:t>Урсула фон дер </a:t>
            </a:r>
            <a:r>
              <a:rPr lang="ru-RU" b="1" dirty="0" err="1">
                <a:solidFill>
                  <a:schemeClr val="bg1"/>
                </a:solidFill>
              </a:rPr>
              <a:t>Ляєн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5629" y="3921087"/>
            <a:ext cx="2265399" cy="291103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8881027" y="4522597"/>
            <a:ext cx="3237899" cy="23354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Ф</a:t>
            </a:r>
            <a:r>
              <a:rPr lang="uk-UA" dirty="0" smtClean="0">
                <a:solidFill>
                  <a:schemeClr val="bg1"/>
                </a:solidFill>
              </a:rPr>
              <a:t>ранцузька фінансистка, колишня директор-розпорядниця Міжнародного валютного фонду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b="1" dirty="0" err="1">
                <a:solidFill>
                  <a:schemeClr val="bg1"/>
                </a:solidFill>
              </a:rPr>
              <a:t>Крісті́н</a:t>
            </a:r>
            <a:r>
              <a:rPr lang="ru-RU" b="1" dirty="0">
                <a:solidFill>
                  <a:schemeClr val="bg1"/>
                </a:solidFill>
              </a:rPr>
              <a:t> Мадлен Одетта </a:t>
            </a:r>
            <a:r>
              <a:rPr lang="ru-RU" b="1" dirty="0" err="1">
                <a:solidFill>
                  <a:schemeClr val="bg1"/>
                </a:solidFill>
              </a:rPr>
              <a:t>Лаґа́рд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68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165020" cy="1507067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Офіційні мови європейського союзу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є офіційними при діяльності Європейського Союзу.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Наразі, 24 мови рівноправно використовуються та визнані офіційними мовами Європейського Союзу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Не є офіційними мовами ЄС, попри те, що є державними мовами країн-членів ЄС: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люксембурзька мова — офіційна мова Люксембургу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турецька мова — офіційна мова Кіпру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Светлана\Desktop\жан моне\zhanm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4268" y="0"/>
            <a:ext cx="1847732" cy="9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9771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031029"/>
            <a:ext cx="10058400" cy="1507067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 Європейського союзу: прапор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4345229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 з 12 золотих зірочок на синьому фоні як символ єдності і солідарності народів Європи. </a:t>
            </a:r>
          </a:p>
          <a:p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зірочок є незмінною і не має нічого спільного до кількості країн-членів організації. </a:t>
            </a:r>
          </a:p>
          <a:p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різних традиціях число 12 є символічним числом означає абсолютну досконалість. Це також і кількість місяців у році, і кількість цифр на циферблаті годинника. </a:t>
            </a:r>
          </a:p>
          <a:p>
            <a:r>
              <a:rPr lang="uk-UA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 є ще й символом єдності, повноти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56943" y="1011633"/>
            <a:ext cx="5898465" cy="4019396"/>
          </a:xfrm>
          <a:prstGeom prst="rect">
            <a:avLst/>
          </a:prstGeom>
        </p:spPr>
      </p:pic>
      <p:pic>
        <p:nvPicPr>
          <p:cNvPr id="6" name="Рисунок 5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4268" y="0"/>
            <a:ext cx="1847732" cy="9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2455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152664" cy="1507067"/>
          </a:xfrm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 Європейського союзу: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гімн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Музика гімну взята з Дев'ятої симфонії, яку Людвіг ван Бетховен написав у 1823 р. У фінальній частині своєї симфонії Бетховен поклав на музику "Оду до радості", написану у 1785 р. Фрідріхом фон Шиллером. У цьому вірші знайшла відгук ідея братання народів, що "всі люди стануть братами".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У 1985 р. гімн було схвалено президентами та главами урядів країн ЄС як офіційний гімн Європейського Союзу. Цей гімн не має на меті замінити існуючі національні гімни країн ЄС. Гімн ЄС - це утвердження спільних цінностей та їх єднання в усьому розмаїтті національних відмінностей.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Светлана\Desktop\жан моне\zhanm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4268" y="0"/>
            <a:ext cx="1847732" cy="9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0944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9448329" cy="1507067"/>
          </a:xfrm>
        </p:spPr>
        <p:txBody>
          <a:bodyPr>
            <a:normAutofit/>
          </a:bodyPr>
          <a:lstStyle/>
          <a:p>
            <a:r>
              <a:rPr lang="en-US" b="1" i="1" dirty="0"/>
              <a:t>In </a:t>
            </a:r>
            <a:r>
              <a:rPr lang="en-US" b="1" i="1" dirty="0" err="1"/>
              <a:t>varietate</a:t>
            </a:r>
            <a:r>
              <a:rPr lang="en-US" b="1" i="1" dirty="0"/>
              <a:t> </a:t>
            </a:r>
            <a:r>
              <a:rPr lang="en-US" b="1" i="1" dirty="0" err="1"/>
              <a:t>concordia</a:t>
            </a:r>
            <a:r>
              <a:rPr lang="en-US" dirty="0"/>
              <a:t> </a:t>
            </a:r>
            <a:r>
              <a:rPr lang="uk-UA" dirty="0" smtClean="0"/>
              <a:t>-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Єдність у різноманітності)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офіційне гасло Європейського Союзу. Згідно з рішенням Європейської комісії, гасло означає, що європейці єдині у спільній праці на користь миру й добробуту, і що багато різноманітних культур, традицій і мов Європи є позитивним чинником для цього континенту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6054" y="949668"/>
            <a:ext cx="5252080" cy="3624766"/>
          </a:xfrm>
          <a:prstGeom prst="rect">
            <a:avLst/>
          </a:prstGeom>
        </p:spPr>
      </p:pic>
      <p:pic>
        <p:nvPicPr>
          <p:cNvPr id="6" name="Рисунок 5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4268" y="0"/>
            <a:ext cx="1847732" cy="9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865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1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44733" y="1800995"/>
            <a:ext cx="4740404" cy="512805"/>
          </a:xfrm>
        </p:spPr>
        <p:txBody>
          <a:bodyPr/>
          <a:lstStyle/>
          <a:p>
            <a:pPr algn="ctr"/>
            <a:r>
              <a:rPr lang="uk-UA" dirty="0" smtClean="0"/>
              <a:t>Європейський союз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50227" cy="685800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709954" y="2506203"/>
            <a:ext cx="4975183" cy="4240428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порівняно нове явище в міжнародній практиці. Формально він з’явився на політичній карті світу 1 листопада 1993 р.,  коли набув чинності </a:t>
            </a:r>
            <a:r>
              <a:rPr lang="uk-UA" sz="2400" i="1" dirty="0" smtClean="0">
                <a:solidFill>
                  <a:schemeClr val="tx1"/>
                </a:solidFill>
              </a:rPr>
              <a:t>Договір про Європейський Союз</a:t>
            </a:r>
            <a:r>
              <a:rPr lang="uk-UA" sz="2400" dirty="0" smtClean="0">
                <a:solidFill>
                  <a:schemeClr val="tx1"/>
                </a:solidFill>
              </a:rPr>
              <a:t>, або </a:t>
            </a:r>
            <a:r>
              <a:rPr lang="uk-UA" sz="2400" i="1" dirty="0" smtClean="0">
                <a:solidFill>
                  <a:schemeClr val="tx1"/>
                </a:solidFill>
              </a:rPr>
              <a:t>Маастрихтський договір</a:t>
            </a:r>
            <a:r>
              <a:rPr lang="uk-UA" sz="2400" dirty="0" smtClean="0">
                <a:solidFill>
                  <a:schemeClr val="tx1"/>
                </a:solidFill>
              </a:rPr>
              <a:t>. До складу Європейського Союзу входить 27 держав.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9610" y="0"/>
            <a:ext cx="2022389" cy="12110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9611" y="0"/>
            <a:ext cx="2022389" cy="121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28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71606" y="333633"/>
            <a:ext cx="8534401" cy="1112108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практикум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227910" y="1544594"/>
            <a:ext cx="10041452" cy="2594920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Пригадайте цінності Європейського Союзу. Командою оберіть один варіант цінності і зробіть їх рекламу так, начебто хочете продати цю цінність. </a:t>
            </a:r>
            <a:endParaRPr lang="uk-UA" sz="2400" dirty="0">
              <a:solidFill>
                <a:schemeClr val="tx1"/>
              </a:solidFill>
            </a:endParaRPr>
          </a:p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Після презентації цінностей, обраних командами, пропонується голосування за кращу презентацію (за свою презентацію голосувати не можна)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C:\Users\Светлана\Desktop\жан моне\zhanmo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4268" y="0"/>
            <a:ext cx="1847732" cy="9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8757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05170"/>
            <a:ext cx="10325658" cy="1507067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37373" cy="4858522"/>
          </a:xfrm>
          <a:prstGeom prst="rect">
            <a:avLst/>
          </a:prstGeom>
        </p:spPr>
      </p:pic>
      <p:pic>
        <p:nvPicPr>
          <p:cNvPr id="7" name="Рисунок 6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7373" y="-1"/>
            <a:ext cx="3554627" cy="207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37372" y="2008012"/>
            <a:ext cx="3554627" cy="1229457"/>
          </a:xfrm>
          <a:prstGeom prst="rect">
            <a:avLst/>
          </a:prstGeom>
        </p:spPr>
      </p:pic>
      <p:pic>
        <p:nvPicPr>
          <p:cNvPr id="9" name="Picture 2" descr="C:\Users\Светлана\Desktop\жан моне\CHN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8643" y="3237468"/>
            <a:ext cx="3713906" cy="3620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2730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" y="0"/>
            <a:ext cx="6819899" cy="914400"/>
          </a:xfrm>
          <a:solidFill>
            <a:srgbClr val="FFC00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Академія досліджень ЄС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Цілі створення ЄС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9787" r="29787"/>
          <a:stretch>
            <a:fillRect/>
          </a:stretch>
        </p:blipFill>
        <p:spPr>
          <a:xfrm>
            <a:off x="0" y="1"/>
            <a:ext cx="4722812" cy="6864576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</a:t>
            </a:r>
            <a:r>
              <a:rPr lang="ru-RU" sz="3200" dirty="0">
                <a:solidFill>
                  <a:schemeClr val="tx1"/>
                </a:solidFill>
              </a:rPr>
              <a:t>) </a:t>
            </a:r>
            <a:r>
              <a:rPr lang="uk-UA" sz="3200" dirty="0" smtClean="0">
                <a:solidFill>
                  <a:schemeClr val="tx1"/>
                </a:solidFill>
              </a:rPr>
              <a:t>сприяння миру, своїм цінностям і добробуту своїх народів</a:t>
            </a:r>
            <a:endParaRPr lang="uk-UA" sz="3200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8443" y="1"/>
            <a:ext cx="2853557" cy="167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7524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Цілі створення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ЄС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292" r="21292"/>
          <a:stretch>
            <a:fillRect/>
          </a:stretch>
        </p:blipFill>
        <p:spPr>
          <a:xfrm>
            <a:off x="4720" y="1"/>
            <a:ext cx="4616707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2) надання своїм громадянам простору свободи, безпеки і правосуддя без внутрішніх кордонів, внутрішній ринок з вільною та чесною конкуренцією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60062" y="0"/>
            <a:ext cx="2131938" cy="109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650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2304" y="545757"/>
            <a:ext cx="6019800" cy="1143000"/>
          </a:xfrm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Цілі створення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9310" y="1899736"/>
            <a:ext cx="6830756" cy="3178891"/>
          </a:xfrm>
        </p:spPr>
        <p:txBody>
          <a:bodyPr>
            <a:normAutofit lnSpcReduction="10000"/>
          </a:bodyPr>
          <a:lstStyle/>
          <a:p>
            <a:r>
              <a:rPr lang="uk-UA" sz="2400" dirty="0">
                <a:solidFill>
                  <a:schemeClr val="tx1"/>
                </a:solidFill>
              </a:rPr>
              <a:t>3) забезпечення стабільного розвитку Європи на основі збалансованого економічного зростання і стабільності цін, наявність конкурентної соціальної ринкової економіки, яка прагне до забезпечення повної зайнятості та соціального прогресу, а також високий рівень охорони і підвищення якості навколишнього </a:t>
            </a:r>
            <a:r>
              <a:rPr lang="uk-UA" sz="2400" dirty="0" smtClean="0">
                <a:solidFill>
                  <a:schemeClr val="tx1"/>
                </a:solidFill>
              </a:rPr>
              <a:t>середовища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6076" r="26076"/>
          <a:stretch>
            <a:fillRect/>
          </a:stretch>
        </p:blipFill>
        <p:spPr>
          <a:xfrm>
            <a:off x="0" y="1"/>
            <a:ext cx="4683211" cy="6864576"/>
          </a:xfrm>
          <a:prstGeom prst="rect">
            <a:avLst/>
          </a:prstGeom>
        </p:spPr>
      </p:pic>
      <p:pic>
        <p:nvPicPr>
          <p:cNvPr id="8" name="Рисунок 7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22992" y="0"/>
            <a:ext cx="2169008" cy="103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177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Цілі створення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ЄС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202" r="28202"/>
          <a:stretch>
            <a:fillRect/>
          </a:stretch>
        </p:blipFill>
        <p:spPr>
          <a:xfrm>
            <a:off x="4719" y="0"/>
            <a:ext cx="4718093" cy="68580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4</a:t>
            </a:r>
            <a:r>
              <a:rPr lang="uk-UA" sz="2800" dirty="0" smtClean="0">
                <a:solidFill>
                  <a:schemeClr val="tx1"/>
                </a:solidFill>
              </a:rPr>
              <a:t>)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сприяння науково-технічному прогресу</a:t>
            </a: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149" y="-6823"/>
            <a:ext cx="2613851" cy="126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5501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5363" y="1447800"/>
            <a:ext cx="6019800" cy="1143000"/>
          </a:xfrm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Цілі створення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3710" y="2777065"/>
            <a:ext cx="6021388" cy="2048933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5) </a:t>
            </a:r>
            <a:r>
              <a:rPr lang="uk-UA" sz="2000" dirty="0" smtClean="0">
                <a:solidFill>
                  <a:schemeClr val="tx1"/>
                </a:solidFill>
              </a:rPr>
              <a:t>боротьба із соціальною ізоляцією та з дискримінацією, сприяння соціальній справедливості і соціальному захисту, рівності чоловіків і жінок, солідарності поколінь і охороні прав дитини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9494" r="29494"/>
          <a:stretch>
            <a:fillRect/>
          </a:stretch>
        </p:blipFill>
        <p:spPr>
          <a:xfrm>
            <a:off x="0" y="1"/>
            <a:ext cx="4722812" cy="6864576"/>
          </a:xfrm>
          <a:prstGeom prst="rect">
            <a:avLst/>
          </a:prstGeom>
        </p:spPr>
      </p:pic>
      <p:pic>
        <p:nvPicPr>
          <p:cNvPr id="14" name="Рисунок 13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6430" y="1"/>
            <a:ext cx="2465570" cy="13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8235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Цілі створення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ЄС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6) сприяння економічній, соціальній та територіальній згуртованості та солідарності держав-членів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l="27512" r="27512"/>
          <a:stretch>
            <a:fillRect/>
          </a:stretch>
        </p:blipFill>
        <p:spPr>
          <a:xfrm>
            <a:off x="0" y="1"/>
            <a:ext cx="4436076" cy="6864576"/>
          </a:xfrm>
          <a:prstGeom prst="rect">
            <a:avLst/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6" name="Рисунок 5" descr="C:\Users\Светлана\Desktop\жан моне\zhanmo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2289" y="0"/>
            <a:ext cx="2539711" cy="126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857455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423</TotalTime>
  <Words>1532</Words>
  <Application>Microsoft Office PowerPoint</Application>
  <PresentationFormat>Широкоэкранный</PresentationFormat>
  <Paragraphs>113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Century Gothic</vt:lpstr>
      <vt:lpstr>Times New Roman</vt:lpstr>
      <vt:lpstr>Wingdings 3</vt:lpstr>
      <vt:lpstr>Сектор</vt:lpstr>
      <vt:lpstr>Уроки про  Європейський Союз  Проект Erasmus+  Жана Моне   «Академія досліджень ЄС для школярів та студентів»  (2020-2022 роки)</vt:lpstr>
      <vt:lpstr>Європейський союз:  загальна характеристика</vt:lpstr>
      <vt:lpstr>Європейський союз</vt:lpstr>
      <vt:lpstr>Цілі створення ЄС</vt:lpstr>
      <vt:lpstr>Цілі створення ЄС</vt:lpstr>
      <vt:lpstr>Цілі створення ЄС</vt:lpstr>
      <vt:lpstr>Цілі створення ЄС</vt:lpstr>
      <vt:lpstr>Цілі створення ЄС</vt:lpstr>
      <vt:lpstr>Цілі створення ЄС</vt:lpstr>
      <vt:lpstr>Цілі створення ЄС</vt:lpstr>
      <vt:lpstr>Цінності Європейського союзу: свобода</vt:lpstr>
      <vt:lpstr>Цінності Європейського союзу: свобода</vt:lpstr>
      <vt:lpstr>Цінності Європейського союзу: Гідність</vt:lpstr>
      <vt:lpstr>Цінності Європейського союзу: правова держава</vt:lpstr>
      <vt:lpstr>Цінності Європейського союзу: демократія</vt:lpstr>
      <vt:lpstr>Цінності Європейського союзу: Громадянськість </vt:lpstr>
      <vt:lpstr>Цінності Європейського союзу: Толерантність </vt:lpstr>
      <vt:lpstr>Правова система ЄС</vt:lpstr>
      <vt:lpstr>Територія Європейського союзу</vt:lpstr>
      <vt:lpstr>Територія Європейського союзу</vt:lpstr>
      <vt:lpstr>Територія Європейського союзу</vt:lpstr>
      <vt:lpstr>Громадянство європейського союзу</vt:lpstr>
      <vt:lpstr>Презентация PowerPoint</vt:lpstr>
      <vt:lpstr>Інститути Європейського Союзу</vt:lpstr>
      <vt:lpstr>Інститути Європейського Союзу</vt:lpstr>
      <vt:lpstr>Офіційні мови європейського союзу</vt:lpstr>
      <vt:lpstr>Символи Європейського союзу: прапор</vt:lpstr>
      <vt:lpstr>Символи Європейського союзу: гімн</vt:lpstr>
      <vt:lpstr>In varietate concordia -  Єдність у різноманітності)</vt:lpstr>
      <vt:lpstr>практикум</vt:lpstr>
      <vt:lpstr>Дякую за увагу!</vt:lpstr>
      <vt:lpstr>Академія досліджень ЄС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Європейський союз:  загальна характеристика</dc:title>
  <dc:creator>Пользователь Windows</dc:creator>
  <cp:lastModifiedBy>Пользователь Windows</cp:lastModifiedBy>
  <cp:revision>32</cp:revision>
  <dcterms:created xsi:type="dcterms:W3CDTF">2020-10-01T10:52:48Z</dcterms:created>
  <dcterms:modified xsi:type="dcterms:W3CDTF">2021-02-04T06:14:54Z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1311055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