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4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Lst>
  <p:sldSz cx="9144000" cy="5143500" type="screen16x9"/>
  <p:notesSz cx="6858000" cy="9144000"/>
  <p:embeddedFontLst>
    <p:embeddedFont>
      <p:font typeface="Roboto" panose="020B0604020202020204" charset="0"/>
      <p:regular r:id="rId49"/>
      <p:bold r:id="rId50"/>
      <p:italic r:id="rId51"/>
      <p:boldItalic r:id="rId5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57" d="100"/>
          <a:sy n="157" d="100"/>
        </p:scale>
        <p:origin x="-294" y="-18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2.fntdata"/><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3.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220677850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3b82a65eab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3b82a65eab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3b31e270dbb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3b31e270dbb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3b31e270dbb_0_1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3b31e270dbb_0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3b6ec6b7748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3b6ec6b7748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3b82a65eab7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3b82a65eab7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3b82a65eab7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3b82a65eab7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392b968057f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392b968057f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3b82a65eab7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3b82a65eab7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3b82a65eab7_0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3b82a65eab7_0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392b968057f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392b968057f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3b82a65eab7_0_1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3b82a65eab7_0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3b867f0703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3b867f0703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3b82a65eab7_0_1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3b82a65eab7_0_1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3b879d4b9e6_1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3b879d4b9e6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6a7712b7a45027d5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6a7712b7a45027d5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3b82a65eab7_0_2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3b82a65eab7_0_2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6a7712b7a45027d5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6a7712b7a45027d5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3b82a65eab7_0_3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3b82a65eab7_0_3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392aefcffc6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392aefcffc6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392aefcffc6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392aefcffc6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392aefcffc6_0_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g392aefcffc6_0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3b846b1d1b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3b846b1d1b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3b867f0703c_4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3b867f0703c_4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3b846b1d1bc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3b846b1d1bc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3b846b1d1bc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3b846b1d1bc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3b82a65eab7_3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3b82a65eab7_3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3b82a65eab7_3_1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3b82a65eab7_3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3b82a65eab7_3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 name="Google Shape;345;g3b82a65eab7_3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3b82a65eab7_1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3b82a65eab7_1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3b82a65eab7_11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3b82a65eab7_1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3b82a65eab7_11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3b82a65eab7_1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3b892733ca3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 name="Google Shape;379;g3b892733ca3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3b892733ca3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3b892733ca3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392b8dbb4ca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392b8dbb4ca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3b892733ca3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3b892733ca3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3b892733ca3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 name="Google Shape;406;g3b892733ca3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3b892733ca3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3" name="Google Shape;413;g3b892733ca3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3b892733ca3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 name="Google Shape;421;g3b892733ca3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3b892733ca3_0_1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9" name="Google Shape;429;g3b892733ca3_0_1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3b892733ca3_0_2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 name="Google Shape;437;g3b892733ca3_0_2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3b892733ca3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3b892733ca3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3b867f0703c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3b867f0703c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3b867f0703c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3b867f0703c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3b867f0703c_1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3b867f0703c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3b867f0703c_1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3b867f0703c_1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3b82a65eab7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3b82a65eab7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grpSp>
        <p:nvGrpSpPr>
          <p:cNvPr id="10" name="Google Shape;10;p2"/>
          <p:cNvGrpSpPr/>
          <p:nvPr/>
        </p:nvGrpSpPr>
        <p:grpSpPr>
          <a:xfrm>
            <a:off x="6098378" y="5"/>
            <a:ext cx="3045625" cy="2030570"/>
            <a:chOff x="6098378" y="5"/>
            <a:chExt cx="3045625" cy="2030570"/>
          </a:xfrm>
        </p:grpSpPr>
        <p:sp>
          <p:nvSpPr>
            <p:cNvPr id="11" name="Google Shape;11;p2"/>
            <p:cNvSpPr/>
            <p:nvPr/>
          </p:nvSpPr>
          <p:spPr>
            <a:xfrm>
              <a:off x="8128803" y="16"/>
              <a:ext cx="1015200" cy="1015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flipH="1">
              <a:off x="7113463" y="5"/>
              <a:ext cx="1015200" cy="10152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10800000" flipH="1">
              <a:off x="7113588" y="107"/>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rot="10800000">
              <a:off x="6098378" y="97"/>
              <a:ext cx="1015200" cy="10152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rot="10800000">
              <a:off x="8128789" y="1015375"/>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6;p2"/>
          <p:cNvSpPr txBox="1">
            <a:spLocks noGrp="1"/>
          </p:cNvSpPr>
          <p:nvPr>
            <p:ph type="ctrTitle"/>
          </p:nvPr>
        </p:nvSpPr>
        <p:spPr>
          <a:xfrm>
            <a:off x="598100" y="1775222"/>
            <a:ext cx="8222100" cy="838800"/>
          </a:xfrm>
          <a:prstGeom prst="rect">
            <a:avLst/>
          </a:prstGeom>
        </p:spPr>
        <p:txBody>
          <a:bodyPr spcFirstLastPara="1" wrap="square" lIns="91425" tIns="91425" rIns="91425" bIns="91425" anchor="b" anchorCtr="0">
            <a:normAutofit/>
          </a:bodyPr>
          <a:lstStyle>
            <a:lvl1pPr lvl="0">
              <a:spcBef>
                <a:spcPts val="0"/>
              </a:spcBef>
              <a:spcAft>
                <a:spcPts val="0"/>
              </a:spcAft>
              <a:buClr>
                <a:schemeClr val="lt1"/>
              </a:buClr>
              <a:buSzPts val="4200"/>
              <a:buNone/>
              <a:defRPr sz="4200">
                <a:solidFill>
                  <a:schemeClr val="lt1"/>
                </a:solidFill>
              </a:defRPr>
            </a:lvl1pPr>
            <a:lvl2pPr lvl="1">
              <a:spcBef>
                <a:spcPts val="0"/>
              </a:spcBef>
              <a:spcAft>
                <a:spcPts val="0"/>
              </a:spcAft>
              <a:buClr>
                <a:schemeClr val="lt1"/>
              </a:buClr>
              <a:buSzPts val="4200"/>
              <a:buNone/>
              <a:defRPr sz="4200">
                <a:solidFill>
                  <a:schemeClr val="lt1"/>
                </a:solidFill>
              </a:defRPr>
            </a:lvl2pPr>
            <a:lvl3pPr lvl="2">
              <a:spcBef>
                <a:spcPts val="0"/>
              </a:spcBef>
              <a:spcAft>
                <a:spcPts val="0"/>
              </a:spcAft>
              <a:buClr>
                <a:schemeClr val="lt1"/>
              </a:buClr>
              <a:buSzPts val="4200"/>
              <a:buNone/>
              <a:defRPr sz="4200">
                <a:solidFill>
                  <a:schemeClr val="lt1"/>
                </a:solidFill>
              </a:defRPr>
            </a:lvl3pPr>
            <a:lvl4pPr lvl="3">
              <a:spcBef>
                <a:spcPts val="0"/>
              </a:spcBef>
              <a:spcAft>
                <a:spcPts val="0"/>
              </a:spcAft>
              <a:buClr>
                <a:schemeClr val="lt1"/>
              </a:buClr>
              <a:buSzPts val="4200"/>
              <a:buNone/>
              <a:defRPr sz="4200">
                <a:solidFill>
                  <a:schemeClr val="lt1"/>
                </a:solidFill>
              </a:defRPr>
            </a:lvl4pPr>
            <a:lvl5pPr lvl="4">
              <a:spcBef>
                <a:spcPts val="0"/>
              </a:spcBef>
              <a:spcAft>
                <a:spcPts val="0"/>
              </a:spcAft>
              <a:buClr>
                <a:schemeClr val="lt1"/>
              </a:buClr>
              <a:buSzPts val="4200"/>
              <a:buNone/>
              <a:defRPr sz="4200">
                <a:solidFill>
                  <a:schemeClr val="lt1"/>
                </a:solidFill>
              </a:defRPr>
            </a:lvl5pPr>
            <a:lvl6pPr lvl="5">
              <a:spcBef>
                <a:spcPts val="0"/>
              </a:spcBef>
              <a:spcAft>
                <a:spcPts val="0"/>
              </a:spcAft>
              <a:buClr>
                <a:schemeClr val="lt1"/>
              </a:buClr>
              <a:buSzPts val="4200"/>
              <a:buNone/>
              <a:defRPr sz="4200">
                <a:solidFill>
                  <a:schemeClr val="lt1"/>
                </a:solidFill>
              </a:defRPr>
            </a:lvl6pPr>
            <a:lvl7pPr lvl="6">
              <a:spcBef>
                <a:spcPts val="0"/>
              </a:spcBef>
              <a:spcAft>
                <a:spcPts val="0"/>
              </a:spcAft>
              <a:buClr>
                <a:schemeClr val="lt1"/>
              </a:buClr>
              <a:buSzPts val="4200"/>
              <a:buNone/>
              <a:defRPr sz="4200">
                <a:solidFill>
                  <a:schemeClr val="lt1"/>
                </a:solidFill>
              </a:defRPr>
            </a:lvl7pPr>
            <a:lvl8pPr lvl="7">
              <a:spcBef>
                <a:spcPts val="0"/>
              </a:spcBef>
              <a:spcAft>
                <a:spcPts val="0"/>
              </a:spcAft>
              <a:buClr>
                <a:schemeClr val="lt1"/>
              </a:buClr>
              <a:buSzPts val="4200"/>
              <a:buNone/>
              <a:defRPr sz="4200">
                <a:solidFill>
                  <a:schemeClr val="lt1"/>
                </a:solidFill>
              </a:defRPr>
            </a:lvl8pPr>
            <a:lvl9pPr lvl="8">
              <a:spcBef>
                <a:spcPts val="0"/>
              </a:spcBef>
              <a:spcAft>
                <a:spcPts val="0"/>
              </a:spcAft>
              <a:buClr>
                <a:schemeClr val="lt1"/>
              </a:buClr>
              <a:buSzPts val="4200"/>
              <a:buNone/>
              <a:defRPr sz="4200">
                <a:solidFill>
                  <a:schemeClr val="lt1"/>
                </a:solidFill>
              </a:defRPr>
            </a:lvl9pPr>
          </a:lstStyle>
          <a:p>
            <a:endParaRPr/>
          </a:p>
        </p:txBody>
      </p:sp>
      <p:sp>
        <p:nvSpPr>
          <p:cNvPr id="17" name="Google Shape;17;p2"/>
          <p:cNvSpPr txBox="1">
            <a:spLocks noGrp="1"/>
          </p:cNvSpPr>
          <p:nvPr>
            <p:ph type="subTitle" idx="1"/>
          </p:nvPr>
        </p:nvSpPr>
        <p:spPr>
          <a:xfrm>
            <a:off x="598088" y="2715913"/>
            <a:ext cx="8222100" cy="4329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lt1"/>
              </a:buClr>
              <a:buSzPts val="2100"/>
              <a:buNone/>
              <a:defRPr sz="2100">
                <a:solidFill>
                  <a:schemeClr val="lt1"/>
                </a:solidFill>
              </a:defRPr>
            </a:lvl1pPr>
            <a:lvl2pPr lvl="1">
              <a:lnSpc>
                <a:spcPct val="100000"/>
              </a:lnSpc>
              <a:spcBef>
                <a:spcPts val="0"/>
              </a:spcBef>
              <a:spcAft>
                <a:spcPts val="0"/>
              </a:spcAft>
              <a:buClr>
                <a:schemeClr val="lt1"/>
              </a:buClr>
              <a:buSzPts val="2100"/>
              <a:buNone/>
              <a:defRPr sz="2100">
                <a:solidFill>
                  <a:schemeClr val="lt1"/>
                </a:solidFill>
              </a:defRPr>
            </a:lvl2pPr>
            <a:lvl3pPr lvl="2">
              <a:lnSpc>
                <a:spcPct val="100000"/>
              </a:lnSpc>
              <a:spcBef>
                <a:spcPts val="0"/>
              </a:spcBef>
              <a:spcAft>
                <a:spcPts val="0"/>
              </a:spcAft>
              <a:buClr>
                <a:schemeClr val="lt1"/>
              </a:buClr>
              <a:buSzPts val="2100"/>
              <a:buNone/>
              <a:defRPr sz="2100">
                <a:solidFill>
                  <a:schemeClr val="lt1"/>
                </a:solidFill>
              </a:defRPr>
            </a:lvl3pPr>
            <a:lvl4pPr lvl="3">
              <a:lnSpc>
                <a:spcPct val="100000"/>
              </a:lnSpc>
              <a:spcBef>
                <a:spcPts val="0"/>
              </a:spcBef>
              <a:spcAft>
                <a:spcPts val="0"/>
              </a:spcAft>
              <a:buClr>
                <a:schemeClr val="lt1"/>
              </a:buClr>
              <a:buSzPts val="2100"/>
              <a:buNone/>
              <a:defRPr sz="2100">
                <a:solidFill>
                  <a:schemeClr val="lt1"/>
                </a:solidFill>
              </a:defRPr>
            </a:lvl4pPr>
            <a:lvl5pPr lvl="4">
              <a:lnSpc>
                <a:spcPct val="100000"/>
              </a:lnSpc>
              <a:spcBef>
                <a:spcPts val="0"/>
              </a:spcBef>
              <a:spcAft>
                <a:spcPts val="0"/>
              </a:spcAft>
              <a:buClr>
                <a:schemeClr val="lt1"/>
              </a:buClr>
              <a:buSzPts val="2100"/>
              <a:buNone/>
              <a:defRPr sz="2100">
                <a:solidFill>
                  <a:schemeClr val="lt1"/>
                </a:solidFill>
              </a:defRPr>
            </a:lvl5pPr>
            <a:lvl6pPr lvl="5">
              <a:lnSpc>
                <a:spcPct val="100000"/>
              </a:lnSpc>
              <a:spcBef>
                <a:spcPts val="0"/>
              </a:spcBef>
              <a:spcAft>
                <a:spcPts val="0"/>
              </a:spcAft>
              <a:buClr>
                <a:schemeClr val="lt1"/>
              </a:buClr>
              <a:buSzPts val="2100"/>
              <a:buNone/>
              <a:defRPr sz="2100">
                <a:solidFill>
                  <a:schemeClr val="lt1"/>
                </a:solidFill>
              </a:defRPr>
            </a:lvl6pPr>
            <a:lvl7pPr lvl="6">
              <a:lnSpc>
                <a:spcPct val="100000"/>
              </a:lnSpc>
              <a:spcBef>
                <a:spcPts val="0"/>
              </a:spcBef>
              <a:spcAft>
                <a:spcPts val="0"/>
              </a:spcAft>
              <a:buClr>
                <a:schemeClr val="lt1"/>
              </a:buClr>
              <a:buSzPts val="2100"/>
              <a:buNone/>
              <a:defRPr sz="2100">
                <a:solidFill>
                  <a:schemeClr val="lt1"/>
                </a:solidFill>
              </a:defRPr>
            </a:lvl7pPr>
            <a:lvl8pPr lvl="7">
              <a:lnSpc>
                <a:spcPct val="100000"/>
              </a:lnSpc>
              <a:spcBef>
                <a:spcPts val="0"/>
              </a:spcBef>
              <a:spcAft>
                <a:spcPts val="0"/>
              </a:spcAft>
              <a:buClr>
                <a:schemeClr val="lt1"/>
              </a:buClr>
              <a:buSzPts val="2100"/>
              <a:buNone/>
              <a:defRPr sz="2100">
                <a:solidFill>
                  <a:schemeClr val="lt1"/>
                </a:solidFill>
              </a:defRPr>
            </a:lvl8pPr>
            <a:lvl9pPr lvl="8">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18" name="Google Shape;18;p2"/>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69"/>
        <p:cNvGrpSpPr/>
        <p:nvPr/>
      </p:nvGrpSpPr>
      <p:grpSpPr>
        <a:xfrm>
          <a:off x="0" y="0"/>
          <a:ext cx="0" cy="0"/>
          <a:chOff x="0" y="0"/>
          <a:chExt cx="0" cy="0"/>
        </a:xfrm>
      </p:grpSpPr>
      <p:grpSp>
        <p:nvGrpSpPr>
          <p:cNvPr id="70" name="Google Shape;70;p11"/>
          <p:cNvGrpSpPr/>
          <p:nvPr/>
        </p:nvGrpSpPr>
        <p:grpSpPr>
          <a:xfrm>
            <a:off x="6098378" y="5"/>
            <a:ext cx="3045625" cy="2030570"/>
            <a:chOff x="6098378" y="5"/>
            <a:chExt cx="3045625" cy="2030570"/>
          </a:xfrm>
        </p:grpSpPr>
        <p:sp>
          <p:nvSpPr>
            <p:cNvPr id="71" name="Google Shape;71;p11"/>
            <p:cNvSpPr/>
            <p:nvPr/>
          </p:nvSpPr>
          <p:spPr>
            <a:xfrm>
              <a:off x="8128803" y="16"/>
              <a:ext cx="1015200" cy="1015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1"/>
            <p:cNvSpPr/>
            <p:nvPr/>
          </p:nvSpPr>
          <p:spPr>
            <a:xfrm flipH="1">
              <a:off x="7113463" y="5"/>
              <a:ext cx="1015200" cy="10152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11"/>
            <p:cNvSpPr/>
            <p:nvPr/>
          </p:nvSpPr>
          <p:spPr>
            <a:xfrm rot="10800000" flipH="1">
              <a:off x="7113588" y="107"/>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1"/>
            <p:cNvSpPr/>
            <p:nvPr/>
          </p:nvSpPr>
          <p:spPr>
            <a:xfrm rot="10800000">
              <a:off x="6098378" y="97"/>
              <a:ext cx="1015200" cy="10152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11"/>
            <p:cNvSpPr/>
            <p:nvPr/>
          </p:nvSpPr>
          <p:spPr>
            <a:xfrm rot="10800000">
              <a:off x="8128789" y="1015375"/>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 name="Google Shape;76;p11"/>
          <p:cNvSpPr txBox="1">
            <a:spLocks noGrp="1"/>
          </p:cNvSpPr>
          <p:nvPr>
            <p:ph type="title" hasCustomPrompt="1"/>
          </p:nvPr>
        </p:nvSpPr>
        <p:spPr>
          <a:xfrm>
            <a:off x="311700" y="1256050"/>
            <a:ext cx="8520600" cy="2030700"/>
          </a:xfrm>
          <a:prstGeom prst="rect">
            <a:avLst/>
          </a:prstGeom>
        </p:spPr>
        <p:txBody>
          <a:bodyPr spcFirstLastPara="1" wrap="square" lIns="91425" tIns="91425" rIns="91425" bIns="91425" anchor="b" anchorCtr="0">
            <a:normAutofit/>
          </a:bodyPr>
          <a:lstStyle>
            <a:lvl1pPr lvl="0" algn="ctr">
              <a:spcBef>
                <a:spcPts val="0"/>
              </a:spcBef>
              <a:spcAft>
                <a:spcPts val="0"/>
              </a:spcAft>
              <a:buClr>
                <a:schemeClr val="lt1"/>
              </a:buClr>
              <a:buSzPts val="12000"/>
              <a:buNone/>
              <a:defRPr sz="12000">
                <a:solidFill>
                  <a:schemeClr val="lt1"/>
                </a:solidFill>
              </a:defRPr>
            </a:lvl1pPr>
            <a:lvl2pPr lvl="1" algn="ctr">
              <a:spcBef>
                <a:spcPts val="0"/>
              </a:spcBef>
              <a:spcAft>
                <a:spcPts val="0"/>
              </a:spcAft>
              <a:buClr>
                <a:schemeClr val="lt1"/>
              </a:buClr>
              <a:buSzPts val="12000"/>
              <a:buNone/>
              <a:defRPr sz="12000">
                <a:solidFill>
                  <a:schemeClr val="lt1"/>
                </a:solidFill>
              </a:defRPr>
            </a:lvl2pPr>
            <a:lvl3pPr lvl="2" algn="ctr">
              <a:spcBef>
                <a:spcPts val="0"/>
              </a:spcBef>
              <a:spcAft>
                <a:spcPts val="0"/>
              </a:spcAft>
              <a:buClr>
                <a:schemeClr val="lt1"/>
              </a:buClr>
              <a:buSzPts val="12000"/>
              <a:buNone/>
              <a:defRPr sz="12000">
                <a:solidFill>
                  <a:schemeClr val="lt1"/>
                </a:solidFill>
              </a:defRPr>
            </a:lvl3pPr>
            <a:lvl4pPr lvl="3" algn="ctr">
              <a:spcBef>
                <a:spcPts val="0"/>
              </a:spcBef>
              <a:spcAft>
                <a:spcPts val="0"/>
              </a:spcAft>
              <a:buClr>
                <a:schemeClr val="lt1"/>
              </a:buClr>
              <a:buSzPts val="12000"/>
              <a:buNone/>
              <a:defRPr sz="12000">
                <a:solidFill>
                  <a:schemeClr val="lt1"/>
                </a:solidFill>
              </a:defRPr>
            </a:lvl4pPr>
            <a:lvl5pPr lvl="4" algn="ctr">
              <a:spcBef>
                <a:spcPts val="0"/>
              </a:spcBef>
              <a:spcAft>
                <a:spcPts val="0"/>
              </a:spcAft>
              <a:buClr>
                <a:schemeClr val="lt1"/>
              </a:buClr>
              <a:buSzPts val="12000"/>
              <a:buNone/>
              <a:defRPr sz="12000">
                <a:solidFill>
                  <a:schemeClr val="lt1"/>
                </a:solidFill>
              </a:defRPr>
            </a:lvl5pPr>
            <a:lvl6pPr lvl="5" algn="ctr">
              <a:spcBef>
                <a:spcPts val="0"/>
              </a:spcBef>
              <a:spcAft>
                <a:spcPts val="0"/>
              </a:spcAft>
              <a:buClr>
                <a:schemeClr val="lt1"/>
              </a:buClr>
              <a:buSzPts val="12000"/>
              <a:buNone/>
              <a:defRPr sz="12000">
                <a:solidFill>
                  <a:schemeClr val="lt1"/>
                </a:solidFill>
              </a:defRPr>
            </a:lvl6pPr>
            <a:lvl7pPr lvl="6" algn="ctr">
              <a:spcBef>
                <a:spcPts val="0"/>
              </a:spcBef>
              <a:spcAft>
                <a:spcPts val="0"/>
              </a:spcAft>
              <a:buClr>
                <a:schemeClr val="lt1"/>
              </a:buClr>
              <a:buSzPts val="12000"/>
              <a:buNone/>
              <a:defRPr sz="12000">
                <a:solidFill>
                  <a:schemeClr val="lt1"/>
                </a:solidFill>
              </a:defRPr>
            </a:lvl7pPr>
            <a:lvl8pPr lvl="7" algn="ctr">
              <a:spcBef>
                <a:spcPts val="0"/>
              </a:spcBef>
              <a:spcAft>
                <a:spcPts val="0"/>
              </a:spcAft>
              <a:buClr>
                <a:schemeClr val="lt1"/>
              </a:buClr>
              <a:buSzPts val="12000"/>
              <a:buNone/>
              <a:defRPr sz="12000">
                <a:solidFill>
                  <a:schemeClr val="lt1"/>
                </a:solidFill>
              </a:defRPr>
            </a:lvl8pPr>
            <a:lvl9pPr lvl="8" algn="ctr">
              <a:spcBef>
                <a:spcPts val="0"/>
              </a:spcBef>
              <a:spcAft>
                <a:spcPts val="0"/>
              </a:spcAft>
              <a:buClr>
                <a:schemeClr val="lt1"/>
              </a:buClr>
              <a:buSzPts val="12000"/>
              <a:buNone/>
              <a:defRPr sz="12000">
                <a:solidFill>
                  <a:schemeClr val="lt1"/>
                </a:solidFill>
              </a:defRPr>
            </a:lvl9pPr>
          </a:lstStyle>
          <a:p>
            <a:r>
              <a:t>xx%</a:t>
            </a:r>
          </a:p>
        </p:txBody>
      </p:sp>
      <p:sp>
        <p:nvSpPr>
          <p:cNvPr id="77" name="Google Shape;77;p11"/>
          <p:cNvSpPr txBox="1">
            <a:spLocks noGrp="1"/>
          </p:cNvSpPr>
          <p:nvPr>
            <p:ph type="body" idx="1"/>
          </p:nvPr>
        </p:nvSpPr>
        <p:spPr>
          <a:xfrm>
            <a:off x="311700" y="3369225"/>
            <a:ext cx="8520600" cy="12819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Clr>
                <a:schemeClr val="lt1"/>
              </a:buClr>
              <a:buSzPts val="1800"/>
              <a:buChar char="●"/>
              <a:defRPr>
                <a:solidFill>
                  <a:schemeClr val="lt1"/>
                </a:solidFill>
              </a:defRPr>
            </a:lvl1pPr>
            <a:lvl2pPr marL="914400" lvl="1" indent="-317500" algn="ctr">
              <a:spcBef>
                <a:spcPts val="0"/>
              </a:spcBef>
              <a:spcAft>
                <a:spcPts val="0"/>
              </a:spcAft>
              <a:buClr>
                <a:schemeClr val="lt1"/>
              </a:buClr>
              <a:buSzPts val="1400"/>
              <a:buChar char="○"/>
              <a:defRPr>
                <a:solidFill>
                  <a:schemeClr val="lt1"/>
                </a:solidFill>
              </a:defRPr>
            </a:lvl2pPr>
            <a:lvl3pPr marL="1371600" lvl="2" indent="-317500" algn="ctr">
              <a:spcBef>
                <a:spcPts val="0"/>
              </a:spcBef>
              <a:spcAft>
                <a:spcPts val="0"/>
              </a:spcAft>
              <a:buClr>
                <a:schemeClr val="lt1"/>
              </a:buClr>
              <a:buSzPts val="1400"/>
              <a:buChar char="■"/>
              <a:defRPr>
                <a:solidFill>
                  <a:schemeClr val="lt1"/>
                </a:solidFill>
              </a:defRPr>
            </a:lvl3pPr>
            <a:lvl4pPr marL="1828800" lvl="3" indent="-317500" algn="ctr">
              <a:spcBef>
                <a:spcPts val="0"/>
              </a:spcBef>
              <a:spcAft>
                <a:spcPts val="0"/>
              </a:spcAft>
              <a:buClr>
                <a:schemeClr val="lt1"/>
              </a:buClr>
              <a:buSzPts val="1400"/>
              <a:buChar char="●"/>
              <a:defRPr>
                <a:solidFill>
                  <a:schemeClr val="lt1"/>
                </a:solidFill>
              </a:defRPr>
            </a:lvl4pPr>
            <a:lvl5pPr marL="2286000" lvl="4" indent="-317500" algn="ctr">
              <a:spcBef>
                <a:spcPts val="0"/>
              </a:spcBef>
              <a:spcAft>
                <a:spcPts val="0"/>
              </a:spcAft>
              <a:buClr>
                <a:schemeClr val="lt1"/>
              </a:buClr>
              <a:buSzPts val="1400"/>
              <a:buChar char="○"/>
              <a:defRPr>
                <a:solidFill>
                  <a:schemeClr val="lt1"/>
                </a:solidFill>
              </a:defRPr>
            </a:lvl5pPr>
            <a:lvl6pPr marL="2743200" lvl="5" indent="-317500" algn="ctr">
              <a:spcBef>
                <a:spcPts val="0"/>
              </a:spcBef>
              <a:spcAft>
                <a:spcPts val="0"/>
              </a:spcAft>
              <a:buClr>
                <a:schemeClr val="lt1"/>
              </a:buClr>
              <a:buSzPts val="1400"/>
              <a:buChar char="■"/>
              <a:defRPr>
                <a:solidFill>
                  <a:schemeClr val="lt1"/>
                </a:solidFill>
              </a:defRPr>
            </a:lvl6pPr>
            <a:lvl7pPr marL="3200400" lvl="6" indent="-317500" algn="ctr">
              <a:spcBef>
                <a:spcPts val="0"/>
              </a:spcBef>
              <a:spcAft>
                <a:spcPts val="0"/>
              </a:spcAft>
              <a:buClr>
                <a:schemeClr val="lt1"/>
              </a:buClr>
              <a:buSzPts val="1400"/>
              <a:buChar char="●"/>
              <a:defRPr>
                <a:solidFill>
                  <a:schemeClr val="lt1"/>
                </a:solidFill>
              </a:defRPr>
            </a:lvl7pPr>
            <a:lvl8pPr marL="3657600" lvl="7" indent="-317500" algn="ctr">
              <a:spcBef>
                <a:spcPts val="0"/>
              </a:spcBef>
              <a:spcAft>
                <a:spcPts val="0"/>
              </a:spcAft>
              <a:buClr>
                <a:schemeClr val="lt1"/>
              </a:buClr>
              <a:buSzPts val="1400"/>
              <a:buChar char="○"/>
              <a:defRPr>
                <a:solidFill>
                  <a:schemeClr val="lt1"/>
                </a:solidFill>
              </a:defRPr>
            </a:lvl8pPr>
            <a:lvl9pPr marL="4114800" lvl="8" indent="-317500" algn="ctr">
              <a:spcBef>
                <a:spcPts val="0"/>
              </a:spcBef>
              <a:spcAft>
                <a:spcPts val="0"/>
              </a:spcAft>
              <a:buClr>
                <a:schemeClr val="lt1"/>
              </a:buClr>
              <a:buSzPts val="1400"/>
              <a:buChar char="■"/>
              <a:defRPr>
                <a:solidFill>
                  <a:schemeClr val="lt1"/>
                </a:solidFill>
              </a:defRPr>
            </a:lvl9pPr>
          </a:lstStyle>
          <a:p>
            <a:endParaRPr/>
          </a:p>
        </p:txBody>
      </p:sp>
      <p:sp>
        <p:nvSpPr>
          <p:cNvPr id="78" name="Google Shape;78;p11"/>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9"/>
        <p:cNvGrpSpPr/>
        <p:nvPr/>
      </p:nvGrpSpPr>
      <p:grpSpPr>
        <a:xfrm>
          <a:off x="0" y="0"/>
          <a:ext cx="0" cy="0"/>
          <a:chOff x="0" y="0"/>
          <a:chExt cx="0" cy="0"/>
        </a:xfrm>
      </p:grpSpPr>
      <p:sp>
        <p:nvSpPr>
          <p:cNvPr id="80" name="Google Shape;80;p12"/>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9"/>
        <p:cNvGrpSpPr/>
        <p:nvPr/>
      </p:nvGrpSpPr>
      <p:grpSpPr>
        <a:xfrm>
          <a:off x="0" y="0"/>
          <a:ext cx="0" cy="0"/>
          <a:chOff x="0" y="0"/>
          <a:chExt cx="0" cy="0"/>
        </a:xfrm>
      </p:grpSpPr>
      <p:grpSp>
        <p:nvGrpSpPr>
          <p:cNvPr id="20" name="Google Shape;20;p3"/>
          <p:cNvGrpSpPr/>
          <p:nvPr/>
        </p:nvGrpSpPr>
        <p:grpSpPr>
          <a:xfrm>
            <a:off x="6098378" y="5"/>
            <a:ext cx="3045625" cy="2030570"/>
            <a:chOff x="6098378" y="5"/>
            <a:chExt cx="3045625" cy="2030570"/>
          </a:xfrm>
        </p:grpSpPr>
        <p:sp>
          <p:nvSpPr>
            <p:cNvPr id="21" name="Google Shape;21;p3"/>
            <p:cNvSpPr/>
            <p:nvPr/>
          </p:nvSpPr>
          <p:spPr>
            <a:xfrm>
              <a:off x="8128803" y="16"/>
              <a:ext cx="1015200" cy="1015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flipH="1">
              <a:off x="7113463" y="5"/>
              <a:ext cx="1015200" cy="10152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rot="10800000" flipH="1">
              <a:off x="7113588" y="107"/>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rot="10800000">
              <a:off x="6098378" y="97"/>
              <a:ext cx="1015200" cy="10152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rot="10800000">
              <a:off x="8128789" y="1015375"/>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6;p3"/>
          <p:cNvSpPr txBox="1">
            <a:spLocks noGrp="1"/>
          </p:cNvSpPr>
          <p:nvPr>
            <p:ph type="title"/>
          </p:nvPr>
        </p:nvSpPr>
        <p:spPr>
          <a:xfrm>
            <a:off x="598100" y="2152347"/>
            <a:ext cx="8222100" cy="8388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4200"/>
              <a:buNone/>
              <a:defRPr sz="4200">
                <a:solidFill>
                  <a:schemeClr val="lt1"/>
                </a:solidFill>
              </a:defRPr>
            </a:lvl1pPr>
            <a:lvl2pPr lvl="1">
              <a:spcBef>
                <a:spcPts val="0"/>
              </a:spcBef>
              <a:spcAft>
                <a:spcPts val="0"/>
              </a:spcAft>
              <a:buClr>
                <a:schemeClr val="lt1"/>
              </a:buClr>
              <a:buSzPts val="4200"/>
              <a:buNone/>
              <a:defRPr sz="4200">
                <a:solidFill>
                  <a:schemeClr val="lt1"/>
                </a:solidFill>
              </a:defRPr>
            </a:lvl2pPr>
            <a:lvl3pPr lvl="2">
              <a:spcBef>
                <a:spcPts val="0"/>
              </a:spcBef>
              <a:spcAft>
                <a:spcPts val="0"/>
              </a:spcAft>
              <a:buClr>
                <a:schemeClr val="lt1"/>
              </a:buClr>
              <a:buSzPts val="4200"/>
              <a:buNone/>
              <a:defRPr sz="4200">
                <a:solidFill>
                  <a:schemeClr val="lt1"/>
                </a:solidFill>
              </a:defRPr>
            </a:lvl3pPr>
            <a:lvl4pPr lvl="3">
              <a:spcBef>
                <a:spcPts val="0"/>
              </a:spcBef>
              <a:spcAft>
                <a:spcPts val="0"/>
              </a:spcAft>
              <a:buClr>
                <a:schemeClr val="lt1"/>
              </a:buClr>
              <a:buSzPts val="4200"/>
              <a:buNone/>
              <a:defRPr sz="4200">
                <a:solidFill>
                  <a:schemeClr val="lt1"/>
                </a:solidFill>
              </a:defRPr>
            </a:lvl4pPr>
            <a:lvl5pPr lvl="4">
              <a:spcBef>
                <a:spcPts val="0"/>
              </a:spcBef>
              <a:spcAft>
                <a:spcPts val="0"/>
              </a:spcAft>
              <a:buClr>
                <a:schemeClr val="lt1"/>
              </a:buClr>
              <a:buSzPts val="4200"/>
              <a:buNone/>
              <a:defRPr sz="4200">
                <a:solidFill>
                  <a:schemeClr val="lt1"/>
                </a:solidFill>
              </a:defRPr>
            </a:lvl5pPr>
            <a:lvl6pPr lvl="5">
              <a:spcBef>
                <a:spcPts val="0"/>
              </a:spcBef>
              <a:spcAft>
                <a:spcPts val="0"/>
              </a:spcAft>
              <a:buClr>
                <a:schemeClr val="lt1"/>
              </a:buClr>
              <a:buSzPts val="4200"/>
              <a:buNone/>
              <a:defRPr sz="4200">
                <a:solidFill>
                  <a:schemeClr val="lt1"/>
                </a:solidFill>
              </a:defRPr>
            </a:lvl6pPr>
            <a:lvl7pPr lvl="6">
              <a:spcBef>
                <a:spcPts val="0"/>
              </a:spcBef>
              <a:spcAft>
                <a:spcPts val="0"/>
              </a:spcAft>
              <a:buClr>
                <a:schemeClr val="lt1"/>
              </a:buClr>
              <a:buSzPts val="4200"/>
              <a:buNone/>
              <a:defRPr sz="4200">
                <a:solidFill>
                  <a:schemeClr val="lt1"/>
                </a:solidFill>
              </a:defRPr>
            </a:lvl7pPr>
            <a:lvl8pPr lvl="7">
              <a:spcBef>
                <a:spcPts val="0"/>
              </a:spcBef>
              <a:spcAft>
                <a:spcPts val="0"/>
              </a:spcAft>
              <a:buClr>
                <a:schemeClr val="lt1"/>
              </a:buClr>
              <a:buSzPts val="4200"/>
              <a:buNone/>
              <a:defRPr sz="4200">
                <a:solidFill>
                  <a:schemeClr val="lt1"/>
                </a:solidFill>
              </a:defRPr>
            </a:lvl8pPr>
            <a:lvl9pPr lvl="8">
              <a:spcBef>
                <a:spcPts val="0"/>
              </a:spcBef>
              <a:spcAft>
                <a:spcPts val="0"/>
              </a:spcAft>
              <a:buClr>
                <a:schemeClr val="lt1"/>
              </a:buClr>
              <a:buSzPts val="4200"/>
              <a:buNone/>
              <a:defRPr sz="4200">
                <a:solidFill>
                  <a:schemeClr val="lt1"/>
                </a:solidFill>
              </a:defRPr>
            </a:lvl9pPr>
          </a:lstStyle>
          <a:p>
            <a:endParaRPr/>
          </a:p>
        </p:txBody>
      </p:sp>
      <p:sp>
        <p:nvSpPr>
          <p:cNvPr id="27" name="Google Shape;27;p3"/>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8"/>
        <p:cNvGrpSpPr/>
        <p:nvPr/>
      </p:nvGrpSpPr>
      <p:grpSpPr>
        <a:xfrm>
          <a:off x="0" y="0"/>
          <a:ext cx="0" cy="0"/>
          <a:chOff x="0" y="0"/>
          <a:chExt cx="0" cy="0"/>
        </a:xfrm>
      </p:grpSpPr>
      <p:grpSp>
        <p:nvGrpSpPr>
          <p:cNvPr id="29" name="Google Shape;29;p4"/>
          <p:cNvGrpSpPr/>
          <p:nvPr/>
        </p:nvGrpSpPr>
        <p:grpSpPr>
          <a:xfrm>
            <a:off x="0" y="3903669"/>
            <a:ext cx="9144000" cy="1239925"/>
            <a:chOff x="0" y="3903669"/>
            <a:chExt cx="9144000" cy="1239925"/>
          </a:xfrm>
        </p:grpSpPr>
        <p:sp>
          <p:nvSpPr>
            <p:cNvPr id="30" name="Google Shape;30;p4"/>
            <p:cNvSpPr/>
            <p:nvPr/>
          </p:nvSpPr>
          <p:spPr>
            <a:xfrm>
              <a:off x="8154895" y="3903669"/>
              <a:ext cx="989100" cy="9879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4"/>
            <p:cNvSpPr/>
            <p:nvPr/>
          </p:nvSpPr>
          <p:spPr>
            <a:xfrm flipH="1">
              <a:off x="6181163" y="3903669"/>
              <a:ext cx="989100" cy="9879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4"/>
            <p:cNvSpPr/>
            <p:nvPr/>
          </p:nvSpPr>
          <p:spPr>
            <a:xfrm>
              <a:off x="7170274" y="3903669"/>
              <a:ext cx="989100" cy="9879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4"/>
            <p:cNvSpPr/>
            <p:nvPr/>
          </p:nvSpPr>
          <p:spPr>
            <a:xfrm rot="10800000">
              <a:off x="8154757" y="3903682"/>
              <a:ext cx="989100" cy="9879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4"/>
            <p:cNvSpPr/>
            <p:nvPr/>
          </p:nvSpPr>
          <p:spPr>
            <a:xfrm>
              <a:off x="0" y="4891594"/>
              <a:ext cx="9144000" cy="252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 name="Google Shape;35;p4"/>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6" name="Google Shape;36;p4"/>
          <p:cNvSpPr txBox="1">
            <a:spLocks noGrp="1"/>
          </p:cNvSpPr>
          <p:nvPr>
            <p:ph type="body" idx="1"/>
          </p:nvPr>
        </p:nvSpPr>
        <p:spPr>
          <a:xfrm>
            <a:off x="311700" y="1229875"/>
            <a:ext cx="8520600" cy="33390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37" name="Google Shape;37;p4"/>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8"/>
        <p:cNvGrpSpPr/>
        <p:nvPr/>
      </p:nvGrpSpPr>
      <p:grpSpPr>
        <a:xfrm>
          <a:off x="0" y="0"/>
          <a:ext cx="0" cy="0"/>
          <a:chOff x="0" y="0"/>
          <a:chExt cx="0" cy="0"/>
        </a:xfrm>
      </p:grpSpPr>
      <p:sp>
        <p:nvSpPr>
          <p:cNvPr id="39" name="Google Shape;39;p5"/>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40" name="Google Shape;40;p5"/>
          <p:cNvSpPr txBox="1">
            <a:spLocks noGrp="1"/>
          </p:cNvSpPr>
          <p:nvPr>
            <p:ph type="body" idx="1"/>
          </p:nvPr>
        </p:nvSpPr>
        <p:spPr>
          <a:xfrm>
            <a:off x="311700" y="1229975"/>
            <a:ext cx="3999900" cy="33390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41" name="Google Shape;41;p5"/>
          <p:cNvSpPr txBox="1">
            <a:spLocks noGrp="1"/>
          </p:cNvSpPr>
          <p:nvPr>
            <p:ph type="body" idx="2"/>
          </p:nvPr>
        </p:nvSpPr>
        <p:spPr>
          <a:xfrm>
            <a:off x="4832400" y="1229975"/>
            <a:ext cx="3999900" cy="33390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42" name="Google Shape;42;p5"/>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3"/>
        <p:cNvGrpSpPr/>
        <p:nvPr/>
      </p:nvGrpSpPr>
      <p:grpSpPr>
        <a:xfrm>
          <a:off x="0" y="0"/>
          <a:ext cx="0" cy="0"/>
          <a:chOff x="0" y="0"/>
          <a:chExt cx="0" cy="0"/>
        </a:xfrm>
      </p:grpSpPr>
      <p:sp>
        <p:nvSpPr>
          <p:cNvPr id="44" name="Google Shape;44;p6"/>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45" name="Google Shape;45;p6"/>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6"/>
        <p:cNvGrpSpPr/>
        <p:nvPr/>
      </p:nvGrpSpPr>
      <p:grpSpPr>
        <a:xfrm>
          <a:off x="0" y="0"/>
          <a:ext cx="0" cy="0"/>
          <a:chOff x="0" y="0"/>
          <a:chExt cx="0" cy="0"/>
        </a:xfrm>
      </p:grpSpPr>
      <p:sp>
        <p:nvSpPr>
          <p:cNvPr id="47" name="Google Shape;47;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8" name="Google Shape;48;p7"/>
          <p:cNvSpPr txBox="1">
            <a:spLocks noGrp="1"/>
          </p:cNvSpPr>
          <p:nvPr>
            <p:ph type="body" idx="1"/>
          </p:nvPr>
        </p:nvSpPr>
        <p:spPr>
          <a:xfrm>
            <a:off x="311700" y="1465804"/>
            <a:ext cx="2808000" cy="31032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49" name="Google Shape;49;p7"/>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4"/>
        </a:solidFill>
        <a:effectLst/>
      </p:bgPr>
    </p:bg>
    <p:spTree>
      <p:nvGrpSpPr>
        <p:cNvPr id="1" name="Shape 50"/>
        <p:cNvGrpSpPr/>
        <p:nvPr/>
      </p:nvGrpSpPr>
      <p:grpSpPr>
        <a:xfrm>
          <a:off x="0" y="0"/>
          <a:ext cx="0" cy="0"/>
          <a:chOff x="0" y="0"/>
          <a:chExt cx="0" cy="0"/>
        </a:xfrm>
      </p:grpSpPr>
      <p:grpSp>
        <p:nvGrpSpPr>
          <p:cNvPr id="51" name="Google Shape;51;p8"/>
          <p:cNvGrpSpPr/>
          <p:nvPr/>
        </p:nvGrpSpPr>
        <p:grpSpPr>
          <a:xfrm>
            <a:off x="6098378" y="5"/>
            <a:ext cx="3045625" cy="2030570"/>
            <a:chOff x="6098378" y="5"/>
            <a:chExt cx="3045625" cy="2030570"/>
          </a:xfrm>
        </p:grpSpPr>
        <p:sp>
          <p:nvSpPr>
            <p:cNvPr id="52" name="Google Shape;52;p8"/>
            <p:cNvSpPr/>
            <p:nvPr/>
          </p:nvSpPr>
          <p:spPr>
            <a:xfrm>
              <a:off x="8128803" y="16"/>
              <a:ext cx="1015200" cy="1015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8"/>
            <p:cNvSpPr/>
            <p:nvPr/>
          </p:nvSpPr>
          <p:spPr>
            <a:xfrm flipH="1">
              <a:off x="7113463" y="5"/>
              <a:ext cx="1015200" cy="10152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8"/>
            <p:cNvSpPr/>
            <p:nvPr/>
          </p:nvSpPr>
          <p:spPr>
            <a:xfrm rot="10800000" flipH="1">
              <a:off x="7113588" y="107"/>
              <a:ext cx="1015200" cy="10152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8"/>
            <p:cNvSpPr/>
            <p:nvPr/>
          </p:nvSpPr>
          <p:spPr>
            <a:xfrm rot="10800000">
              <a:off x="6098378" y="97"/>
              <a:ext cx="1015200" cy="10152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8"/>
            <p:cNvSpPr/>
            <p:nvPr/>
          </p:nvSpPr>
          <p:spPr>
            <a:xfrm rot="10800000">
              <a:off x="8128789" y="1015375"/>
              <a:ext cx="1015200" cy="10152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 name="Google Shape;57;p8"/>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58" name="Google Shape;58;p8"/>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9"/>
        <p:cNvGrpSpPr/>
        <p:nvPr/>
      </p:nvGrpSpPr>
      <p:grpSpPr>
        <a:xfrm>
          <a:off x="0" y="0"/>
          <a:ext cx="0" cy="0"/>
          <a:chOff x="0" y="0"/>
          <a:chExt cx="0" cy="0"/>
        </a:xfrm>
      </p:grpSpPr>
      <p:sp>
        <p:nvSpPr>
          <p:cNvPr id="60" name="Google Shape;60;p9"/>
          <p:cNvSpPr/>
          <p:nvPr/>
        </p:nvSpPr>
        <p:spPr>
          <a:xfrm>
            <a:off x="4572000" y="-17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1" name="Google Shape;61;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62" name="Google Shape;62;p9"/>
          <p:cNvSpPr txBox="1">
            <a:spLocks noGrp="1"/>
          </p:cNvSpPr>
          <p:nvPr>
            <p:ph type="title"/>
          </p:nvPr>
        </p:nvSpPr>
        <p:spPr>
          <a:xfrm>
            <a:off x="265500" y="1151100"/>
            <a:ext cx="4045200" cy="15645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63" name="Google Shape;63;p9"/>
          <p:cNvSpPr txBox="1">
            <a:spLocks noGrp="1"/>
          </p:cNvSpPr>
          <p:nvPr>
            <p:ph type="subTitle" idx="1"/>
          </p:nvPr>
        </p:nvSpPr>
        <p:spPr>
          <a:xfrm>
            <a:off x="265500" y="2769001"/>
            <a:ext cx="4045200" cy="12693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64" name="Google Shape;64;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0"/>
              </a:spcBef>
              <a:spcAft>
                <a:spcPts val="0"/>
              </a:spcAft>
              <a:buClr>
                <a:schemeClr val="lt1"/>
              </a:buClr>
              <a:buSzPts val="1400"/>
              <a:buChar char="○"/>
              <a:defRPr>
                <a:solidFill>
                  <a:schemeClr val="lt1"/>
                </a:solidFill>
              </a:defRPr>
            </a:lvl2pPr>
            <a:lvl3pPr marL="1371600" lvl="2" indent="-317500">
              <a:spcBef>
                <a:spcPts val="0"/>
              </a:spcBef>
              <a:spcAft>
                <a:spcPts val="0"/>
              </a:spcAft>
              <a:buClr>
                <a:schemeClr val="lt1"/>
              </a:buClr>
              <a:buSzPts val="1400"/>
              <a:buChar char="■"/>
              <a:defRPr>
                <a:solidFill>
                  <a:schemeClr val="lt1"/>
                </a:solidFill>
              </a:defRPr>
            </a:lvl3pPr>
            <a:lvl4pPr marL="1828800" lvl="3" indent="-317500">
              <a:spcBef>
                <a:spcPts val="0"/>
              </a:spcBef>
              <a:spcAft>
                <a:spcPts val="0"/>
              </a:spcAft>
              <a:buClr>
                <a:schemeClr val="lt1"/>
              </a:buClr>
              <a:buSzPts val="1400"/>
              <a:buChar char="●"/>
              <a:defRPr>
                <a:solidFill>
                  <a:schemeClr val="lt1"/>
                </a:solidFill>
              </a:defRPr>
            </a:lvl4pPr>
            <a:lvl5pPr marL="2286000" lvl="4" indent="-317500">
              <a:spcBef>
                <a:spcPts val="0"/>
              </a:spcBef>
              <a:spcAft>
                <a:spcPts val="0"/>
              </a:spcAft>
              <a:buClr>
                <a:schemeClr val="lt1"/>
              </a:buClr>
              <a:buSzPts val="1400"/>
              <a:buChar char="○"/>
              <a:defRPr>
                <a:solidFill>
                  <a:schemeClr val="lt1"/>
                </a:solidFill>
              </a:defRPr>
            </a:lvl5pPr>
            <a:lvl6pPr marL="2743200" lvl="5" indent="-317500">
              <a:spcBef>
                <a:spcPts val="0"/>
              </a:spcBef>
              <a:spcAft>
                <a:spcPts val="0"/>
              </a:spcAft>
              <a:buClr>
                <a:schemeClr val="lt1"/>
              </a:buClr>
              <a:buSzPts val="1400"/>
              <a:buChar char="■"/>
              <a:defRPr>
                <a:solidFill>
                  <a:schemeClr val="lt1"/>
                </a:solidFill>
              </a:defRPr>
            </a:lvl6pPr>
            <a:lvl7pPr marL="3200400" lvl="6" indent="-317500">
              <a:spcBef>
                <a:spcPts val="0"/>
              </a:spcBef>
              <a:spcAft>
                <a:spcPts val="0"/>
              </a:spcAft>
              <a:buClr>
                <a:schemeClr val="lt1"/>
              </a:buClr>
              <a:buSzPts val="1400"/>
              <a:buChar char="●"/>
              <a:defRPr>
                <a:solidFill>
                  <a:schemeClr val="lt1"/>
                </a:solidFill>
              </a:defRPr>
            </a:lvl7pPr>
            <a:lvl8pPr marL="3657600" lvl="7" indent="-317500">
              <a:spcBef>
                <a:spcPts val="0"/>
              </a:spcBef>
              <a:spcAft>
                <a:spcPts val="0"/>
              </a:spcAft>
              <a:buClr>
                <a:schemeClr val="lt1"/>
              </a:buClr>
              <a:buSzPts val="1400"/>
              <a:buChar char="○"/>
              <a:defRPr>
                <a:solidFill>
                  <a:schemeClr val="lt1"/>
                </a:solidFill>
              </a:defRPr>
            </a:lvl8pPr>
            <a:lvl9pPr marL="4114800" lvl="8" indent="-317500">
              <a:spcBef>
                <a:spcPts val="0"/>
              </a:spcBef>
              <a:spcAft>
                <a:spcPts val="0"/>
              </a:spcAft>
              <a:buClr>
                <a:schemeClr val="lt1"/>
              </a:buClr>
              <a:buSzPts val="1400"/>
              <a:buChar char="■"/>
              <a:defRPr>
                <a:solidFill>
                  <a:schemeClr val="lt1"/>
                </a:solidFill>
              </a:defRPr>
            </a:lvl9pPr>
          </a:lstStyle>
          <a:p>
            <a:endParaRPr/>
          </a:p>
        </p:txBody>
      </p:sp>
      <p:sp>
        <p:nvSpPr>
          <p:cNvPr id="65" name="Google Shape;65;p9"/>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6"/>
        <p:cNvGrpSpPr/>
        <p:nvPr/>
      </p:nvGrpSpPr>
      <p:grpSpPr>
        <a:xfrm>
          <a:off x="0" y="0"/>
          <a:ext cx="0" cy="0"/>
          <a:chOff x="0" y="0"/>
          <a:chExt cx="0" cy="0"/>
        </a:xfrm>
      </p:grpSpPr>
      <p:sp>
        <p:nvSpPr>
          <p:cNvPr id="67" name="Google Shape;67;p10"/>
          <p:cNvSpPr txBox="1">
            <a:spLocks noGrp="1"/>
          </p:cNvSpPr>
          <p:nvPr>
            <p:ph type="body" idx="1"/>
          </p:nvPr>
        </p:nvSpPr>
        <p:spPr>
          <a:xfrm>
            <a:off x="319500" y="4230575"/>
            <a:ext cx="5998800" cy="5988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68" name="Google Shape;68;p10"/>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geometric">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10000"/>
            <a:ext cx="8520600" cy="6078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1pPr>
            <a:lvl2pPr lvl="1">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2pPr>
            <a:lvl3pPr lvl="2">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3pPr>
            <a:lvl4pPr lvl="3">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4pPr>
            <a:lvl5pPr lvl="4">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5pPr>
            <a:lvl6pPr lvl="5">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6pPr>
            <a:lvl7pPr lvl="6">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7pPr>
            <a:lvl8pPr lvl="7">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8pPr>
            <a:lvl9pPr lvl="8">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9pPr>
          </a:lstStyle>
          <a:p>
            <a:endParaRPr/>
          </a:p>
        </p:txBody>
      </p:sp>
      <p:sp>
        <p:nvSpPr>
          <p:cNvPr id="7" name="Google Shape;7;p1"/>
          <p:cNvSpPr txBox="1">
            <a:spLocks noGrp="1"/>
          </p:cNvSpPr>
          <p:nvPr>
            <p:ph type="body" idx="1"/>
          </p:nvPr>
        </p:nvSpPr>
        <p:spPr>
          <a:xfrm>
            <a:off x="311700" y="1229875"/>
            <a:ext cx="8520600" cy="33390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Roboto"/>
              <a:buChar char="●"/>
              <a:defRPr sz="1800">
                <a:solidFill>
                  <a:schemeClr val="dk2"/>
                </a:solidFill>
                <a:latin typeface="Roboto"/>
                <a:ea typeface="Roboto"/>
                <a:cs typeface="Roboto"/>
                <a:sym typeface="Roboto"/>
              </a:defRPr>
            </a:lvl1pPr>
            <a:lvl2pPr marL="914400" lvl="1"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2pPr>
            <a:lvl3pPr marL="1371600" lvl="2"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3pPr>
            <a:lvl4pPr marL="1828800" lvl="3"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4pPr>
            <a:lvl5pPr marL="2286000" lvl="4"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5pPr>
            <a:lvl6pPr marL="2743200" lvl="5"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6pPr>
            <a:lvl7pPr marL="3200400" lvl="6"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7pPr>
            <a:lvl8pPr marL="3657600" lvl="7"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8pPr>
            <a:lvl9pPr marL="4114800" lvl="8"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60431" y="4651190"/>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lt1"/>
                </a:solidFill>
                <a:latin typeface="Roboto"/>
                <a:ea typeface="Roboto"/>
                <a:cs typeface="Roboto"/>
                <a:sym typeface="Roboto"/>
              </a:defRPr>
            </a:lvl1pPr>
            <a:lvl2pPr lvl="1" algn="r">
              <a:buNone/>
              <a:defRPr sz="1000">
                <a:solidFill>
                  <a:schemeClr val="lt1"/>
                </a:solidFill>
                <a:latin typeface="Roboto"/>
                <a:ea typeface="Roboto"/>
                <a:cs typeface="Roboto"/>
                <a:sym typeface="Roboto"/>
              </a:defRPr>
            </a:lvl2pPr>
            <a:lvl3pPr lvl="2" algn="r">
              <a:buNone/>
              <a:defRPr sz="1000">
                <a:solidFill>
                  <a:schemeClr val="lt1"/>
                </a:solidFill>
                <a:latin typeface="Roboto"/>
                <a:ea typeface="Roboto"/>
                <a:cs typeface="Roboto"/>
                <a:sym typeface="Roboto"/>
              </a:defRPr>
            </a:lvl3pPr>
            <a:lvl4pPr lvl="3" algn="r">
              <a:buNone/>
              <a:defRPr sz="1000">
                <a:solidFill>
                  <a:schemeClr val="lt1"/>
                </a:solidFill>
                <a:latin typeface="Roboto"/>
                <a:ea typeface="Roboto"/>
                <a:cs typeface="Roboto"/>
                <a:sym typeface="Roboto"/>
              </a:defRPr>
            </a:lvl4pPr>
            <a:lvl5pPr lvl="4" algn="r">
              <a:buNone/>
              <a:defRPr sz="1000">
                <a:solidFill>
                  <a:schemeClr val="lt1"/>
                </a:solidFill>
                <a:latin typeface="Roboto"/>
                <a:ea typeface="Roboto"/>
                <a:cs typeface="Roboto"/>
                <a:sym typeface="Roboto"/>
              </a:defRPr>
            </a:lvl5pPr>
            <a:lvl6pPr lvl="5" algn="r">
              <a:buNone/>
              <a:defRPr sz="1000">
                <a:solidFill>
                  <a:schemeClr val="lt1"/>
                </a:solidFill>
                <a:latin typeface="Roboto"/>
                <a:ea typeface="Roboto"/>
                <a:cs typeface="Roboto"/>
                <a:sym typeface="Roboto"/>
              </a:defRPr>
            </a:lvl6pPr>
            <a:lvl7pPr lvl="6" algn="r">
              <a:buNone/>
              <a:defRPr sz="1000">
                <a:solidFill>
                  <a:schemeClr val="lt1"/>
                </a:solidFill>
                <a:latin typeface="Roboto"/>
                <a:ea typeface="Roboto"/>
                <a:cs typeface="Roboto"/>
                <a:sym typeface="Roboto"/>
              </a:defRPr>
            </a:lvl7pPr>
            <a:lvl8pPr lvl="7" algn="r">
              <a:buNone/>
              <a:defRPr sz="1000">
                <a:solidFill>
                  <a:schemeClr val="lt1"/>
                </a:solidFill>
                <a:latin typeface="Roboto"/>
                <a:ea typeface="Roboto"/>
                <a:cs typeface="Roboto"/>
                <a:sym typeface="Roboto"/>
              </a:defRPr>
            </a:lvl8pPr>
            <a:lvl9pPr lvl="8" algn="r">
              <a:buNone/>
              <a:defRPr sz="1000">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s://scholar.google.com/citations?user=P4_2-psAAAAJ"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hyperlink" Target="https://orcid.org/0000-0002-2054-7236"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hyperlink" Target="https://doi.org/10.33782/2708-4116.2024.4.278"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hyperlink" Target="https://doi.org/10.31110/consensus/2025-03/063-083" TargetMode="External"/><Relationship Id="rId5" Type="http://schemas.openxmlformats.org/officeDocument/2006/relationships/hyperlink" Target="https://doi.org/10.47315/archives2025.342.086" TargetMode="External"/><Relationship Id="rId4" Type="http://schemas.openxmlformats.org/officeDocument/2006/relationships/hyperlink" Target="https://doi.org/10.31110/consensus/2024-04/155-176"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orcid.org/0000-0002-2054-7236"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hyperlink" Target="https://orcid.org/0009-0001-1315-1735"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hyperlink" Target="https://orcid.org/0000-0002-2054-7236"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13.png"/><Relationship Id="rId4" Type="http://schemas.openxmlformats.org/officeDocument/2006/relationships/hyperlink" Target="https://orcid.org/0009-0001-1315-1735"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hyperlink" Target="https://orcid.org/0009-0004-8472-4889"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hyperlink" Target="https://dspace.chmnu.edu.ua/jspui/handle/123456789/2503"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hyperlink" Target="https://dspace.chmnu.edu.ua/jspui/bitstream/123456789/2997/1/%D0%9C%D0%A7-2025.%20%D0%86%D1%81%D1%82%D0%BE%D1%80%D1%96%D1%8F%20%D1%82%D0%B0%20%D0%B0%D1%80%D1%85%D0%B5%D0%BE%D0%BB%D0%BE%D0%B3%D1%96%D1%8F.pdf" TargetMode="External"/><Relationship Id="rId4" Type="http://schemas.openxmlformats.org/officeDocument/2006/relationships/hyperlink" Target="https://dspace.chmnu.edu.ua/jspui/handle/123456789/2817"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orcid.org/0000-0002-5533-5567" TargetMode="External"/><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17.jpg"/></Relationships>
</file>

<file path=ppt/slides/_rels/slide2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hyperlink" Target="https://orcid.org/0000-0002-2054-7236" TargetMode="External"/><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19.png"/><Relationship Id="rId4" Type="http://schemas.openxmlformats.org/officeDocument/2006/relationships/hyperlink" Target="https://orcid.org/0009-0007-4947-8215"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22.png"/><Relationship Id="rId4" Type="http://schemas.openxmlformats.org/officeDocument/2006/relationships/image" Target="../media/image21.jpg"/></Relationships>
</file>

<file path=ppt/slides/_rels/slide28.xml.rels><?xml version="1.0" encoding="UTF-8" standalone="yes"?>
<Relationships xmlns="http://schemas.openxmlformats.org/package/2006/relationships"><Relationship Id="rId3" Type="http://schemas.openxmlformats.org/officeDocument/2006/relationships/hyperlink" Target="https://www.academia.edu/120277992/%D0%9A%D0%A0%D0%90%D0%84%D0%97%D0%9D%D0%90%D0%92%D0%A7%D0%90_%D0%94%D0%86%D0%AF%D0%9B%D0%AC%D0%9D%D0%86%D0%A1%D0%A2%D0%AC_%D0%90%D0%92%D0%93%D0%A3%D0%A1%D0%A2%D0%90_%D0%92%D0%86%D0%A0%D0%9B%D0%98%D0%A7%D0%90_%D0%A2%D0%90_%D0%87%D0%87_%D0%A0%D0%9E%D0%9B%D0%AC_%D0%A3_%D0%9F%D0%9E%D0%9F%D0%A3%D0%9B%D0%AF%D0%A0%D0%98%D0%97%D0%90%D0%A6%D0%86%D0%87_%D0%86%D0%A1%D0%A2%D0%9E%D0%A0%D0%86%D0%87_%D0%A5%D0%95%D0%A0%D0%A1%D0%9E%D0%9D%D0%A1%D0%AC%D0%9A%D0%9E%D0%87_%D0%9E%D0%91%D0%9B%D0%90%D0%A1%D0%A2%D0%86" TargetMode="External"/><Relationship Id="rId7"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hyperlink" Target="https://www.academia.edu/145629513/%D0%9C%D0%9E%D0%93%D0%98%D0%9B%D0%AF%D0%9D%D0%A1%D0%AC%D0%9A%D0%86_%D0%A7%D0%98%D0%A2%D0%90%D0%9D%D0%9D%D0%AF_2025" TargetMode="External"/><Relationship Id="rId5" Type="http://schemas.openxmlformats.org/officeDocument/2006/relationships/hyperlink" Target="https://dspace.chmnu.edu.ua/jspui/handle/123456789/2817" TargetMode="External"/><Relationship Id="rId4" Type="http://schemas.openxmlformats.org/officeDocument/2006/relationships/hyperlink" Target="https://www.academia.edu/125904538/%D0%94%D1%96%D1%8F%D0%BB%D1%8C%D0%BD%D1%96%D1%81%D1%82%D1%8C_%D0%90%D0%B2%D0%B3%D1%83%D1%81%D1%82%D0%B0_%D0%92%D1%96%D1%80%D0%BB%D0%B8%D1%87%D0%B0_%D1%83_%D0%A5%D0%B5%D1%80%D1%81%D0%BE%D0%BD%D1%81%D1%8C%D0%BA%D1%96%D0%B9_%D0%BE%D0%B1%D0%BB%D0%B0%D1%81%D0%BD%D1%96%D0%B9_%D0%BE%D1%80%D0%B3%D0%B0%D0%BD%D1%96%D0%B7%D0%B0%D1%86%D1%96%D1%97_%D0%B4%D0%BE%D0%B1%D1%80%D0%BE%D0%B2%D1%96%D0%BB%D1%8C%D0%BD%D0%BE%D0%B3%D0%BE_%D1%96%D1%81%D1%82%D0%BE%D1%80%D0%B8%D0%BA%D0%BE_%D0%BF%D1%80%D0%BE%D1%81%D0%B2%D1%96%D1%82%D0%BD%D0%B8%D1%86%D1%8C%D0%BA%D0%BE%D0%B3%D0%BE_%D1%82%D0%BE%D0%B2%D0%B0%D1%80%D0%B8%D1%81%D1%82%D0%B2%D0%B0_%D0%9C%D0%B5%D0%BC%D0%BE%D1%80%D1%96%D0%B0%D0%BB_"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orcid.org/0009-0000-1736-4650" TargetMode="External"/><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23.jp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26.jpg"/><Relationship Id="rId4" Type="http://schemas.openxmlformats.org/officeDocument/2006/relationships/image" Target="../media/image25.jpg"/></Relationships>
</file>

<file path=ppt/slides/_rels/slide3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hyperlink" Target="https://doi.org/10.33782/2708-4116.2025.4.382" TargetMode="External"/><Relationship Id="rId7" Type="http://schemas.openxmlformats.org/officeDocument/2006/relationships/hyperlink" Target="https://dspace.chmnu.edu.ua/jspui/handle/123456789/2997" TargetMode="External"/><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hyperlink" Target="https://chmnu.edu.ua/wp-content/uploads/YEvropejski-tsinnosti-v-Ukrayini_istorichnij-aspekt.pdf" TargetMode="External"/><Relationship Id="rId5" Type="http://schemas.openxmlformats.org/officeDocument/2006/relationships/hyperlink" Target="https://chmnu.edu.ua/wp-content/uploads/Tezi-.pdf" TargetMode="External"/><Relationship Id="rId4" Type="http://schemas.openxmlformats.org/officeDocument/2006/relationships/hyperlink" Target="https://doi.org/10.31110/consensus/2025-03/096-105"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orcid.org/0000-0002-2054-7236" TargetMode="External"/><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27.jpg"/></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hyperlink" Target="https://orcid.org/0000-0002-2054-7236" TargetMode="External"/><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30.jpg"/><Relationship Id="rId4" Type="http://schemas.openxmlformats.org/officeDocument/2006/relationships/hyperlink" Target="https://orcid.org/0009-0002-5251-6538"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33.png"/><Relationship Id="rId4" Type="http://schemas.openxmlformats.org/officeDocument/2006/relationships/image" Target="../media/image32.png"/></Relationships>
</file>

<file path=ppt/slides/_rels/slide37.xml.rels><?xml version="1.0" encoding="UTF-8" standalone="yes"?>
<Relationships xmlns="http://schemas.openxmlformats.org/package/2006/relationships"><Relationship Id="rId3" Type="http://schemas.openxmlformats.org/officeDocument/2006/relationships/hyperlink" Target="https://www.academia.edu/126656455/%D0%86%D1%81%D1%82%D0%BE%D1%80%D1%96%D1%8F_%D0%A3%D0%BA%D1%80%D0%B0%D1%97%D0%BD%D0%B8_%D1%82%D0%B0_%D0%84%D0%B2%D1%80%D0%BE%D0%BF%D0%B8_%D0%B2_%D0%BA%D0%BE%D0%BD%D1%82%D0%B5%D0%BA%D1%81%D1%82%D1%96_%D0%B7%D0%B1%D0%B5%D1%80%D0%B5%D0%B6%D0%B5%D0%BD%D0%BD%D1%8F_%D1%94%D0%B2%D1%80%D0%BE%D0%BF%D0%B5%D0%B9%D1%81%D1%8C%D0%BA%D0%B8%D1%85_%D1%86%D1%96%D0%BD%D0%BD%D0%BE%D1%81%D1%82%D0%B5%D0%B9" TargetMode="External"/><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hyperlink" Target="https://scholar.google.com/citations?user=P4_2-psAAAAJ" TargetMode="External"/><Relationship Id="rId2" Type="http://schemas.openxmlformats.org/officeDocument/2006/relationships/notesSlide" Target="../notesSlides/notesSlide39.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34.jp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0.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37.png"/><Relationship Id="rId4" Type="http://schemas.openxmlformats.org/officeDocument/2006/relationships/image" Target="../media/image36.png"/></Relationships>
</file>

<file path=ppt/slides/_rels/slide41.xml.rels><?xml version="1.0" encoding="UTF-8" standalone="yes"?>
<Relationships xmlns="http://schemas.openxmlformats.org/package/2006/relationships"><Relationship Id="rId3" Type="http://schemas.openxmlformats.org/officeDocument/2006/relationships/hyperlink" Target="https://www.eoss-conf.com/wp-content/uploads/2025/12/Wroclaw_Poland_01.12.25.pdf" TargetMode="External"/><Relationship Id="rId2" Type="http://schemas.openxmlformats.org/officeDocument/2006/relationships/notesSlide" Target="../notesSlides/notesSlide41.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hyperlink" Target="https://dspace.chmnu.edu.ua/jspui/bitstream/123456789/2997/1/%D0%9C%D0%A7-2025.%20%D0%86%D1%81%D1%82%D0%BE%D1%80%D1%96%D1%8F%20%D1%82%D0%B0%20%D0%B0%D1%80%D1%85%D0%B5%D0%BE%D0%BB%D0%BE%D0%B3%D1%96%D1%8F.pdf"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scholar.google.com.ua/citations?user=s4oflQ0AAAAJ" TargetMode="External"/><Relationship Id="rId2" Type="http://schemas.openxmlformats.org/officeDocument/2006/relationships/notesSlide" Target="../notesSlides/notesSlide42.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38.jpg"/></Relationships>
</file>

<file path=ppt/slides/_rels/slide4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hyperlink" Target="https://scholar.google.com/citations?user=P4_2-psAAAAJ" TargetMode="External"/><Relationship Id="rId2" Type="http://schemas.openxmlformats.org/officeDocument/2006/relationships/notesSlide" Target="../notesSlides/notesSlide44.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40.png"/><Relationship Id="rId4" Type="http://schemas.openxmlformats.org/officeDocument/2006/relationships/hyperlink" Target="https://scholar.google.com/citations?user=h8JKEKMAAAAJ&amp;hl=uk&amp;authuser=2"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hyperlink" Target="https://doi.org/10.33782/2708-4116.2025.3.362" TargetMode="External"/><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hyperlink" Target="https://lnk.ua/ANDxPPRNx" TargetMode="External"/><Relationship Id="rId3" Type="http://schemas.openxmlformats.org/officeDocument/2006/relationships/hyperlink" Target="https://doi.org/10.32782/2524-0374/2023-4/8" TargetMode="External"/><Relationship Id="rId7" Type="http://schemas.openxmlformats.org/officeDocument/2006/relationships/hyperlink" Target="https://chmnu.edu.ua/wp-content/uploads/2.-TEZI.-Ukrayina-i-YES-2023.pdf" TargetMode="External"/><Relationship Id="rId12" Type="http://schemas.openxmlformats.org/officeDocument/2006/relationships/hyperlink" Target="https://dspace.chmnu.edu.ua/jspui/bitstream/123456789/2997/1/%D0%9C%D0%A7-2025.%20%D0%86%D1%81%D1%82%D0%BE%D1%80%D1%96%D1%8F%20%D1%82%D0%B0%20%D0%B0%D1%80%D1%85%D0%B5%D0%BE%D0%BB%D0%BE%D0%B3%D1%96%D1%8F.pdf"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hyperlink" Target="https://doi.org/10.52058/2786-6165-2025-10(40)-2717-2727" TargetMode="External"/><Relationship Id="rId11" Type="http://schemas.openxmlformats.org/officeDocument/2006/relationships/hyperlink" Target="https://dspace.chmnu.edu.ua/jspui/handle/123456789/2817" TargetMode="External"/><Relationship Id="rId5" Type="http://schemas.openxmlformats.org/officeDocument/2006/relationships/hyperlink" Target="https://doi.org/10.52058/2786-6300-2025-4(34)-1406-1418" TargetMode="External"/><Relationship Id="rId10" Type="http://schemas.openxmlformats.org/officeDocument/2006/relationships/hyperlink" Target="https://dspace.chmnu.edu.ua/jspui/handle/123456789/2503" TargetMode="External"/><Relationship Id="rId4" Type="http://schemas.openxmlformats.org/officeDocument/2006/relationships/hyperlink" Target="https://doi.org/10.52058/2786-6165-2024-4(22)-1842-1856" TargetMode="External"/><Relationship Id="rId9" Type="http://schemas.openxmlformats.org/officeDocument/2006/relationships/hyperlink" Target="https://chmnu.edu.ua/wp-content/uploads/Kotlyar_YU_V_TEZI_Ukrayina_ta_YES_2024_red_bez_dati_pidpisu.pdf"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scholar.google.com/citations?user=P4_2-psAAAAJ" TargetMode="External"/><Relationship Id="rId7"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5.jpg"/><Relationship Id="rId5" Type="http://schemas.openxmlformats.org/officeDocument/2006/relationships/hyperlink" Target="https://orcid.org/0009-0006-6445-613X" TargetMode="External"/><Relationship Id="rId4" Type="http://schemas.openxmlformats.org/officeDocument/2006/relationships/hyperlink" Target="https://scholar.google.com.ua/citations?hl=uk&amp;user=cKWhSXoAAAAJ"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hyperlink" Target="https://lnk.ua/AVMlXXyeo" TargetMode="External"/><Relationship Id="rId3" Type="http://schemas.openxmlformats.org/officeDocument/2006/relationships/hyperlink" Target="https://doi.org/10.33782/2708-4116.2023.6.235" TargetMode="External"/><Relationship Id="rId7" Type="http://schemas.openxmlformats.org/officeDocument/2006/relationships/hyperlink" Target="https://lnk.ua/dNYa118NM"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hyperlink" Target="https://lnk.ua/ANDxPPRNx" TargetMode="External"/><Relationship Id="rId5" Type="http://schemas.openxmlformats.org/officeDocument/2006/relationships/hyperlink" Target="https://lnk.ua/B4O9QQPVG" TargetMode="External"/><Relationship Id="rId10" Type="http://schemas.openxmlformats.org/officeDocument/2006/relationships/hyperlink" Target="https://naukainfo.com/conference?id=68" TargetMode="External"/><Relationship Id="rId4" Type="http://schemas.openxmlformats.org/officeDocument/2006/relationships/hyperlink" Target="https://doi.org/10.26693/ahpsxxi2024.08.045" TargetMode="External"/><Relationship Id="rId9" Type="http://schemas.openxmlformats.org/officeDocument/2006/relationships/hyperlink" Target="https://lnk.ua/MVwJLL8ez"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3"/>
          <p:cNvSpPr txBox="1">
            <a:spLocks noGrp="1"/>
          </p:cNvSpPr>
          <p:nvPr>
            <p:ph type="title"/>
          </p:nvPr>
        </p:nvSpPr>
        <p:spPr>
          <a:xfrm>
            <a:off x="1696000" y="1091800"/>
            <a:ext cx="7000800" cy="1071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3100"/>
              <a:t>032/B9 “Історія та археологія”</a:t>
            </a:r>
            <a:endParaRPr sz="3100"/>
          </a:p>
        </p:txBody>
      </p:sp>
      <p:sp>
        <p:nvSpPr>
          <p:cNvPr id="86" name="Google Shape;86;p13"/>
          <p:cNvSpPr txBox="1">
            <a:spLocks noGrp="1"/>
          </p:cNvSpPr>
          <p:nvPr>
            <p:ph type="body" idx="1"/>
          </p:nvPr>
        </p:nvSpPr>
        <p:spPr>
          <a:xfrm>
            <a:off x="144350" y="2026900"/>
            <a:ext cx="8688000" cy="18108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
              <a:t>• Освітньо-наукова програма: «Історія та археологія»</a:t>
            </a:r>
            <a:endParaRPr/>
          </a:p>
          <a:p>
            <a:pPr marL="0" lvl="0" indent="0" algn="l" rtl="0">
              <a:spcBef>
                <a:spcPts val="1200"/>
              </a:spcBef>
              <a:spcAft>
                <a:spcPts val="0"/>
              </a:spcAft>
              <a:buNone/>
            </a:pPr>
            <a:r>
              <a:rPr lang="en"/>
              <a:t>• Кафедра історії ЧНУ імені Петра Могили</a:t>
            </a:r>
            <a:endParaRPr/>
          </a:p>
          <a:p>
            <a:pPr marL="0" lvl="0" indent="0" algn="l" rtl="0">
              <a:spcBef>
                <a:spcPts val="1200"/>
              </a:spcBef>
              <a:spcAft>
                <a:spcPts val="1200"/>
              </a:spcAft>
              <a:buNone/>
            </a:pPr>
            <a:r>
              <a:rPr lang="en"/>
              <a:t>• Гарант - Міронова Ірина Сергіївна, завідувачка кафедри історії факультету політичних наук ЧНУ імені Петра Могили, доктор історичних наук, професор</a:t>
            </a:r>
            <a:endParaRPr/>
          </a:p>
        </p:txBody>
      </p:sp>
      <p:sp>
        <p:nvSpPr>
          <p:cNvPr id="87" name="Google Shape;87;p13"/>
          <p:cNvSpPr txBox="1"/>
          <p:nvPr/>
        </p:nvSpPr>
        <p:spPr>
          <a:xfrm>
            <a:off x="1577600" y="139500"/>
            <a:ext cx="7440900" cy="433800"/>
          </a:xfrm>
          <a:prstGeom prst="rect">
            <a:avLst/>
          </a:prstGeom>
          <a:noFill/>
          <a:ln>
            <a:noFill/>
          </a:ln>
        </p:spPr>
        <p:txBody>
          <a:bodyPr spcFirstLastPara="1" wrap="square" lIns="91425" tIns="91425" rIns="91425" bIns="91425" anchor="t" anchorCtr="0">
            <a:noAutofit/>
          </a:bodyPr>
          <a:lstStyle/>
          <a:p>
            <a:pPr marL="0" lvl="0" indent="0" algn="ctr" rtl="0">
              <a:spcBef>
                <a:spcPts val="1000"/>
              </a:spcBef>
              <a:spcAft>
                <a:spcPts val="0"/>
              </a:spcAft>
              <a:buNone/>
            </a:pPr>
            <a:r>
              <a:rPr lang="en" sz="1900" b="1">
                <a:solidFill>
                  <a:schemeClr val="accent2"/>
                </a:solidFill>
                <a:latin typeface="Roboto"/>
                <a:ea typeface="Roboto"/>
                <a:cs typeface="Roboto"/>
                <a:sym typeface="Roboto"/>
              </a:rPr>
              <a:t>Чорноморський національний університет</a:t>
            </a:r>
            <a:br>
              <a:rPr lang="en" sz="1900" b="1">
                <a:solidFill>
                  <a:schemeClr val="accent2"/>
                </a:solidFill>
                <a:latin typeface="Roboto"/>
                <a:ea typeface="Roboto"/>
                <a:cs typeface="Roboto"/>
                <a:sym typeface="Roboto"/>
              </a:rPr>
            </a:br>
            <a:r>
              <a:rPr lang="en" sz="1900" b="1">
                <a:solidFill>
                  <a:schemeClr val="accent2"/>
                </a:solidFill>
                <a:latin typeface="Roboto"/>
                <a:ea typeface="Roboto"/>
                <a:cs typeface="Roboto"/>
                <a:sym typeface="Roboto"/>
              </a:rPr>
              <a:t> імені Петра Могили</a:t>
            </a:r>
            <a:endParaRPr sz="1900">
              <a:solidFill>
                <a:schemeClr val="accent2"/>
              </a:solidFill>
              <a:latin typeface="Roboto"/>
              <a:ea typeface="Roboto"/>
              <a:cs typeface="Roboto"/>
              <a:sym typeface="Roboto"/>
            </a:endParaRPr>
          </a:p>
        </p:txBody>
      </p:sp>
      <p:pic>
        <p:nvPicPr>
          <p:cNvPr id="88" name="Google Shape;88;p13"/>
          <p:cNvPicPr preferRelativeResize="0"/>
          <p:nvPr/>
        </p:nvPicPr>
        <p:blipFill>
          <a:blip r:embed="rId3">
            <a:alphaModFix/>
          </a:blip>
          <a:stretch>
            <a:fillRect/>
          </a:stretch>
        </p:blipFill>
        <p:spPr>
          <a:xfrm>
            <a:off x="316875" y="81175"/>
            <a:ext cx="1335521" cy="1301627"/>
          </a:xfrm>
          <a:prstGeom prst="rect">
            <a:avLst/>
          </a:prstGeom>
          <a:noFill/>
          <a:ln>
            <a:noFill/>
          </a:ln>
        </p:spPr>
      </p:pic>
      <p:pic>
        <p:nvPicPr>
          <p:cNvPr id="89" name="Google Shape;89;p13"/>
          <p:cNvPicPr preferRelativeResize="0"/>
          <p:nvPr/>
        </p:nvPicPr>
        <p:blipFill>
          <a:blip r:embed="rId4">
            <a:alphaModFix/>
          </a:blip>
          <a:stretch>
            <a:fillRect/>
          </a:stretch>
        </p:blipFill>
        <p:spPr>
          <a:xfrm>
            <a:off x="7135850" y="3917950"/>
            <a:ext cx="988024" cy="96262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2"/>
          <p:cNvSpPr txBox="1">
            <a:spLocks noGrp="1"/>
          </p:cNvSpPr>
          <p:nvPr>
            <p:ph type="body" idx="1"/>
          </p:nvPr>
        </p:nvSpPr>
        <p:spPr>
          <a:xfrm>
            <a:off x="311700" y="1229875"/>
            <a:ext cx="5758500" cy="3557400"/>
          </a:xfrm>
          <a:prstGeom prst="rect">
            <a:avLst/>
          </a:prstGeom>
        </p:spPr>
        <p:txBody>
          <a:bodyPr spcFirstLastPara="1" wrap="square" lIns="91425" tIns="91425" rIns="91425" bIns="91425" anchor="t" anchorCtr="0">
            <a:normAutofit fontScale="85000" lnSpcReduction="10000"/>
          </a:bodyPr>
          <a:lstStyle/>
          <a:p>
            <a:pPr marL="0" lvl="0" indent="0" algn="l" rtl="0">
              <a:spcBef>
                <a:spcPts val="0"/>
              </a:spcBef>
              <a:spcAft>
                <a:spcPts val="0"/>
              </a:spcAft>
              <a:buNone/>
            </a:pPr>
            <a:r>
              <a:rPr lang="en" sz="1250" b="1">
                <a:solidFill>
                  <a:srgbClr val="000000"/>
                </a:solidFill>
                <a:latin typeface="Times New Roman"/>
                <a:ea typeface="Times New Roman"/>
                <a:cs typeface="Times New Roman"/>
                <a:sym typeface="Times New Roman"/>
              </a:rPr>
              <a:t>Рік вступу</a:t>
            </a:r>
            <a:r>
              <a:rPr lang="en" sz="1250">
                <a:solidFill>
                  <a:srgbClr val="000000"/>
                </a:solidFill>
                <a:latin typeface="Times New Roman"/>
                <a:ea typeface="Times New Roman"/>
                <a:cs typeface="Times New Roman"/>
                <a:sym typeface="Times New Roman"/>
              </a:rPr>
              <a:t> 2023 / форма навчання - очна денна</a:t>
            </a:r>
            <a:endParaRPr sz="1250">
              <a:solidFill>
                <a:srgbClr val="000000"/>
              </a:solidFill>
              <a:latin typeface="Times New Roman"/>
              <a:ea typeface="Times New Roman"/>
              <a:cs typeface="Times New Roman"/>
              <a:sym typeface="Times New Roman"/>
            </a:endParaRPr>
          </a:p>
          <a:p>
            <a:pPr marL="0" lvl="0" indent="0" algn="l" rtl="0">
              <a:spcBef>
                <a:spcPts val="0"/>
              </a:spcBef>
              <a:spcAft>
                <a:spcPts val="0"/>
              </a:spcAft>
              <a:buNone/>
            </a:pPr>
            <a:endParaRPr sz="1250" b="1">
              <a:solidFill>
                <a:srgbClr val="000000"/>
              </a:solidFill>
              <a:latin typeface="Times New Roman"/>
              <a:ea typeface="Times New Roman"/>
              <a:cs typeface="Times New Roman"/>
              <a:sym typeface="Times New Roman"/>
            </a:endParaRPr>
          </a:p>
          <a:p>
            <a:pPr marL="0" lvl="0" indent="0" algn="l" rtl="0">
              <a:spcBef>
                <a:spcPts val="0"/>
              </a:spcBef>
              <a:spcAft>
                <a:spcPts val="0"/>
              </a:spcAft>
              <a:buNone/>
            </a:pPr>
            <a:r>
              <a:rPr lang="en" sz="1250" b="1">
                <a:solidFill>
                  <a:srgbClr val="000000"/>
                </a:solidFill>
                <a:latin typeface="Times New Roman"/>
                <a:ea typeface="Times New Roman"/>
                <a:cs typeface="Times New Roman"/>
                <a:sym typeface="Times New Roman"/>
              </a:rPr>
              <a:t>Науковий керівник </a:t>
            </a:r>
            <a:r>
              <a:rPr lang="en" sz="1250">
                <a:solidFill>
                  <a:srgbClr val="000000"/>
                </a:solidFill>
                <a:latin typeface="Times New Roman"/>
                <a:ea typeface="Times New Roman"/>
                <a:cs typeface="Times New Roman"/>
                <a:sym typeface="Times New Roman"/>
              </a:rPr>
              <a:t>- Тригуб Олександр Петрович, доктор історичних наук, професор кафедри міжнародних відносин та зовнішньої політики ЧНУ імені Петра Могили</a:t>
            </a:r>
            <a:endParaRPr sz="1250">
              <a:solidFill>
                <a:srgbClr val="000000"/>
              </a:solidFill>
              <a:latin typeface="Times New Roman"/>
              <a:ea typeface="Times New Roman"/>
              <a:cs typeface="Times New Roman"/>
              <a:sym typeface="Times New Roman"/>
            </a:endParaRPr>
          </a:p>
          <a:p>
            <a:pPr marL="0" lvl="0" indent="0" algn="l" rtl="0">
              <a:spcBef>
                <a:spcPts val="0"/>
              </a:spcBef>
              <a:spcAft>
                <a:spcPts val="0"/>
              </a:spcAft>
              <a:buNone/>
            </a:pPr>
            <a:endParaRPr sz="1250" b="1">
              <a:solidFill>
                <a:srgbClr val="000000"/>
              </a:solidFill>
              <a:latin typeface="Times New Roman"/>
              <a:ea typeface="Times New Roman"/>
              <a:cs typeface="Times New Roman"/>
              <a:sym typeface="Times New Roman"/>
            </a:endParaRPr>
          </a:p>
          <a:p>
            <a:pPr marL="0" lvl="0" indent="0" algn="l" rtl="0">
              <a:spcBef>
                <a:spcPts val="0"/>
              </a:spcBef>
              <a:spcAft>
                <a:spcPts val="0"/>
              </a:spcAft>
              <a:buNone/>
            </a:pPr>
            <a:r>
              <a:rPr lang="en" sz="1250" b="1">
                <a:solidFill>
                  <a:srgbClr val="000000"/>
                </a:solidFill>
                <a:latin typeface="Times New Roman"/>
                <a:ea typeface="Times New Roman"/>
                <a:cs typeface="Times New Roman"/>
                <a:sym typeface="Times New Roman"/>
              </a:rPr>
              <a:t>Тематика дослідження:</a:t>
            </a:r>
            <a:r>
              <a:rPr lang="en" sz="1250">
                <a:solidFill>
                  <a:srgbClr val="000000"/>
                </a:solidFill>
                <a:latin typeface="Times New Roman"/>
                <a:ea typeface="Times New Roman"/>
                <a:cs typeface="Times New Roman"/>
                <a:sym typeface="Times New Roman"/>
              </a:rPr>
              <a:t> Матеріали фонду Миколаївського військового губернатора як джерело вивчення соціально-економічного та культурного життя Південної України 19 ст.»</a:t>
            </a:r>
            <a:br>
              <a:rPr lang="en" sz="1250">
                <a:solidFill>
                  <a:srgbClr val="000000"/>
                </a:solidFill>
                <a:latin typeface="Times New Roman"/>
                <a:ea typeface="Times New Roman"/>
                <a:cs typeface="Times New Roman"/>
                <a:sym typeface="Times New Roman"/>
              </a:rPr>
            </a:br>
            <a:r>
              <a:rPr lang="en" sz="1250">
                <a:solidFill>
                  <a:srgbClr val="000000"/>
                </a:solidFill>
                <a:latin typeface="Times New Roman"/>
                <a:ea typeface="Times New Roman"/>
                <a:cs typeface="Times New Roman"/>
                <a:sym typeface="Times New Roman"/>
              </a:rPr>
              <a:t/>
            </a:r>
            <a:br>
              <a:rPr lang="en" sz="1250">
                <a:solidFill>
                  <a:srgbClr val="000000"/>
                </a:solidFill>
                <a:latin typeface="Times New Roman"/>
                <a:ea typeface="Times New Roman"/>
                <a:cs typeface="Times New Roman"/>
                <a:sym typeface="Times New Roman"/>
              </a:rPr>
            </a:br>
            <a:r>
              <a:rPr lang="en" sz="1250" b="1">
                <a:solidFill>
                  <a:srgbClr val="000000"/>
                </a:solidFill>
                <a:latin typeface="Times New Roman"/>
                <a:ea typeface="Times New Roman"/>
                <a:cs typeface="Times New Roman"/>
                <a:sym typeface="Times New Roman"/>
              </a:rPr>
              <a:t>Очікувана наукова новизна</a:t>
            </a:r>
            <a:r>
              <a:rPr lang="en" sz="1250">
                <a:solidFill>
                  <a:srgbClr val="000000"/>
                </a:solidFill>
                <a:latin typeface="Times New Roman"/>
                <a:ea typeface="Times New Roman"/>
                <a:cs typeface="Times New Roman"/>
                <a:sym typeface="Times New Roman"/>
              </a:rPr>
              <a:t> полягає в тому, що вперше в українській історичній науці безпосередньо розглянуто матеріали фонду Миколаївського військового губернатора як комплексне джерело вивчення соціально-економічного та культурного життя Південної України 19 ст. До наукового обігу залучено значну кількість неопублікованих архівних матеріалів із проведеним джерелознавчим аналізом зазначеної проблематики. Встановлено, що опубліковані раніше праці не містять значної кількості архівних матеріалів.</a:t>
            </a:r>
            <a:endParaRPr sz="1250">
              <a:solidFill>
                <a:srgbClr val="000000"/>
              </a:solidFill>
              <a:latin typeface="Times New Roman"/>
              <a:ea typeface="Times New Roman"/>
              <a:cs typeface="Times New Roman"/>
              <a:sym typeface="Times New Roman"/>
            </a:endParaRPr>
          </a:p>
          <a:p>
            <a:pPr marL="0" lvl="0" indent="0" algn="l" rtl="0">
              <a:spcBef>
                <a:spcPts val="0"/>
              </a:spcBef>
              <a:spcAft>
                <a:spcPts val="0"/>
              </a:spcAft>
              <a:buNone/>
            </a:pPr>
            <a:r>
              <a:rPr lang="en" sz="1400">
                <a:solidFill>
                  <a:srgbClr val="000000"/>
                </a:solidFill>
                <a:latin typeface="Times New Roman"/>
                <a:ea typeface="Times New Roman"/>
                <a:cs typeface="Times New Roman"/>
                <a:sym typeface="Times New Roman"/>
              </a:rPr>
              <a:t> </a:t>
            </a:r>
            <a:endParaRPr sz="1400">
              <a:solidFill>
                <a:srgbClr val="000000"/>
              </a:solidFill>
              <a:latin typeface="Times New Roman"/>
              <a:ea typeface="Times New Roman"/>
              <a:cs typeface="Times New Roman"/>
              <a:sym typeface="Times New Roman"/>
            </a:endParaRPr>
          </a:p>
          <a:p>
            <a:pPr marL="0" lvl="0" indent="0" algn="l" rtl="0">
              <a:spcBef>
                <a:spcPts val="0"/>
              </a:spcBef>
              <a:spcAft>
                <a:spcPts val="0"/>
              </a:spcAft>
              <a:buNone/>
            </a:pPr>
            <a:r>
              <a:rPr lang="en" sz="1400">
                <a:solidFill>
                  <a:srgbClr val="000000"/>
                </a:solidFill>
                <a:latin typeface="Times New Roman"/>
                <a:ea typeface="Times New Roman"/>
                <a:cs typeface="Times New Roman"/>
                <a:sym typeface="Times New Roman"/>
              </a:rPr>
              <a:t>Google Scholar:</a:t>
            </a:r>
            <a:r>
              <a:rPr lang="en" sz="1400">
                <a:solidFill>
                  <a:srgbClr val="000000"/>
                </a:solidFill>
                <a:uFill>
                  <a:noFill/>
                </a:uFill>
                <a:latin typeface="Times New Roman"/>
                <a:ea typeface="Times New Roman"/>
                <a:cs typeface="Times New Roman"/>
                <a:sym typeface="Times New Roman"/>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 </a:t>
            </a:r>
            <a:r>
              <a:rPr lang="en" sz="1400" u="sng">
                <a:solidFill>
                  <a:schemeClr val="hlink"/>
                </a:solidFill>
                <a:latin typeface="Times New Roman"/>
                <a:ea typeface="Times New Roman"/>
                <a:cs typeface="Times New Roman"/>
                <a:sym typeface="Times New Roman"/>
                <a:hlinkClick r:id="rId3"/>
              </a:rPr>
              <a:t>https://scholar.google.com/citations?user=P4_2-psAAAAJ</a:t>
            </a:r>
            <a:endParaRPr sz="1400" u="sng">
              <a:solidFill>
                <a:schemeClr val="hlink"/>
              </a:solidFill>
              <a:latin typeface="Times New Roman"/>
              <a:ea typeface="Times New Roman"/>
              <a:cs typeface="Times New Roman"/>
              <a:sym typeface="Times New Roman"/>
            </a:endParaRPr>
          </a:p>
          <a:p>
            <a:pPr marL="0" lvl="0" indent="0" algn="l" rtl="0">
              <a:spcBef>
                <a:spcPts val="0"/>
              </a:spcBef>
              <a:spcAft>
                <a:spcPts val="0"/>
              </a:spcAft>
              <a:buNone/>
            </a:pPr>
            <a:r>
              <a:rPr lang="en" sz="1400">
                <a:solidFill>
                  <a:srgbClr val="000000"/>
                </a:solidFill>
                <a:latin typeface="Times New Roman"/>
                <a:ea typeface="Times New Roman"/>
                <a:cs typeface="Times New Roman"/>
                <a:sym typeface="Times New Roman"/>
              </a:rPr>
              <a:t>ORCID:</a:t>
            </a:r>
            <a:r>
              <a:rPr lang="en" sz="1400">
                <a:solidFill>
                  <a:srgbClr val="000000"/>
                </a:solidFill>
                <a:uFill>
                  <a:noFill/>
                </a:uFill>
                <a:latin typeface="Times New Roman"/>
                <a:ea typeface="Times New Roman"/>
                <a:cs typeface="Times New Roman"/>
                <a:sym typeface="Times New Roman"/>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 </a:t>
            </a:r>
            <a:r>
              <a:rPr lang="en" sz="1400" u="sng">
                <a:solidFill>
                  <a:schemeClr val="hlink"/>
                </a:solidFill>
                <a:latin typeface="Times New Roman"/>
                <a:ea typeface="Times New Roman"/>
                <a:cs typeface="Times New Roman"/>
                <a:sym typeface="Times New Roman"/>
                <a:hlinkClick r:id="rId4"/>
              </a:rPr>
              <a:t>https://orcid.org/0000-0002-2054-7236</a:t>
            </a:r>
            <a:endParaRPr sz="1400">
              <a:latin typeface="Times New Roman"/>
              <a:ea typeface="Times New Roman"/>
              <a:cs typeface="Times New Roman"/>
              <a:sym typeface="Times New Roman"/>
            </a:endParaRPr>
          </a:p>
        </p:txBody>
      </p:sp>
      <p:pic>
        <p:nvPicPr>
          <p:cNvPr id="154" name="Google Shape;154;p22"/>
          <p:cNvPicPr preferRelativeResize="0"/>
          <p:nvPr/>
        </p:nvPicPr>
        <p:blipFill>
          <a:blip r:embed="rId5">
            <a:alphaModFix/>
          </a:blip>
          <a:stretch>
            <a:fillRect/>
          </a:stretch>
        </p:blipFill>
        <p:spPr>
          <a:xfrm>
            <a:off x="6222175" y="777500"/>
            <a:ext cx="2705100" cy="2495550"/>
          </a:xfrm>
          <a:prstGeom prst="rect">
            <a:avLst/>
          </a:prstGeom>
          <a:noFill/>
          <a:ln>
            <a:noFill/>
          </a:ln>
        </p:spPr>
      </p:pic>
      <p:sp>
        <p:nvSpPr>
          <p:cNvPr id="155" name="Google Shape;155;p22"/>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Картузов Костянтин Миколайович</a:t>
            </a:r>
            <a:endParaRPr/>
          </a:p>
        </p:txBody>
      </p:sp>
      <p:pic>
        <p:nvPicPr>
          <p:cNvPr id="156" name="Google Shape;156;p22"/>
          <p:cNvPicPr preferRelativeResize="0"/>
          <p:nvPr/>
        </p:nvPicPr>
        <p:blipFill>
          <a:blip r:embed="rId6">
            <a:alphaModFix/>
          </a:blip>
          <a:stretch>
            <a:fillRect/>
          </a:stretch>
        </p:blipFill>
        <p:spPr>
          <a:xfrm>
            <a:off x="7135850" y="3917950"/>
            <a:ext cx="988024" cy="96262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3"/>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1800" b="1"/>
              <a:t>Міжнародна та проєктна діяльність</a:t>
            </a:r>
            <a:endParaRPr sz="1800"/>
          </a:p>
        </p:txBody>
      </p:sp>
      <p:sp>
        <p:nvSpPr>
          <p:cNvPr id="162" name="Google Shape;162;p23"/>
          <p:cNvSpPr txBox="1">
            <a:spLocks noGrp="1"/>
          </p:cNvSpPr>
          <p:nvPr>
            <p:ph type="body" idx="1"/>
          </p:nvPr>
        </p:nvSpPr>
        <p:spPr>
          <a:xfrm>
            <a:off x="595313" y="3379925"/>
            <a:ext cx="2936700" cy="1749300"/>
          </a:xfrm>
          <a:prstGeom prst="rect">
            <a:avLst/>
          </a:prstGeom>
        </p:spPr>
        <p:txBody>
          <a:bodyPr spcFirstLastPara="1" wrap="square" lIns="91425" tIns="91425" rIns="91425" bIns="91425" anchor="t" anchorCtr="0">
            <a:normAutofit/>
          </a:bodyPr>
          <a:lstStyle/>
          <a:p>
            <a:pPr marL="0" lvl="0" indent="0" algn="l" rtl="0">
              <a:lnSpc>
                <a:spcPct val="90000"/>
              </a:lnSpc>
              <a:spcBef>
                <a:spcPts val="1000"/>
              </a:spcBef>
              <a:spcAft>
                <a:spcPts val="0"/>
              </a:spcAft>
              <a:buNone/>
            </a:pPr>
            <a:r>
              <a:rPr lang="en" sz="1400">
                <a:solidFill>
                  <a:srgbClr val="000000"/>
                </a:solidFill>
                <a:latin typeface="Times New Roman"/>
                <a:ea typeface="Times New Roman"/>
                <a:cs typeface="Times New Roman"/>
                <a:sym typeface="Times New Roman"/>
              </a:rPr>
              <a:t>ІІІ Міжнародне стажування «Використання сучасних цифрових освітніх технологій у освітньому процесі ЗВО», жовтень-грудень 2025 р.</a:t>
            </a:r>
            <a:endParaRPr sz="1400">
              <a:latin typeface="Times New Roman"/>
              <a:ea typeface="Times New Roman"/>
              <a:cs typeface="Times New Roman"/>
              <a:sym typeface="Times New Roman"/>
            </a:endParaRPr>
          </a:p>
        </p:txBody>
      </p:sp>
      <p:pic>
        <p:nvPicPr>
          <p:cNvPr id="163" name="Google Shape;163;p23"/>
          <p:cNvPicPr preferRelativeResize="0"/>
          <p:nvPr/>
        </p:nvPicPr>
        <p:blipFill>
          <a:blip r:embed="rId3">
            <a:alphaModFix/>
          </a:blip>
          <a:stretch>
            <a:fillRect/>
          </a:stretch>
        </p:blipFill>
        <p:spPr>
          <a:xfrm>
            <a:off x="311763" y="959150"/>
            <a:ext cx="3405549" cy="2420775"/>
          </a:xfrm>
          <a:prstGeom prst="rect">
            <a:avLst/>
          </a:prstGeom>
          <a:noFill/>
          <a:ln>
            <a:noFill/>
          </a:ln>
        </p:spPr>
      </p:pic>
      <p:pic>
        <p:nvPicPr>
          <p:cNvPr id="164" name="Google Shape;164;p23"/>
          <p:cNvPicPr preferRelativeResize="0"/>
          <p:nvPr/>
        </p:nvPicPr>
        <p:blipFill>
          <a:blip r:embed="rId4">
            <a:alphaModFix/>
          </a:blip>
          <a:stretch>
            <a:fillRect/>
          </a:stretch>
        </p:blipFill>
        <p:spPr>
          <a:xfrm>
            <a:off x="4040850" y="981550"/>
            <a:ext cx="3263392" cy="2420776"/>
          </a:xfrm>
          <a:prstGeom prst="rect">
            <a:avLst/>
          </a:prstGeom>
          <a:noFill/>
          <a:ln>
            <a:noFill/>
          </a:ln>
        </p:spPr>
      </p:pic>
      <p:sp>
        <p:nvSpPr>
          <p:cNvPr id="165" name="Google Shape;165;p23"/>
          <p:cNvSpPr txBox="1">
            <a:spLocks noGrp="1"/>
          </p:cNvSpPr>
          <p:nvPr>
            <p:ph type="body" idx="1"/>
          </p:nvPr>
        </p:nvSpPr>
        <p:spPr>
          <a:xfrm>
            <a:off x="4040838" y="3402325"/>
            <a:ext cx="2936700" cy="1749300"/>
          </a:xfrm>
          <a:prstGeom prst="rect">
            <a:avLst/>
          </a:prstGeom>
        </p:spPr>
        <p:txBody>
          <a:bodyPr spcFirstLastPara="1" wrap="square" lIns="91425" tIns="91425" rIns="91425" bIns="91425" anchor="t" anchorCtr="0">
            <a:normAutofit/>
          </a:bodyPr>
          <a:lstStyle/>
          <a:p>
            <a:pPr marL="0" lvl="0" indent="0" algn="l" rtl="0">
              <a:lnSpc>
                <a:spcPct val="90000"/>
              </a:lnSpc>
              <a:spcBef>
                <a:spcPts val="1000"/>
              </a:spcBef>
              <a:spcAft>
                <a:spcPts val="0"/>
              </a:spcAft>
              <a:buNone/>
            </a:pPr>
            <a:r>
              <a:rPr lang="en" sz="1200">
                <a:solidFill>
                  <a:srgbClr val="000000"/>
                </a:solidFill>
                <a:latin typeface="Times New Roman"/>
                <a:ea typeface="Times New Roman"/>
                <a:cs typeface="Times New Roman"/>
                <a:sym typeface="Times New Roman"/>
              </a:rPr>
              <a:t>Учасник стипендіальної програми Центру діалогу ім. Юліуша Мєрошевського („Centrum Dialogu im. Juliusza Mieroszewskiego”) «Досліджуйте в Україні» („Badaj na Ukrainie”), 2025 р.</a:t>
            </a:r>
            <a:endParaRPr sz="1500">
              <a:solidFill>
                <a:srgbClr val="000000"/>
              </a:solidFill>
              <a:latin typeface="Times New Roman"/>
              <a:ea typeface="Times New Roman"/>
              <a:cs typeface="Times New Roman"/>
              <a:sym typeface="Times New Roman"/>
            </a:endParaRPr>
          </a:p>
        </p:txBody>
      </p:sp>
      <p:pic>
        <p:nvPicPr>
          <p:cNvPr id="166" name="Google Shape;166;p23"/>
          <p:cNvPicPr preferRelativeResize="0"/>
          <p:nvPr/>
        </p:nvPicPr>
        <p:blipFill>
          <a:blip r:embed="rId5">
            <a:alphaModFix/>
          </a:blip>
          <a:stretch>
            <a:fillRect/>
          </a:stretch>
        </p:blipFill>
        <p:spPr>
          <a:xfrm>
            <a:off x="7135850" y="3917950"/>
            <a:ext cx="988024" cy="96262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24"/>
          <p:cNvSpPr txBox="1">
            <a:spLocks noGrp="1"/>
          </p:cNvSpPr>
          <p:nvPr>
            <p:ph type="title"/>
          </p:nvPr>
        </p:nvSpPr>
        <p:spPr>
          <a:xfrm>
            <a:off x="311700" y="207500"/>
            <a:ext cx="8520600" cy="6078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SzPts val="990"/>
              <a:buNone/>
            </a:pPr>
            <a:r>
              <a:rPr lang="en" sz="1800"/>
              <a:t>Публікації</a:t>
            </a:r>
            <a:endParaRPr sz="1800"/>
          </a:p>
        </p:txBody>
      </p:sp>
      <p:sp>
        <p:nvSpPr>
          <p:cNvPr id="172" name="Google Shape;172;p24"/>
          <p:cNvSpPr txBox="1">
            <a:spLocks noGrp="1"/>
          </p:cNvSpPr>
          <p:nvPr>
            <p:ph type="body" idx="1"/>
          </p:nvPr>
        </p:nvSpPr>
        <p:spPr>
          <a:xfrm>
            <a:off x="438525" y="815300"/>
            <a:ext cx="8393700" cy="4017000"/>
          </a:xfrm>
          <a:prstGeom prst="rect">
            <a:avLst/>
          </a:prstGeom>
        </p:spPr>
        <p:txBody>
          <a:bodyPr spcFirstLastPara="1" wrap="square" lIns="91425" tIns="91425" rIns="91425" bIns="91425" anchor="t" anchorCtr="0">
            <a:normAutofit fontScale="47500" lnSpcReduction="20000"/>
          </a:bodyPr>
          <a:lstStyle/>
          <a:p>
            <a:pPr marL="0" lvl="0" indent="0" algn="l" rtl="0">
              <a:lnSpc>
                <a:spcPct val="100000"/>
              </a:lnSpc>
              <a:spcBef>
                <a:spcPts val="0"/>
              </a:spcBef>
              <a:spcAft>
                <a:spcPts val="0"/>
              </a:spcAft>
              <a:buNone/>
            </a:pPr>
            <a:r>
              <a:rPr lang="en" sz="2331">
                <a:solidFill>
                  <a:srgbClr val="000000"/>
                </a:solidFill>
              </a:rPr>
              <a:t>Статті у фахових виданнях (Категорія “Б”):</a:t>
            </a:r>
            <a:endParaRPr sz="2331">
              <a:solidFill>
                <a:srgbClr val="000000"/>
              </a:solidFill>
            </a:endParaRPr>
          </a:p>
          <a:p>
            <a:pPr marL="457200" lvl="0" indent="-298933" algn="l" rtl="0">
              <a:lnSpc>
                <a:spcPct val="100000"/>
              </a:lnSpc>
              <a:spcBef>
                <a:spcPts val="0"/>
              </a:spcBef>
              <a:spcAft>
                <a:spcPts val="0"/>
              </a:spcAft>
              <a:buClr>
                <a:srgbClr val="000000"/>
              </a:buClr>
              <a:buSzPct val="100000"/>
              <a:buChar char="●"/>
            </a:pPr>
            <a:r>
              <a:rPr lang="en" sz="2331">
                <a:solidFill>
                  <a:srgbClr val="000000"/>
                </a:solidFill>
              </a:rPr>
              <a:t>Картузов, К. (2024). Навчальні заклади Миколаєва у документах фонду «Канцелярія Миколаївського військового губернатора» (Державний архів Миколаївської області). Старожитності Лукомор’я, (4), 20-31. </a:t>
            </a:r>
            <a:r>
              <a:rPr lang="en" sz="2331" u="sng">
                <a:solidFill>
                  <a:schemeClr val="accent5"/>
                </a:solidFi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https://doi.org/10.33782/2708-4116.2024.4.278</a:t>
            </a:r>
            <a:endParaRPr sz="2331">
              <a:solidFill>
                <a:schemeClr val="accent5"/>
              </a:solidFill>
            </a:endParaRPr>
          </a:p>
          <a:p>
            <a:pPr marL="457200" lvl="0" indent="-298933" algn="l" rtl="0">
              <a:lnSpc>
                <a:spcPct val="100000"/>
              </a:lnSpc>
              <a:spcBef>
                <a:spcPts val="0"/>
              </a:spcBef>
              <a:spcAft>
                <a:spcPts val="0"/>
              </a:spcAft>
              <a:buClr>
                <a:srgbClr val="000000"/>
              </a:buClr>
              <a:buSzPct val="100000"/>
              <a:buChar char="●"/>
            </a:pPr>
            <a:r>
              <a:rPr lang="en" sz="2331">
                <a:solidFill>
                  <a:srgbClr val="000000"/>
                </a:solidFill>
              </a:rPr>
              <a:t>Картузов, К. (2024). Змістові характеристики фонду «Канцелярія Миколаївського військового губернатора» через призму контент-аналізу. Консенсус, (4), 155-176. </a:t>
            </a:r>
            <a:r>
              <a:rPr lang="en" sz="2331" u="sng">
                <a:solidFill>
                  <a:schemeClr val="accent4"/>
                </a:solidFi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https://doi.org/10.31110/consensus/2024-04/155-176</a:t>
            </a:r>
            <a:endParaRPr sz="2331">
              <a:solidFill>
                <a:schemeClr val="accent4"/>
              </a:solidFill>
            </a:endParaRPr>
          </a:p>
          <a:p>
            <a:pPr marL="457200" lvl="0" indent="-298933" algn="l" rtl="0">
              <a:lnSpc>
                <a:spcPct val="100000"/>
              </a:lnSpc>
              <a:spcBef>
                <a:spcPts val="0"/>
              </a:spcBef>
              <a:spcAft>
                <a:spcPts val="0"/>
              </a:spcAft>
              <a:buClr>
                <a:srgbClr val="000000"/>
              </a:buClr>
              <a:buSzPct val="100000"/>
              <a:buChar char="●"/>
            </a:pPr>
            <a:r>
              <a:rPr lang="en" sz="2331">
                <a:solidFill>
                  <a:srgbClr val="000000"/>
                </a:solidFill>
              </a:rPr>
              <a:t>Картузов, К. (2025). Розвиток початкової та професійної освіти для жінок на Миколаївщині в документах фондів давніх актів Державного архіву Миколаївської області. Архіви України, № 1 (342), 2025, </a:t>
            </a:r>
            <a:r>
              <a:rPr lang="en" sz="2331" u="sng">
                <a:solidFill>
                  <a:schemeClr val="accent5"/>
                </a:solidFill>
                <a:hlinkClick r:id="rId5">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https://doi.org/10.47315/archives2025.342.086</a:t>
            </a:r>
            <a:endParaRPr sz="2331">
              <a:solidFill>
                <a:schemeClr val="accent5"/>
              </a:solidFill>
            </a:endParaRPr>
          </a:p>
          <a:p>
            <a:pPr marL="457200" lvl="0" indent="-298933" algn="l" rtl="0">
              <a:lnSpc>
                <a:spcPct val="100000"/>
              </a:lnSpc>
              <a:spcBef>
                <a:spcPts val="0"/>
              </a:spcBef>
              <a:spcAft>
                <a:spcPts val="0"/>
              </a:spcAft>
              <a:buClr>
                <a:srgbClr val="000000"/>
              </a:buClr>
              <a:buSzPct val="100000"/>
              <a:buChar char="●"/>
            </a:pPr>
            <a:r>
              <a:rPr lang="en" sz="2331">
                <a:solidFill>
                  <a:srgbClr val="000000"/>
                </a:solidFill>
              </a:rPr>
              <a:t>Картузов, К. (2025). Відображення польського повстання 1863 року у документах Миколаївського військового губернатора. Консенсус, (3), 63-83. </a:t>
            </a:r>
            <a:r>
              <a:rPr lang="en" sz="2331" u="sng">
                <a:solidFill>
                  <a:schemeClr val="accent5"/>
                </a:solidFill>
                <a:hlinkClick r:id="rId6">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https://doi.org/10.31110/consensus/2025-03/063-083</a:t>
            </a:r>
            <a:endParaRPr sz="2331">
              <a:solidFill>
                <a:schemeClr val="accent5"/>
              </a:solidFill>
            </a:endParaRPr>
          </a:p>
          <a:p>
            <a:pPr marL="0" lvl="0" indent="0" algn="l" rtl="0">
              <a:lnSpc>
                <a:spcPct val="100000"/>
              </a:lnSpc>
              <a:spcBef>
                <a:spcPts val="0"/>
              </a:spcBef>
              <a:spcAft>
                <a:spcPts val="0"/>
              </a:spcAft>
              <a:buNone/>
            </a:pPr>
            <a:r>
              <a:rPr lang="en" sz="2363"/>
              <a:t>Тези:</a:t>
            </a:r>
            <a:endParaRPr sz="2363"/>
          </a:p>
          <a:p>
            <a:pPr marL="457200" lvl="0" indent="-274485" algn="l" rtl="0">
              <a:lnSpc>
                <a:spcPct val="100000"/>
              </a:lnSpc>
              <a:spcBef>
                <a:spcPts val="0"/>
              </a:spcBef>
              <a:spcAft>
                <a:spcPts val="0"/>
              </a:spcAft>
              <a:buSzPct val="100000"/>
              <a:buAutoNum type="arabicPeriod"/>
            </a:pPr>
            <a:r>
              <a:rPr lang="en" sz="1521"/>
              <a:t>Картузов К. Збереження архівних фондів в умовах воєнних конфліктів: досвід Державного архіву Миколаївської області у подоланні викликів та загроз // Культура  історичної пам'яті в Україні: наукові, культурні та освітні аспекти : матеріали Всеукр. наук.-прак. конф., Одеса, 23-24 серпня 2023 р. / Одес. нац. наук. б-ка.– Одеса, 2024. - С. 94-97–53.</a:t>
            </a:r>
            <a:endParaRPr sz="1521"/>
          </a:p>
          <a:p>
            <a:pPr marL="457200" lvl="0" indent="-274485" algn="l" rtl="0">
              <a:lnSpc>
                <a:spcPct val="100000"/>
              </a:lnSpc>
              <a:spcBef>
                <a:spcPts val="0"/>
              </a:spcBef>
              <a:spcAft>
                <a:spcPts val="0"/>
              </a:spcAft>
              <a:buSzPct val="100000"/>
              <a:buAutoNum type="arabicPeriod"/>
            </a:pPr>
            <a:r>
              <a:rPr lang="en" sz="1521"/>
              <a:t>Краєзнавство Півдня України в історичному вимірі та сучасному дискурсі : матеріали Всеукр. наук.-практ. конф. до 100-річчя заснування Одеської комісії краєзнавства при ВУАН, Одеса, 24–25 жовт. 2023 р. / Одес. нац. наук. б-ка ; упоряд. Є. В. Бережок ; відп. ред. Л. В. Арюпіна; ред.: Н. Г. Майданюк, І. С. Шелестович. – Одеса, 2024. – 224 с.</a:t>
            </a:r>
            <a:endParaRPr sz="1521"/>
          </a:p>
          <a:p>
            <a:pPr marL="457200" lvl="0" indent="-274485" algn="l" rtl="0">
              <a:lnSpc>
                <a:spcPct val="100000"/>
              </a:lnSpc>
              <a:spcBef>
                <a:spcPts val="0"/>
              </a:spcBef>
              <a:spcAft>
                <a:spcPts val="0"/>
              </a:spcAft>
              <a:buSzPct val="100000"/>
              <a:buAutoNum type="arabicPeriod"/>
            </a:pPr>
            <a:r>
              <a:rPr lang="en" sz="1521"/>
              <a:t>"Історія України та Європи в контексті збереження європейських цінностей : Міжнар. наук. конф. 8 листоп. 2024 р., м. Миколаїв : в рамках міжнар. проєкту Erasmus+ за напрямком Jean Monnet «Implementation of European values as a basis of democracy in Ukraine» : тези / Миколаїв : Видво ЧНУ імені Петра Могили, 2024. – 160 с."</a:t>
            </a:r>
            <a:endParaRPr sz="1521"/>
          </a:p>
          <a:p>
            <a:pPr marL="457200" lvl="0" indent="-274485" algn="l" rtl="0">
              <a:lnSpc>
                <a:spcPct val="100000"/>
              </a:lnSpc>
              <a:spcBef>
                <a:spcPts val="0"/>
              </a:spcBef>
              <a:spcAft>
                <a:spcPts val="0"/>
              </a:spcAft>
              <a:buSzPct val="100000"/>
              <a:buAutoNum type="arabicPeriod"/>
            </a:pPr>
            <a:r>
              <a:rPr lang="en" sz="1521"/>
              <a:t>Європейські цінності в Україні: історичний аспект: Міжнар. наук. конф. 17 черв. 2025 р., м. Миколаїв : в рамках міжнар. проєкту Erasmus+ за напрямком Jean Monnet «Implementation of European values as a basis of democracy in Ukraine» : тези / Миколаїв : Вид-во ЧНУ імені Петра Могили, 2025. – 152 с.</a:t>
            </a:r>
            <a:endParaRPr sz="1521"/>
          </a:p>
          <a:p>
            <a:pPr marL="457200" lvl="0" indent="-274485" algn="l" rtl="0">
              <a:lnSpc>
                <a:spcPct val="100000"/>
              </a:lnSpc>
              <a:spcBef>
                <a:spcPts val="0"/>
              </a:spcBef>
              <a:spcAft>
                <a:spcPts val="0"/>
              </a:spcAft>
              <a:buSzPct val="100000"/>
              <a:buAutoNum type="arabicPeriod"/>
            </a:pPr>
            <a:r>
              <a:rPr lang="en" sz="1521"/>
              <a:t>Картузов К. М. Розвиток початкової жіночої освіти на Миколаївщині у ХІХ ст. За матеріалами фонду «Канцелярія Миколаївського військового губернатора» Державного архіву Миколаївської області // Суспільно-політичні процеси в Україні та світі: історія, проблеми, перспективи : матеріали ХIІ Всеукраїнської науково-практичної конференції, Суми, 28 травня 2025 р. / редкол. : В. М. Власенко, А. В. Гончаренко, С. І. Дегтярьов та ін. Суми : Сумський державний університет, 2025. С. 22-26.</a:t>
            </a:r>
            <a:endParaRPr sz="1521"/>
          </a:p>
          <a:p>
            <a:pPr marL="457200" lvl="0" indent="-274485" algn="l" rtl="0">
              <a:lnSpc>
                <a:spcPct val="100000"/>
              </a:lnSpc>
              <a:spcBef>
                <a:spcPts val="0"/>
              </a:spcBef>
              <a:spcAft>
                <a:spcPts val="0"/>
              </a:spcAft>
              <a:buSzPct val="100000"/>
              <a:buAutoNum type="arabicPeriod"/>
            </a:pPr>
            <a:r>
              <a:rPr lang="en" sz="1521"/>
              <a:t>«Могилянські читання – 2025 : Досвід та тенденції розвитку суспільства в Україні: глобальний, національний та регіональний аспекти»: До 30-річчя ЧНУ імені Петра Могили. XХVІIІ Всеукраїнська щорічна науково-практична конференція: тези доповідей наукової секції «Історія та археологія». – Миколаїв: Вид-во ЧНУ ім. Петра Могили, 2025. – 152 с.</a:t>
            </a:r>
            <a:endParaRPr sz="1521"/>
          </a:p>
          <a:p>
            <a:pPr marL="457200" lvl="0" indent="-274485" algn="l" rtl="0">
              <a:lnSpc>
                <a:spcPct val="100000"/>
              </a:lnSpc>
              <a:spcBef>
                <a:spcPts val="0"/>
              </a:spcBef>
              <a:spcAft>
                <a:spcPts val="0"/>
              </a:spcAft>
              <a:buSzPct val="100000"/>
              <a:buAutoNum type="arabicPeriod"/>
            </a:pPr>
            <a:r>
              <a:rPr lang="en" sz="1521"/>
              <a:t>Картузов, К. Використання цифрових ресурсів державних архівів у викладанні гуманітарних дисциплін на прикладі фонду «Канцелярія Миколаївського військового губернатора» = Using digital resources of state archives in humanities education: the case of the fond «Office of the Mykolaiv military governor» / К. Картузов // Матеріали Всеукр. наук.-практ. конф. "Університетська бібліотека: сучасний формат освітньо-наукової діяльності в період глобальних викликів". – Миколаїв : НУК, 2025.</a:t>
            </a:r>
            <a:endParaRPr sz="1521">
              <a:solidFill>
                <a:srgbClr val="000000"/>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25"/>
          <p:cNvSpPr txBox="1">
            <a:spLocks noGrp="1"/>
          </p:cNvSpPr>
          <p:nvPr>
            <p:ph type="title"/>
          </p:nvPr>
        </p:nvSpPr>
        <p:spPr>
          <a:xfrm>
            <a:off x="362525" y="300950"/>
            <a:ext cx="8520600" cy="6078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solidFill>
                  <a:schemeClr val="dk2"/>
                </a:solidFill>
              </a:rPr>
              <a:t>Кобець Євген Анатолійович</a:t>
            </a:r>
            <a:endParaRPr>
              <a:solidFill>
                <a:schemeClr val="dk2"/>
              </a:solidFill>
            </a:endParaRPr>
          </a:p>
        </p:txBody>
      </p:sp>
      <p:sp>
        <p:nvSpPr>
          <p:cNvPr id="178" name="Google Shape;178;p25"/>
          <p:cNvSpPr txBox="1">
            <a:spLocks noGrp="1"/>
          </p:cNvSpPr>
          <p:nvPr>
            <p:ph type="body" idx="1"/>
          </p:nvPr>
        </p:nvSpPr>
        <p:spPr>
          <a:xfrm>
            <a:off x="266325" y="908750"/>
            <a:ext cx="5063100" cy="3660000"/>
          </a:xfrm>
          <a:prstGeom prst="rect">
            <a:avLst/>
          </a:prstGeom>
        </p:spPr>
        <p:txBody>
          <a:bodyPr spcFirstLastPara="1" wrap="square" lIns="91425" tIns="91425" rIns="91425" bIns="91425" anchor="t" anchorCtr="0">
            <a:normAutofit/>
          </a:bodyPr>
          <a:lstStyle/>
          <a:p>
            <a:pPr marL="0" lvl="0" indent="0" algn="l" rtl="0">
              <a:lnSpc>
                <a:spcPct val="100000"/>
              </a:lnSpc>
              <a:spcBef>
                <a:spcPts val="0"/>
              </a:spcBef>
              <a:spcAft>
                <a:spcPts val="0"/>
              </a:spcAft>
              <a:buNone/>
            </a:pPr>
            <a:r>
              <a:rPr lang="en" sz="1400">
                <a:solidFill>
                  <a:srgbClr val="000000"/>
                </a:solidFill>
                <a:latin typeface="Times New Roman"/>
                <a:ea typeface="Times New Roman"/>
                <a:cs typeface="Times New Roman"/>
                <a:sym typeface="Times New Roman"/>
              </a:rPr>
              <a:t>Із 2023 року аспірант кафедри історії Чорноморського національного університету імені Петра Могили.</a:t>
            </a:r>
            <a:endParaRPr sz="1400">
              <a:solidFill>
                <a:srgbClr val="000000"/>
              </a:solidFill>
              <a:latin typeface="Times New Roman"/>
              <a:ea typeface="Times New Roman"/>
              <a:cs typeface="Times New Roman"/>
              <a:sym typeface="Times New Roman"/>
            </a:endParaRPr>
          </a:p>
          <a:p>
            <a:pPr marL="0" lvl="0" indent="0" algn="l" rtl="0">
              <a:lnSpc>
                <a:spcPct val="100000"/>
              </a:lnSpc>
              <a:spcBef>
                <a:spcPts val="0"/>
              </a:spcBef>
              <a:spcAft>
                <a:spcPts val="0"/>
              </a:spcAft>
              <a:buNone/>
            </a:pPr>
            <a:endParaRPr sz="1400">
              <a:solidFill>
                <a:srgbClr val="000000"/>
              </a:solidFill>
              <a:latin typeface="Times New Roman"/>
              <a:ea typeface="Times New Roman"/>
              <a:cs typeface="Times New Roman"/>
              <a:sym typeface="Times New Roman"/>
            </a:endParaRPr>
          </a:p>
          <a:p>
            <a:pPr marL="0" lvl="0" indent="0" algn="l" rtl="0">
              <a:lnSpc>
                <a:spcPct val="100000"/>
              </a:lnSpc>
              <a:spcBef>
                <a:spcPts val="0"/>
              </a:spcBef>
              <a:spcAft>
                <a:spcPts val="0"/>
              </a:spcAft>
              <a:buNone/>
            </a:pPr>
            <a:r>
              <a:rPr lang="en" sz="1400">
                <a:solidFill>
                  <a:srgbClr val="000000"/>
                </a:solidFill>
                <a:latin typeface="Times New Roman"/>
                <a:ea typeface="Times New Roman"/>
                <a:cs typeface="Times New Roman"/>
                <a:sym typeface="Times New Roman"/>
              </a:rPr>
              <a:t>Тематика дослідження: Україна на шляху до європейської інтеграції: історичний контекст.</a:t>
            </a:r>
            <a:endParaRPr sz="1400">
              <a:solidFill>
                <a:srgbClr val="000000"/>
              </a:solidFill>
              <a:latin typeface="Times New Roman"/>
              <a:ea typeface="Times New Roman"/>
              <a:cs typeface="Times New Roman"/>
              <a:sym typeface="Times New Roman"/>
            </a:endParaRPr>
          </a:p>
          <a:p>
            <a:pPr marL="0" lvl="0" indent="0" algn="l" rtl="0">
              <a:lnSpc>
                <a:spcPct val="100000"/>
              </a:lnSpc>
              <a:spcBef>
                <a:spcPts val="0"/>
              </a:spcBef>
              <a:spcAft>
                <a:spcPts val="0"/>
              </a:spcAft>
              <a:buNone/>
            </a:pPr>
            <a:endParaRPr sz="1400">
              <a:solidFill>
                <a:srgbClr val="000000"/>
              </a:solidFill>
              <a:latin typeface="Times New Roman"/>
              <a:ea typeface="Times New Roman"/>
              <a:cs typeface="Times New Roman"/>
              <a:sym typeface="Times New Roman"/>
            </a:endParaRPr>
          </a:p>
          <a:p>
            <a:pPr marL="0" lvl="0" indent="0" algn="l" rtl="0">
              <a:lnSpc>
                <a:spcPct val="100000"/>
              </a:lnSpc>
              <a:spcBef>
                <a:spcPts val="0"/>
              </a:spcBef>
              <a:spcAft>
                <a:spcPts val="0"/>
              </a:spcAft>
              <a:buNone/>
            </a:pPr>
            <a:r>
              <a:rPr lang="en" sz="1400">
                <a:solidFill>
                  <a:srgbClr val="000000"/>
                </a:solidFill>
                <a:latin typeface="Times New Roman"/>
                <a:ea typeface="Times New Roman"/>
                <a:cs typeface="Times New Roman"/>
                <a:sym typeface="Times New Roman"/>
              </a:rPr>
              <a:t>Наукова новизна дослідження полягає в його здатності забезпечити комплексне та детальне розуміння історичних факторів, динаміки та наслідків, що формують інтеграційні шляхи України. Дослідження може виявити зв’язки, закономірності чи альтернативні наративи, які раніше не помічалися в історичному контексті України, збагачуючи науковий дискурс і розширюючи теоретичні рамки, що використовуються для аналізу процесів європейської інтеграції.</a:t>
            </a:r>
            <a:endParaRPr sz="1400">
              <a:solidFill>
                <a:srgbClr val="000000"/>
              </a:solidFill>
              <a:latin typeface="Times New Roman"/>
              <a:ea typeface="Times New Roman"/>
              <a:cs typeface="Times New Roman"/>
              <a:sym typeface="Times New Roman"/>
            </a:endParaRPr>
          </a:p>
          <a:p>
            <a:pPr marL="0" lvl="0" indent="0" algn="l" rtl="0">
              <a:lnSpc>
                <a:spcPct val="100000"/>
              </a:lnSpc>
              <a:spcBef>
                <a:spcPts val="0"/>
              </a:spcBef>
              <a:spcAft>
                <a:spcPts val="0"/>
              </a:spcAft>
              <a:buNone/>
            </a:pPr>
            <a:endParaRPr sz="1400">
              <a:solidFill>
                <a:srgbClr val="000000"/>
              </a:solidFill>
              <a:latin typeface="Times New Roman"/>
              <a:ea typeface="Times New Roman"/>
              <a:cs typeface="Times New Roman"/>
              <a:sym typeface="Times New Roman"/>
            </a:endParaRPr>
          </a:p>
          <a:p>
            <a:pPr marL="0" lvl="0" indent="0" algn="l" rtl="0">
              <a:lnSpc>
                <a:spcPct val="100000"/>
              </a:lnSpc>
              <a:spcBef>
                <a:spcPts val="0"/>
              </a:spcBef>
              <a:spcAft>
                <a:spcPts val="0"/>
              </a:spcAft>
              <a:buNone/>
            </a:pPr>
            <a:r>
              <a:rPr lang="en" sz="1400">
                <a:solidFill>
                  <a:srgbClr val="000000"/>
                </a:solidFill>
                <a:latin typeface="Times New Roman"/>
                <a:ea typeface="Times New Roman"/>
                <a:cs typeface="Times New Roman"/>
                <a:sym typeface="Times New Roman"/>
              </a:rPr>
              <a:t>ORCID:</a:t>
            </a:r>
            <a:r>
              <a:rPr lang="en" sz="1400">
                <a:solidFill>
                  <a:srgbClr val="000000"/>
                </a:solidFill>
                <a:uFill>
                  <a:noFill/>
                </a:uFill>
                <a:latin typeface="Times New Roman"/>
                <a:ea typeface="Times New Roman"/>
                <a:cs typeface="Times New Roman"/>
                <a:sym typeface="Times New Roman"/>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 </a:t>
            </a:r>
            <a:r>
              <a:rPr lang="en" sz="1400" u="sng">
                <a:solidFill>
                  <a:schemeClr val="hlink"/>
                </a:solidFill>
                <a:latin typeface="Times New Roman"/>
                <a:ea typeface="Times New Roman"/>
                <a:cs typeface="Times New Roman"/>
                <a:sym typeface="Times New Roman"/>
                <a:hlinkClick r:id="rId4"/>
              </a:rPr>
              <a:t>https://orcid.org/0009-0007-5583-5792</a:t>
            </a:r>
            <a:endParaRPr/>
          </a:p>
        </p:txBody>
      </p:sp>
      <p:pic>
        <p:nvPicPr>
          <p:cNvPr id="179" name="Google Shape;179;p25"/>
          <p:cNvPicPr preferRelativeResize="0"/>
          <p:nvPr/>
        </p:nvPicPr>
        <p:blipFill>
          <a:blip r:embed="rId5">
            <a:alphaModFix/>
          </a:blip>
          <a:stretch>
            <a:fillRect/>
          </a:stretch>
        </p:blipFill>
        <p:spPr>
          <a:xfrm>
            <a:off x="5503300" y="1523075"/>
            <a:ext cx="3509700" cy="2417949"/>
          </a:xfrm>
          <a:prstGeom prst="rect">
            <a:avLst/>
          </a:prstGeom>
          <a:noFill/>
          <a:ln>
            <a:noFill/>
          </a:ln>
        </p:spPr>
      </p:pic>
      <p:pic>
        <p:nvPicPr>
          <p:cNvPr id="180" name="Google Shape;180;p25"/>
          <p:cNvPicPr preferRelativeResize="0"/>
          <p:nvPr/>
        </p:nvPicPr>
        <p:blipFill>
          <a:blip r:embed="rId6">
            <a:alphaModFix/>
          </a:blip>
          <a:stretch>
            <a:fillRect/>
          </a:stretch>
        </p:blipFill>
        <p:spPr>
          <a:xfrm>
            <a:off x="7135850" y="3917950"/>
            <a:ext cx="988024" cy="96262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26"/>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solidFill>
                  <a:schemeClr val="dk2"/>
                </a:solidFill>
              </a:rPr>
              <a:t>Кобець Євген Анатолійович</a:t>
            </a:r>
            <a:endParaRPr>
              <a:solidFill>
                <a:schemeClr val="dk2"/>
              </a:solidFill>
            </a:endParaRPr>
          </a:p>
        </p:txBody>
      </p:sp>
      <p:sp>
        <p:nvSpPr>
          <p:cNvPr id="186" name="Google Shape;186;p26"/>
          <p:cNvSpPr txBox="1">
            <a:spLocks noGrp="1"/>
          </p:cNvSpPr>
          <p:nvPr>
            <p:ph type="body" idx="1"/>
          </p:nvPr>
        </p:nvSpPr>
        <p:spPr>
          <a:xfrm>
            <a:off x="5776550" y="1090850"/>
            <a:ext cx="3210000" cy="2164200"/>
          </a:xfrm>
          <a:prstGeom prst="rect">
            <a:avLst/>
          </a:prstGeom>
        </p:spPr>
        <p:txBody>
          <a:bodyPr spcFirstLastPara="1" wrap="square" lIns="91425" tIns="91425" rIns="91425" bIns="91425" anchor="t" anchorCtr="0">
            <a:normAutofit fontScale="62500" lnSpcReduction="20000"/>
          </a:bodyPr>
          <a:lstStyle/>
          <a:p>
            <a:pPr marL="0" lvl="0" indent="0" algn="just" rtl="0">
              <a:spcBef>
                <a:spcPts val="0"/>
              </a:spcBef>
              <a:spcAft>
                <a:spcPts val="0"/>
              </a:spcAft>
              <a:buNone/>
            </a:pPr>
            <a:r>
              <a:rPr lang="en" sz="2002">
                <a:solidFill>
                  <a:srgbClr val="000000"/>
                </a:solidFill>
                <a:highlight>
                  <a:srgbClr val="FFFFFF"/>
                </a:highlight>
                <a:latin typeface="Times New Roman"/>
                <a:ea typeface="Times New Roman"/>
                <a:cs typeface="Times New Roman"/>
                <a:sym typeface="Times New Roman"/>
              </a:rPr>
              <a:t>Міжнародне науково-педагогічне стажування «Економіко-правові, управлінські та освітні вектори розбудови України в контексті євроатлантичної інтеграції» від</a:t>
            </a:r>
            <a:r>
              <a:rPr lang="en" sz="2002">
                <a:solidFill>
                  <a:srgbClr val="000000"/>
                </a:solidFill>
                <a:latin typeface="Times New Roman"/>
                <a:ea typeface="Times New Roman"/>
                <a:cs typeface="Times New Roman"/>
                <a:sym typeface="Times New Roman"/>
              </a:rPr>
              <a:t> </a:t>
            </a:r>
            <a:r>
              <a:rPr lang="en" sz="2002">
                <a:solidFill>
                  <a:srgbClr val="000000"/>
                </a:solidFill>
                <a:highlight>
                  <a:srgbClr val="FFFFFF"/>
                </a:highlight>
                <a:latin typeface="Times New Roman"/>
                <a:ea typeface="Times New Roman"/>
                <a:cs typeface="Times New Roman"/>
                <a:sym typeface="Times New Roman"/>
              </a:rPr>
              <a:t>MEDZINÁRODNÁ AKADÉMIA SOCIÁLNYCH A PRÁVNYCH VIED A VEREJNEJ SPRÁVY (м. Світ, Словацька Республіка). 6 </a:t>
            </a:r>
            <a:r>
              <a:rPr lang="en" sz="2002">
                <a:solidFill>
                  <a:srgbClr val="000000"/>
                </a:solidFill>
                <a:latin typeface="Times New Roman"/>
                <a:ea typeface="Times New Roman"/>
                <a:cs typeface="Times New Roman"/>
                <a:sym typeface="Times New Roman"/>
              </a:rPr>
              <a:t>ECTS (180 год). </a:t>
            </a:r>
            <a:r>
              <a:rPr lang="en" sz="2002">
                <a:solidFill>
                  <a:srgbClr val="000000"/>
                </a:solidFill>
                <a:highlight>
                  <a:srgbClr val="FFFFFF"/>
                </a:highlight>
                <a:latin typeface="Times New Roman"/>
                <a:ea typeface="Times New Roman"/>
                <a:cs typeface="Times New Roman"/>
                <a:sym typeface="Times New Roman"/>
              </a:rPr>
              <a:t>(5 березня – 12 квітня 2025 р.</a:t>
            </a:r>
            <a:r>
              <a:rPr lang="en" sz="2002">
                <a:solidFill>
                  <a:srgbClr val="000000"/>
                </a:solidFill>
                <a:latin typeface="Times New Roman"/>
                <a:ea typeface="Times New Roman"/>
                <a:cs typeface="Times New Roman"/>
                <a:sym typeface="Times New Roman"/>
              </a:rPr>
              <a:t>).</a:t>
            </a:r>
            <a:endParaRPr sz="2002">
              <a:solidFill>
                <a:srgbClr val="000000"/>
              </a:solidFill>
              <a:latin typeface="Times New Roman"/>
              <a:ea typeface="Times New Roman"/>
              <a:cs typeface="Times New Roman"/>
              <a:sym typeface="Times New Roman"/>
            </a:endParaRPr>
          </a:p>
          <a:p>
            <a:pPr marL="0" lvl="0" indent="0" algn="l" rtl="0">
              <a:lnSpc>
                <a:spcPct val="100000"/>
              </a:lnSpc>
              <a:spcBef>
                <a:spcPts val="0"/>
              </a:spcBef>
              <a:spcAft>
                <a:spcPts val="0"/>
              </a:spcAft>
              <a:buNone/>
            </a:pPr>
            <a:endParaRPr sz="1400">
              <a:solidFill>
                <a:srgbClr val="000000"/>
              </a:solidFill>
              <a:latin typeface="Times New Roman"/>
              <a:ea typeface="Times New Roman"/>
              <a:cs typeface="Times New Roman"/>
              <a:sym typeface="Times New Roman"/>
            </a:endParaRPr>
          </a:p>
        </p:txBody>
      </p:sp>
      <p:pic>
        <p:nvPicPr>
          <p:cNvPr id="187" name="Google Shape;187;p26"/>
          <p:cNvPicPr preferRelativeResize="0"/>
          <p:nvPr/>
        </p:nvPicPr>
        <p:blipFill>
          <a:blip r:embed="rId3">
            <a:alphaModFix/>
          </a:blip>
          <a:stretch>
            <a:fillRect/>
          </a:stretch>
        </p:blipFill>
        <p:spPr>
          <a:xfrm>
            <a:off x="152400" y="1090850"/>
            <a:ext cx="5546599" cy="3815071"/>
          </a:xfrm>
          <a:prstGeom prst="rect">
            <a:avLst/>
          </a:prstGeom>
          <a:noFill/>
          <a:ln>
            <a:noFill/>
          </a:ln>
        </p:spPr>
      </p:pic>
      <p:pic>
        <p:nvPicPr>
          <p:cNvPr id="188" name="Google Shape;188;p26"/>
          <p:cNvPicPr preferRelativeResize="0"/>
          <p:nvPr/>
        </p:nvPicPr>
        <p:blipFill>
          <a:blip r:embed="rId4">
            <a:alphaModFix/>
          </a:blip>
          <a:stretch>
            <a:fillRect/>
          </a:stretch>
        </p:blipFill>
        <p:spPr>
          <a:xfrm>
            <a:off x="7135850" y="3917950"/>
            <a:ext cx="988024" cy="96262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27"/>
          <p:cNvSpPr txBox="1">
            <a:spLocks noGrp="1"/>
          </p:cNvSpPr>
          <p:nvPr>
            <p:ph type="body" idx="1"/>
          </p:nvPr>
        </p:nvSpPr>
        <p:spPr>
          <a:xfrm>
            <a:off x="185000" y="817275"/>
            <a:ext cx="8647200" cy="3751500"/>
          </a:xfrm>
          <a:prstGeom prst="rect">
            <a:avLst/>
          </a:prstGeom>
        </p:spPr>
        <p:txBody>
          <a:bodyPr spcFirstLastPara="1" wrap="square" lIns="91425" tIns="91425" rIns="91425" bIns="91425" anchor="t" anchorCtr="0">
            <a:normAutofit lnSpcReduction="10000"/>
          </a:bodyPr>
          <a:lstStyle/>
          <a:p>
            <a:pPr marL="0" lvl="0" indent="0" algn="just" rtl="0">
              <a:lnSpc>
                <a:spcPct val="100000"/>
              </a:lnSpc>
              <a:spcBef>
                <a:spcPts val="0"/>
              </a:spcBef>
              <a:spcAft>
                <a:spcPts val="0"/>
              </a:spcAft>
              <a:buNone/>
            </a:pPr>
            <a:r>
              <a:rPr lang="en" sz="1400">
                <a:solidFill>
                  <a:srgbClr val="000000"/>
                </a:solidFill>
              </a:rPr>
              <a:t>1. Чокова А., Кобець Є. Роль інституту адвокатури у захисті європейських цінностей (1991–2013 рр.) // Acta de Historia &amp; Politica: Saeculum XXІ. 2024. Volume VІIІ. С. 45–52.</a:t>
            </a:r>
            <a:endParaRPr sz="1400">
              <a:solidFill>
                <a:srgbClr val="000000"/>
              </a:solidFill>
            </a:endParaRPr>
          </a:p>
          <a:p>
            <a:pPr marL="0" lvl="0" indent="0" algn="just" rtl="0">
              <a:lnSpc>
                <a:spcPct val="100000"/>
              </a:lnSpc>
              <a:spcBef>
                <a:spcPts val="0"/>
              </a:spcBef>
              <a:spcAft>
                <a:spcPts val="0"/>
              </a:spcAft>
              <a:buNone/>
            </a:pPr>
            <a:r>
              <a:rPr lang="en" sz="1400">
                <a:solidFill>
                  <a:srgbClr val="000000"/>
                </a:solidFill>
              </a:rPr>
              <a:t>DOI: https://doi.org/10.26693/ahpsxxi2024.08.045</a:t>
            </a:r>
            <a:endParaRPr sz="1400">
              <a:solidFill>
                <a:srgbClr val="000000"/>
              </a:solidFill>
            </a:endParaRPr>
          </a:p>
          <a:p>
            <a:pPr marL="0" lvl="0" indent="0" algn="just" rtl="0">
              <a:lnSpc>
                <a:spcPct val="100000"/>
              </a:lnSpc>
              <a:spcBef>
                <a:spcPts val="0"/>
              </a:spcBef>
              <a:spcAft>
                <a:spcPts val="0"/>
              </a:spcAft>
              <a:buNone/>
            </a:pPr>
            <a:r>
              <a:rPr lang="en" sz="1400">
                <a:solidFill>
                  <a:srgbClr val="000000"/>
                </a:solidFill>
              </a:rPr>
              <a:t>2. Кобець Є. Політико-інституційний вплив США на демократизаційні процеси в Україні у 2004–2010 роках // Американська історія і політика: науковий журнал. 2025. № 19. С. 54-65.</a:t>
            </a:r>
            <a:endParaRPr sz="1400">
              <a:solidFill>
                <a:srgbClr val="000000"/>
              </a:solidFill>
            </a:endParaRPr>
          </a:p>
          <a:p>
            <a:pPr marL="0" lvl="0" indent="0" algn="just" rtl="0">
              <a:lnSpc>
                <a:spcPct val="100000"/>
              </a:lnSpc>
              <a:spcBef>
                <a:spcPts val="0"/>
              </a:spcBef>
              <a:spcAft>
                <a:spcPts val="0"/>
              </a:spcAft>
              <a:buNone/>
            </a:pPr>
            <a:r>
              <a:rPr lang="en" sz="1400">
                <a:solidFill>
                  <a:srgbClr val="000000"/>
                </a:solidFill>
              </a:rPr>
              <a:t>DOI 10.17721/2521-1706.2025.19.5</a:t>
            </a:r>
            <a:endParaRPr sz="1400">
              <a:solidFill>
                <a:srgbClr val="000000"/>
              </a:solidFill>
            </a:endParaRPr>
          </a:p>
          <a:p>
            <a:pPr marL="0" lvl="0" indent="0" algn="just" rtl="0">
              <a:lnSpc>
                <a:spcPct val="100000"/>
              </a:lnSpc>
              <a:spcBef>
                <a:spcPts val="0"/>
              </a:spcBef>
              <a:spcAft>
                <a:spcPts val="0"/>
              </a:spcAft>
              <a:buNone/>
            </a:pPr>
            <a:r>
              <a:rPr lang="en" sz="1400">
                <a:solidFill>
                  <a:srgbClr val="000000"/>
                </a:solidFill>
              </a:rPr>
              <a:t>3. Кобець Євген. Ідейно-концептуальні виміри Помаранчевої революції у західноєвропейських та американських дослідженнях // Старожитності Лукомор’я. 2025. № 4 (31). С. 167–175.</a:t>
            </a:r>
            <a:endParaRPr sz="1400">
              <a:solidFill>
                <a:srgbClr val="000000"/>
              </a:solidFill>
            </a:endParaRPr>
          </a:p>
          <a:p>
            <a:pPr marL="0" lvl="0" indent="0" algn="just" rtl="0">
              <a:lnSpc>
                <a:spcPct val="100000"/>
              </a:lnSpc>
              <a:spcBef>
                <a:spcPts val="0"/>
              </a:spcBef>
              <a:spcAft>
                <a:spcPts val="0"/>
              </a:spcAft>
              <a:buNone/>
            </a:pPr>
            <a:r>
              <a:rPr lang="en" sz="1400">
                <a:solidFill>
                  <a:srgbClr val="000000"/>
                </a:solidFill>
              </a:rPr>
              <a:t>DOI: https://doi.org/10.33782/2708-4116.2025.4.380</a:t>
            </a:r>
            <a:endParaRPr sz="1400">
              <a:solidFill>
                <a:srgbClr val="000000"/>
              </a:solidFill>
            </a:endParaRPr>
          </a:p>
          <a:p>
            <a:pPr marL="0" lvl="0" indent="0" algn="just" rtl="0">
              <a:lnSpc>
                <a:spcPct val="100000"/>
              </a:lnSpc>
              <a:spcBef>
                <a:spcPts val="0"/>
              </a:spcBef>
              <a:spcAft>
                <a:spcPts val="0"/>
              </a:spcAft>
              <a:buNone/>
            </a:pPr>
            <a:r>
              <a:rPr lang="en" sz="1400">
                <a:solidFill>
                  <a:srgbClr val="000000"/>
                </a:solidFill>
              </a:rPr>
              <a:t>4. Євген Кобець, Олександр Мосін. Сприйняття України на європейському просторі: від «буферної держави» та «сірої зони» до «європейського актора» // Європейські історичні студії. 2025. № 32. С. 20–35.</a:t>
            </a:r>
            <a:endParaRPr sz="1400">
              <a:solidFill>
                <a:srgbClr val="000000"/>
              </a:solidFill>
            </a:endParaRPr>
          </a:p>
          <a:p>
            <a:pPr marL="0" lvl="0" indent="0" algn="just" rtl="0">
              <a:lnSpc>
                <a:spcPct val="100000"/>
              </a:lnSpc>
              <a:spcBef>
                <a:spcPts val="0"/>
              </a:spcBef>
              <a:spcAft>
                <a:spcPts val="0"/>
              </a:spcAft>
              <a:buNone/>
            </a:pPr>
            <a:r>
              <a:rPr lang="en" sz="1400">
                <a:solidFill>
                  <a:srgbClr val="000000"/>
                </a:solidFill>
              </a:rPr>
              <a:t>DOI: https://doi.org/10.17721/2524-048X.2025.32.2</a:t>
            </a:r>
            <a:endParaRPr sz="1400">
              <a:solidFill>
                <a:srgbClr val="000000"/>
              </a:solidFill>
            </a:endParaRPr>
          </a:p>
          <a:p>
            <a:pPr marL="0" lvl="0" indent="0" algn="just" rtl="0">
              <a:lnSpc>
                <a:spcPct val="100000"/>
              </a:lnSpc>
              <a:spcBef>
                <a:spcPts val="0"/>
              </a:spcBef>
              <a:spcAft>
                <a:spcPts val="0"/>
              </a:spcAft>
              <a:buNone/>
            </a:pPr>
            <a:r>
              <a:rPr lang="en" sz="1400">
                <a:solidFill>
                  <a:srgbClr val="000000"/>
                </a:solidFill>
              </a:rPr>
              <a:t>5. Kotlyar Yu., Kobets Ye, Chokova А. History of Ukraine–European Union Relations // Ukraine in Defense of European Values: collective monograph / Edited by Yu. Kotlyar, A. Iovcheva. Mykolaiv: PMBSNU Publishing, 2025. Р. 174-189.</a:t>
            </a:r>
            <a:endParaRPr sz="1400">
              <a:solidFill>
                <a:srgbClr val="000000"/>
              </a:solidFill>
            </a:endParaRPr>
          </a:p>
          <a:p>
            <a:pPr marL="0" lvl="0" indent="0" algn="just" rtl="0">
              <a:lnSpc>
                <a:spcPct val="100000"/>
              </a:lnSpc>
              <a:spcBef>
                <a:spcPts val="0"/>
              </a:spcBef>
              <a:spcAft>
                <a:spcPts val="0"/>
              </a:spcAft>
              <a:buNone/>
            </a:pPr>
            <a:r>
              <a:rPr lang="en" sz="1400">
                <a:solidFill>
                  <a:srgbClr val="000000"/>
                </a:solidFill>
              </a:rPr>
              <a:t>https://dspace.chmnu.edu.ua/jspui/handle/123456789/2945</a:t>
            </a:r>
            <a:endParaRPr sz="1400">
              <a:solidFill>
                <a:srgbClr val="000000"/>
              </a:solidFill>
            </a:endParaRPr>
          </a:p>
        </p:txBody>
      </p:sp>
      <p:sp>
        <p:nvSpPr>
          <p:cNvPr id="194" name="Google Shape;194;p27"/>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SzPts val="990"/>
              <a:buNone/>
            </a:pPr>
            <a:r>
              <a:rPr lang="en" sz="1800"/>
              <a:t>Публікації</a:t>
            </a:r>
            <a:endParaRPr sz="18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28"/>
          <p:cNvSpPr txBox="1">
            <a:spLocks noGrp="1"/>
          </p:cNvSpPr>
          <p:nvPr>
            <p:ph type="title"/>
          </p:nvPr>
        </p:nvSpPr>
        <p:spPr>
          <a:xfrm>
            <a:off x="250700" y="229400"/>
            <a:ext cx="8520600" cy="6078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solidFill>
                  <a:schemeClr val="dk2"/>
                </a:solidFill>
              </a:rPr>
              <a:t>Мосін Олександр Володимирович</a:t>
            </a:r>
            <a:endParaRPr>
              <a:solidFill>
                <a:schemeClr val="dk2"/>
              </a:solidFill>
            </a:endParaRPr>
          </a:p>
        </p:txBody>
      </p:sp>
      <p:sp>
        <p:nvSpPr>
          <p:cNvPr id="200" name="Google Shape;200;p28"/>
          <p:cNvSpPr txBox="1">
            <a:spLocks noGrp="1"/>
          </p:cNvSpPr>
          <p:nvPr>
            <p:ph type="body" idx="1"/>
          </p:nvPr>
        </p:nvSpPr>
        <p:spPr>
          <a:xfrm>
            <a:off x="311700" y="1229875"/>
            <a:ext cx="5017800" cy="3339000"/>
          </a:xfrm>
          <a:prstGeom prst="rect">
            <a:avLst/>
          </a:prstGeom>
        </p:spPr>
        <p:txBody>
          <a:bodyPr spcFirstLastPara="1" wrap="square" lIns="91425" tIns="91425" rIns="91425" bIns="91425" anchor="t" anchorCtr="0">
            <a:normAutofit fontScale="92500" lnSpcReduction="20000"/>
          </a:bodyPr>
          <a:lstStyle/>
          <a:p>
            <a:pPr marL="0" lvl="0" indent="0" algn="l" rtl="0">
              <a:lnSpc>
                <a:spcPct val="100000"/>
              </a:lnSpc>
              <a:spcBef>
                <a:spcPts val="0"/>
              </a:spcBef>
              <a:spcAft>
                <a:spcPts val="0"/>
              </a:spcAft>
              <a:buNone/>
            </a:pPr>
            <a:r>
              <a:rPr lang="en" sz="1400">
                <a:solidFill>
                  <a:srgbClr val="000000"/>
                </a:solidFill>
                <a:latin typeface="Times New Roman"/>
                <a:ea typeface="Times New Roman"/>
                <a:cs typeface="Times New Roman"/>
                <a:sym typeface="Times New Roman"/>
              </a:rPr>
              <a:t>Із 2023 року аспірант кафедри історії Чорноморського національного університету імені Петра Могили.</a:t>
            </a:r>
            <a:endParaRPr sz="1400">
              <a:solidFill>
                <a:srgbClr val="000000"/>
              </a:solidFill>
              <a:latin typeface="Times New Roman"/>
              <a:ea typeface="Times New Roman"/>
              <a:cs typeface="Times New Roman"/>
              <a:sym typeface="Times New Roman"/>
            </a:endParaRPr>
          </a:p>
          <a:p>
            <a:pPr marL="0" lvl="0" indent="0" algn="l" rtl="0">
              <a:lnSpc>
                <a:spcPct val="100000"/>
              </a:lnSpc>
              <a:spcBef>
                <a:spcPts val="0"/>
              </a:spcBef>
              <a:spcAft>
                <a:spcPts val="0"/>
              </a:spcAft>
              <a:buNone/>
            </a:pPr>
            <a:r>
              <a:rPr lang="en" sz="1400">
                <a:solidFill>
                  <a:srgbClr val="000000"/>
                </a:solidFill>
                <a:latin typeface="Times New Roman"/>
                <a:ea typeface="Times New Roman"/>
                <a:cs typeface="Times New Roman"/>
                <a:sym typeface="Times New Roman"/>
              </a:rPr>
              <a:t>Тематика дослідження: Революція Гідності в міжнародному вимірі.</a:t>
            </a:r>
            <a:endParaRPr sz="1400">
              <a:solidFill>
                <a:srgbClr val="000000"/>
              </a:solidFill>
              <a:latin typeface="Times New Roman"/>
              <a:ea typeface="Times New Roman"/>
              <a:cs typeface="Times New Roman"/>
              <a:sym typeface="Times New Roman"/>
            </a:endParaRPr>
          </a:p>
          <a:p>
            <a:pPr marL="0" lvl="0" indent="0" algn="l" rtl="0">
              <a:lnSpc>
                <a:spcPct val="100000"/>
              </a:lnSpc>
              <a:spcBef>
                <a:spcPts val="0"/>
              </a:spcBef>
              <a:spcAft>
                <a:spcPts val="0"/>
              </a:spcAft>
              <a:buNone/>
            </a:pPr>
            <a:endParaRPr sz="1400">
              <a:solidFill>
                <a:srgbClr val="000000"/>
              </a:solidFill>
              <a:latin typeface="Times New Roman"/>
              <a:ea typeface="Times New Roman"/>
              <a:cs typeface="Times New Roman"/>
              <a:sym typeface="Times New Roman"/>
            </a:endParaRPr>
          </a:p>
          <a:p>
            <a:pPr marL="0" lvl="0" indent="0" algn="l" rtl="0">
              <a:lnSpc>
                <a:spcPct val="100000"/>
              </a:lnSpc>
              <a:spcBef>
                <a:spcPts val="0"/>
              </a:spcBef>
              <a:spcAft>
                <a:spcPts val="0"/>
              </a:spcAft>
              <a:buNone/>
            </a:pPr>
            <a:r>
              <a:rPr lang="en" sz="1400">
                <a:solidFill>
                  <a:srgbClr val="000000"/>
                </a:solidFill>
                <a:latin typeface="Times New Roman"/>
                <a:ea typeface="Times New Roman"/>
                <a:cs typeface="Times New Roman"/>
                <a:sym typeface="Times New Roman"/>
              </a:rPr>
              <a:t>Наукова новизна вивчення Революції Гідності в міжнародному вимірі полягає у вивченні того, як події 2013–2014 рр. вийшли за межі внутрішньоукраїнського контексту та вплинули на формування нових міжнародних підходів до України. Робота пропонує комплексний аналіз реакцій міжнародних організацій та провідних держав світу, розкриває трансформацію зовнішньополітичного курсу України й оцінює геополітичні наслідки революційних подій для Східної Європи. Такий підхід дозволяє доповнити національний наратив глобальною перспективою, виявити нові аспекти міжнародної підтримки демократичних процесів в Україні та визначити місце Революції Гідності у сучасній світовій історії.</a:t>
            </a:r>
            <a:endParaRPr sz="1400">
              <a:solidFill>
                <a:srgbClr val="000000"/>
              </a:solidFill>
              <a:latin typeface="Times New Roman"/>
              <a:ea typeface="Times New Roman"/>
              <a:cs typeface="Times New Roman"/>
              <a:sym typeface="Times New Roman"/>
            </a:endParaRPr>
          </a:p>
          <a:p>
            <a:pPr marL="0" lvl="0" indent="0" algn="l" rtl="0">
              <a:lnSpc>
                <a:spcPct val="100000"/>
              </a:lnSpc>
              <a:spcBef>
                <a:spcPts val="0"/>
              </a:spcBef>
              <a:spcAft>
                <a:spcPts val="0"/>
              </a:spcAft>
              <a:buNone/>
            </a:pPr>
            <a:r>
              <a:rPr lang="en" sz="1400">
                <a:solidFill>
                  <a:srgbClr val="000000"/>
                </a:solidFill>
                <a:latin typeface="Times New Roman"/>
                <a:ea typeface="Times New Roman"/>
                <a:cs typeface="Times New Roman"/>
                <a:sym typeface="Times New Roman"/>
              </a:rPr>
              <a:t> </a:t>
            </a:r>
            <a:endParaRPr sz="1400">
              <a:solidFill>
                <a:srgbClr val="000000"/>
              </a:solidFill>
              <a:latin typeface="Times New Roman"/>
              <a:ea typeface="Times New Roman"/>
              <a:cs typeface="Times New Roman"/>
              <a:sym typeface="Times New Roman"/>
            </a:endParaRPr>
          </a:p>
          <a:p>
            <a:pPr marL="0" lvl="0" indent="0" algn="l" rtl="0">
              <a:lnSpc>
                <a:spcPct val="100000"/>
              </a:lnSpc>
              <a:spcBef>
                <a:spcPts val="0"/>
              </a:spcBef>
              <a:spcAft>
                <a:spcPts val="0"/>
              </a:spcAft>
              <a:buNone/>
            </a:pPr>
            <a:r>
              <a:rPr lang="en" sz="1400">
                <a:solidFill>
                  <a:srgbClr val="000000"/>
                </a:solidFill>
                <a:latin typeface="Times New Roman"/>
                <a:ea typeface="Times New Roman"/>
                <a:cs typeface="Times New Roman"/>
                <a:sym typeface="Times New Roman"/>
              </a:rPr>
              <a:t>ORCID:</a:t>
            </a:r>
            <a:r>
              <a:rPr lang="en" sz="1400">
                <a:solidFill>
                  <a:srgbClr val="000000"/>
                </a:solidFill>
                <a:uFill>
                  <a:noFill/>
                </a:uFill>
                <a:latin typeface="Times New Roman"/>
                <a:ea typeface="Times New Roman"/>
                <a:cs typeface="Times New Roman"/>
                <a:sym typeface="Times New Roman"/>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 </a:t>
            </a:r>
            <a:r>
              <a:rPr lang="en" sz="1400" u="sng">
                <a:solidFill>
                  <a:schemeClr val="hlink"/>
                </a:solidFill>
                <a:latin typeface="Times New Roman"/>
                <a:ea typeface="Times New Roman"/>
                <a:cs typeface="Times New Roman"/>
                <a:sym typeface="Times New Roman"/>
                <a:hlinkClick r:id="rId4"/>
              </a:rPr>
              <a:t>https://orcid.org/0009-0001-1315-1735</a:t>
            </a:r>
            <a:endParaRPr/>
          </a:p>
        </p:txBody>
      </p:sp>
      <p:pic>
        <p:nvPicPr>
          <p:cNvPr id="201" name="Google Shape;201;p28"/>
          <p:cNvPicPr preferRelativeResize="0"/>
          <p:nvPr/>
        </p:nvPicPr>
        <p:blipFill>
          <a:blip r:embed="rId5">
            <a:alphaModFix/>
          </a:blip>
          <a:stretch>
            <a:fillRect/>
          </a:stretch>
        </p:blipFill>
        <p:spPr>
          <a:xfrm>
            <a:off x="5593775" y="837202"/>
            <a:ext cx="3028175" cy="3094601"/>
          </a:xfrm>
          <a:prstGeom prst="rect">
            <a:avLst/>
          </a:prstGeom>
          <a:noFill/>
          <a:ln>
            <a:noFill/>
          </a:ln>
        </p:spPr>
      </p:pic>
      <p:pic>
        <p:nvPicPr>
          <p:cNvPr id="202" name="Google Shape;202;p28"/>
          <p:cNvPicPr preferRelativeResize="0"/>
          <p:nvPr/>
        </p:nvPicPr>
        <p:blipFill>
          <a:blip r:embed="rId6">
            <a:alphaModFix/>
          </a:blip>
          <a:stretch>
            <a:fillRect/>
          </a:stretch>
        </p:blipFill>
        <p:spPr>
          <a:xfrm>
            <a:off x="7135850" y="3917950"/>
            <a:ext cx="988024" cy="96262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29"/>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solidFill>
                  <a:schemeClr val="dk2"/>
                </a:solidFill>
              </a:rPr>
              <a:t>Мосін Олександр Володимирович</a:t>
            </a:r>
            <a:endParaRPr>
              <a:solidFill>
                <a:schemeClr val="dk2"/>
              </a:solidFill>
            </a:endParaRPr>
          </a:p>
        </p:txBody>
      </p:sp>
      <p:sp>
        <p:nvSpPr>
          <p:cNvPr id="208" name="Google Shape;208;p29"/>
          <p:cNvSpPr txBox="1">
            <a:spLocks noGrp="1"/>
          </p:cNvSpPr>
          <p:nvPr>
            <p:ph type="body" idx="1"/>
          </p:nvPr>
        </p:nvSpPr>
        <p:spPr>
          <a:xfrm>
            <a:off x="5851400" y="1090850"/>
            <a:ext cx="3135300" cy="2164200"/>
          </a:xfrm>
          <a:prstGeom prst="rect">
            <a:avLst/>
          </a:prstGeom>
        </p:spPr>
        <p:txBody>
          <a:bodyPr spcFirstLastPara="1" wrap="square" lIns="91425" tIns="91425" rIns="91425" bIns="91425" anchor="t" anchorCtr="0">
            <a:normAutofit fontScale="62500" lnSpcReduction="20000"/>
          </a:bodyPr>
          <a:lstStyle/>
          <a:p>
            <a:pPr marL="0" lvl="0" indent="0" algn="just" rtl="0">
              <a:spcBef>
                <a:spcPts val="0"/>
              </a:spcBef>
              <a:spcAft>
                <a:spcPts val="0"/>
              </a:spcAft>
              <a:buNone/>
            </a:pPr>
            <a:r>
              <a:rPr lang="en" sz="2002">
                <a:solidFill>
                  <a:srgbClr val="000000"/>
                </a:solidFill>
                <a:highlight>
                  <a:srgbClr val="FFFFFF"/>
                </a:highlight>
                <a:latin typeface="Times New Roman"/>
                <a:ea typeface="Times New Roman"/>
                <a:cs typeface="Times New Roman"/>
                <a:sym typeface="Times New Roman"/>
              </a:rPr>
              <a:t>Міжнародне науково-педагогічне стажування «Економіко-правові, управлінські та освітні вектори розбудови України в контексті євроатлантичної інтеграції» від</a:t>
            </a:r>
            <a:r>
              <a:rPr lang="en" sz="2002">
                <a:solidFill>
                  <a:srgbClr val="000000"/>
                </a:solidFill>
                <a:latin typeface="Times New Roman"/>
                <a:ea typeface="Times New Roman"/>
                <a:cs typeface="Times New Roman"/>
                <a:sym typeface="Times New Roman"/>
              </a:rPr>
              <a:t> </a:t>
            </a:r>
            <a:r>
              <a:rPr lang="en" sz="2002">
                <a:solidFill>
                  <a:srgbClr val="000000"/>
                </a:solidFill>
                <a:highlight>
                  <a:srgbClr val="FFFFFF"/>
                </a:highlight>
                <a:latin typeface="Times New Roman"/>
                <a:ea typeface="Times New Roman"/>
                <a:cs typeface="Times New Roman"/>
                <a:sym typeface="Times New Roman"/>
              </a:rPr>
              <a:t>MEDZINÁRODNÁ AKADÉMIA SOCIÁLNYCH A PRÁVNYCH VIED A VEREJNEJ SPRÁVY (м. Світ, Словацька Республіка). 6 </a:t>
            </a:r>
            <a:r>
              <a:rPr lang="en" sz="2002">
                <a:solidFill>
                  <a:srgbClr val="000000"/>
                </a:solidFill>
                <a:latin typeface="Times New Roman"/>
                <a:ea typeface="Times New Roman"/>
                <a:cs typeface="Times New Roman"/>
                <a:sym typeface="Times New Roman"/>
              </a:rPr>
              <a:t>ECTS (180 год). </a:t>
            </a:r>
            <a:r>
              <a:rPr lang="en" sz="2002">
                <a:solidFill>
                  <a:srgbClr val="000000"/>
                </a:solidFill>
                <a:highlight>
                  <a:srgbClr val="FFFFFF"/>
                </a:highlight>
                <a:latin typeface="Times New Roman"/>
                <a:ea typeface="Times New Roman"/>
                <a:cs typeface="Times New Roman"/>
                <a:sym typeface="Times New Roman"/>
              </a:rPr>
              <a:t>(5 березня – 12 квітня 2025 р.</a:t>
            </a:r>
            <a:r>
              <a:rPr lang="en" sz="2002">
                <a:solidFill>
                  <a:srgbClr val="000000"/>
                </a:solidFill>
                <a:latin typeface="Times New Roman"/>
                <a:ea typeface="Times New Roman"/>
                <a:cs typeface="Times New Roman"/>
                <a:sym typeface="Times New Roman"/>
              </a:rPr>
              <a:t>).</a:t>
            </a:r>
            <a:endParaRPr sz="2002">
              <a:solidFill>
                <a:srgbClr val="000000"/>
              </a:solidFill>
              <a:latin typeface="Times New Roman"/>
              <a:ea typeface="Times New Roman"/>
              <a:cs typeface="Times New Roman"/>
              <a:sym typeface="Times New Roman"/>
            </a:endParaRPr>
          </a:p>
          <a:p>
            <a:pPr marL="0" lvl="0" indent="0" algn="l" rtl="0">
              <a:lnSpc>
                <a:spcPct val="100000"/>
              </a:lnSpc>
              <a:spcBef>
                <a:spcPts val="0"/>
              </a:spcBef>
              <a:spcAft>
                <a:spcPts val="0"/>
              </a:spcAft>
              <a:buNone/>
            </a:pPr>
            <a:endParaRPr sz="1400">
              <a:solidFill>
                <a:srgbClr val="000000"/>
              </a:solidFill>
              <a:latin typeface="Times New Roman"/>
              <a:ea typeface="Times New Roman"/>
              <a:cs typeface="Times New Roman"/>
              <a:sym typeface="Times New Roman"/>
            </a:endParaRPr>
          </a:p>
        </p:txBody>
      </p:sp>
      <p:pic>
        <p:nvPicPr>
          <p:cNvPr id="209" name="Google Shape;209;p29"/>
          <p:cNvPicPr preferRelativeResize="0"/>
          <p:nvPr/>
        </p:nvPicPr>
        <p:blipFill>
          <a:blip r:embed="rId3">
            <a:alphaModFix/>
          </a:blip>
          <a:stretch>
            <a:fillRect/>
          </a:stretch>
        </p:blipFill>
        <p:spPr>
          <a:xfrm>
            <a:off x="152400" y="1017800"/>
            <a:ext cx="5496148" cy="3819525"/>
          </a:xfrm>
          <a:prstGeom prst="rect">
            <a:avLst/>
          </a:prstGeom>
          <a:noFill/>
          <a:ln>
            <a:noFill/>
          </a:ln>
        </p:spPr>
      </p:pic>
      <p:pic>
        <p:nvPicPr>
          <p:cNvPr id="210" name="Google Shape;210;p29"/>
          <p:cNvPicPr preferRelativeResize="0"/>
          <p:nvPr/>
        </p:nvPicPr>
        <p:blipFill>
          <a:blip r:embed="rId4">
            <a:alphaModFix/>
          </a:blip>
          <a:stretch>
            <a:fillRect/>
          </a:stretch>
        </p:blipFill>
        <p:spPr>
          <a:xfrm>
            <a:off x="7135850" y="3917950"/>
            <a:ext cx="988024" cy="96262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30"/>
          <p:cNvSpPr txBox="1">
            <a:spLocks noGrp="1"/>
          </p:cNvSpPr>
          <p:nvPr>
            <p:ph type="body" idx="1"/>
          </p:nvPr>
        </p:nvSpPr>
        <p:spPr>
          <a:xfrm>
            <a:off x="225675" y="776600"/>
            <a:ext cx="8606700" cy="3792300"/>
          </a:xfrm>
          <a:prstGeom prst="rect">
            <a:avLst/>
          </a:prstGeom>
        </p:spPr>
        <p:txBody>
          <a:bodyPr spcFirstLastPara="1" wrap="square" lIns="91425" tIns="91425" rIns="91425" bIns="91425" anchor="t" anchorCtr="0">
            <a:normAutofit fontScale="92500" lnSpcReduction="10000"/>
          </a:bodyPr>
          <a:lstStyle/>
          <a:p>
            <a:pPr marL="0" lvl="0" indent="0" algn="just" rtl="0">
              <a:lnSpc>
                <a:spcPct val="100000"/>
              </a:lnSpc>
              <a:spcBef>
                <a:spcPts val="0"/>
              </a:spcBef>
              <a:spcAft>
                <a:spcPts val="0"/>
              </a:spcAft>
              <a:buNone/>
            </a:pPr>
            <a:r>
              <a:rPr lang="en" sz="1400">
                <a:solidFill>
                  <a:srgbClr val="000000"/>
                </a:solidFill>
              </a:rPr>
              <a:t>1. Котляр Ю., Мосін О. Революція Гідності: вибір європейського майбутнього // Acta de Historia &amp; Politica: Saeculum XXІ. 2024. Volume VІI. С. 47–56.</a:t>
            </a:r>
            <a:endParaRPr sz="1400">
              <a:solidFill>
                <a:srgbClr val="000000"/>
              </a:solidFill>
            </a:endParaRPr>
          </a:p>
          <a:p>
            <a:pPr marL="0" lvl="0" indent="0" algn="just" rtl="0">
              <a:lnSpc>
                <a:spcPct val="100000"/>
              </a:lnSpc>
              <a:spcBef>
                <a:spcPts val="0"/>
              </a:spcBef>
              <a:spcAft>
                <a:spcPts val="0"/>
              </a:spcAft>
              <a:buNone/>
            </a:pPr>
            <a:r>
              <a:rPr lang="en" sz="1400">
                <a:solidFill>
                  <a:srgbClr val="000000"/>
                </a:solidFill>
              </a:rPr>
              <a:t>DOI: https://doi.org/10.26693/ahpsxxi2024.07.047</a:t>
            </a:r>
            <a:endParaRPr sz="1400">
              <a:solidFill>
                <a:srgbClr val="000000"/>
              </a:solidFill>
            </a:endParaRPr>
          </a:p>
          <a:p>
            <a:pPr marL="0" lvl="0" indent="0" algn="just" rtl="0">
              <a:lnSpc>
                <a:spcPct val="100000"/>
              </a:lnSpc>
              <a:spcBef>
                <a:spcPts val="0"/>
              </a:spcBef>
              <a:spcAft>
                <a:spcPts val="0"/>
              </a:spcAft>
              <a:buNone/>
            </a:pPr>
            <a:r>
              <a:rPr lang="en" sz="1400">
                <a:solidFill>
                  <a:srgbClr val="000000"/>
                </a:solidFill>
              </a:rPr>
              <a:t>2. Мосін О. Концепції Майдану та Революції Гідності в закордонних виданнях // Acta de Historia &amp; Politica: Saeculum XXІ. 2025. Volume ІХ. С. 38–46.</a:t>
            </a:r>
            <a:endParaRPr sz="1400">
              <a:solidFill>
                <a:srgbClr val="000000"/>
              </a:solidFill>
            </a:endParaRPr>
          </a:p>
          <a:p>
            <a:pPr marL="0" lvl="0" indent="0" algn="just" rtl="0">
              <a:lnSpc>
                <a:spcPct val="100000"/>
              </a:lnSpc>
              <a:spcBef>
                <a:spcPts val="0"/>
              </a:spcBef>
              <a:spcAft>
                <a:spcPts val="0"/>
              </a:spcAft>
              <a:buNone/>
            </a:pPr>
            <a:r>
              <a:rPr lang="en" sz="1400">
                <a:solidFill>
                  <a:srgbClr val="000000"/>
                </a:solidFill>
              </a:rPr>
              <a:t>DOI: https://doi.org/10.26693/ahpsxxi2025.09.038</a:t>
            </a:r>
            <a:endParaRPr sz="1400">
              <a:solidFill>
                <a:srgbClr val="000000"/>
              </a:solidFill>
            </a:endParaRPr>
          </a:p>
          <a:p>
            <a:pPr marL="0" lvl="0" indent="0" algn="just" rtl="0">
              <a:lnSpc>
                <a:spcPct val="100000"/>
              </a:lnSpc>
              <a:spcBef>
                <a:spcPts val="0"/>
              </a:spcBef>
              <a:spcAft>
                <a:spcPts val="0"/>
              </a:spcAft>
              <a:buNone/>
            </a:pPr>
            <a:r>
              <a:rPr lang="en" sz="1400">
                <a:solidFill>
                  <a:srgbClr val="000000"/>
                </a:solidFill>
              </a:rPr>
              <a:t>3. Мосін Олександр. Реакція міжнародної спільноти на події Революції Гідності: дипломатичний та інституційно-правовий виміри // Старожитності Лукомор’я. 2025. № 4 (31). С. 176–186.</a:t>
            </a:r>
            <a:endParaRPr sz="1400">
              <a:solidFill>
                <a:srgbClr val="000000"/>
              </a:solidFill>
            </a:endParaRPr>
          </a:p>
          <a:p>
            <a:pPr marL="0" lvl="0" indent="0" algn="just" rtl="0">
              <a:lnSpc>
                <a:spcPct val="100000"/>
              </a:lnSpc>
              <a:spcBef>
                <a:spcPts val="0"/>
              </a:spcBef>
              <a:spcAft>
                <a:spcPts val="0"/>
              </a:spcAft>
              <a:buNone/>
            </a:pPr>
            <a:r>
              <a:rPr lang="en" sz="1400">
                <a:solidFill>
                  <a:srgbClr val="000000"/>
                </a:solidFill>
              </a:rPr>
              <a:t>DOI: https://doi.org/10.33782/2708-4116.2025.4.381</a:t>
            </a:r>
            <a:endParaRPr sz="1400">
              <a:solidFill>
                <a:srgbClr val="000000"/>
              </a:solidFill>
            </a:endParaRPr>
          </a:p>
          <a:p>
            <a:pPr marL="0" lvl="0" indent="0" algn="just" rtl="0">
              <a:lnSpc>
                <a:spcPct val="100000"/>
              </a:lnSpc>
              <a:spcBef>
                <a:spcPts val="0"/>
              </a:spcBef>
              <a:spcAft>
                <a:spcPts val="0"/>
              </a:spcAft>
              <a:buNone/>
            </a:pPr>
            <a:r>
              <a:rPr lang="en" sz="1400">
                <a:solidFill>
                  <a:srgbClr val="000000"/>
                </a:solidFill>
              </a:rPr>
              <a:t>4. Євген Кобець, Олександр Мосін. Сприйняття України на європейському просторі: від «буферної держави» та «сірої зони» до «європейського актора» // Європейські історичні студії. 2025. № 32. С. 20–35.</a:t>
            </a:r>
            <a:endParaRPr sz="1400">
              <a:solidFill>
                <a:srgbClr val="000000"/>
              </a:solidFill>
            </a:endParaRPr>
          </a:p>
          <a:p>
            <a:pPr marL="0" lvl="0" indent="0" algn="just" rtl="0">
              <a:lnSpc>
                <a:spcPct val="100000"/>
              </a:lnSpc>
              <a:spcBef>
                <a:spcPts val="0"/>
              </a:spcBef>
              <a:spcAft>
                <a:spcPts val="0"/>
              </a:spcAft>
              <a:buNone/>
            </a:pPr>
            <a:r>
              <a:rPr lang="en" sz="1400">
                <a:solidFill>
                  <a:srgbClr val="000000"/>
                </a:solidFill>
              </a:rPr>
              <a:t>DOI: https://doi.org/10.17721/2524-048X.2025.32.2</a:t>
            </a:r>
            <a:endParaRPr sz="1400">
              <a:solidFill>
                <a:srgbClr val="000000"/>
              </a:solidFill>
            </a:endParaRPr>
          </a:p>
          <a:p>
            <a:pPr marL="0" lvl="0" indent="0" algn="just" rtl="0">
              <a:lnSpc>
                <a:spcPct val="100000"/>
              </a:lnSpc>
              <a:spcBef>
                <a:spcPts val="0"/>
              </a:spcBef>
              <a:spcAft>
                <a:spcPts val="0"/>
              </a:spcAft>
              <a:buNone/>
            </a:pPr>
            <a:r>
              <a:rPr lang="en" sz="1400">
                <a:solidFill>
                  <a:srgbClr val="000000"/>
                </a:solidFill>
              </a:rPr>
              <a:t>5. Kotlyar Yu., Mosin О., Tikhonova А. The Revolution of Dignity: Choosing a European Future // Ukraine in Defense of European Values: collective monograph / Edited by Yu. Kotlyar, A. Iovcheva. Mykolaiv: PMBSNU Publishing, 2025. Р. 190-215.</a:t>
            </a:r>
            <a:endParaRPr sz="1400">
              <a:solidFill>
                <a:srgbClr val="000000"/>
              </a:solidFill>
            </a:endParaRPr>
          </a:p>
          <a:p>
            <a:pPr marL="0" lvl="0" indent="0" algn="just" rtl="0">
              <a:lnSpc>
                <a:spcPct val="100000"/>
              </a:lnSpc>
              <a:spcBef>
                <a:spcPts val="0"/>
              </a:spcBef>
              <a:spcAft>
                <a:spcPts val="0"/>
              </a:spcAft>
              <a:buNone/>
            </a:pPr>
            <a:r>
              <a:rPr lang="en" sz="1400">
                <a:solidFill>
                  <a:srgbClr val="000000"/>
                </a:solidFill>
              </a:rPr>
              <a:t>https://dspace.chmnu.edu.ua/jspui/handle/123456789/2945</a:t>
            </a:r>
            <a:endParaRPr sz="1400">
              <a:solidFill>
                <a:srgbClr val="000000"/>
              </a:solidFill>
            </a:endParaRPr>
          </a:p>
          <a:p>
            <a:pPr marL="0" lvl="0" indent="0" algn="just" rtl="0">
              <a:lnSpc>
                <a:spcPct val="100000"/>
              </a:lnSpc>
              <a:spcBef>
                <a:spcPts val="0"/>
              </a:spcBef>
              <a:spcAft>
                <a:spcPts val="0"/>
              </a:spcAft>
              <a:buNone/>
            </a:pPr>
            <a:r>
              <a:rPr lang="en" sz="1400">
                <a:solidFill>
                  <a:srgbClr val="000000"/>
                </a:solidFill>
              </a:rPr>
              <a:t>6. Kotlyar Yu., Mosin О., Tikhonova А. The Threat to Democracy: Hybrid War of 2014–2022 // Ukraine in Defense of European Values: collective monograph / Edited by Yu. Kotlyar, A. Iovcheva.</a:t>
            </a:r>
            <a:br>
              <a:rPr lang="en" sz="1400">
                <a:solidFill>
                  <a:srgbClr val="000000"/>
                </a:solidFill>
              </a:rPr>
            </a:br>
            <a:r>
              <a:rPr lang="en" sz="1400">
                <a:solidFill>
                  <a:srgbClr val="000000"/>
                </a:solidFill>
              </a:rPr>
              <a:t>Mykolaiv: PMBSNU Publishing, 2025. Р. 216-232.</a:t>
            </a:r>
            <a:endParaRPr sz="1400">
              <a:solidFill>
                <a:srgbClr val="000000"/>
              </a:solidFill>
            </a:endParaRPr>
          </a:p>
          <a:p>
            <a:pPr marL="0" lvl="0" indent="0" algn="just" rtl="0">
              <a:lnSpc>
                <a:spcPct val="100000"/>
              </a:lnSpc>
              <a:spcBef>
                <a:spcPts val="0"/>
              </a:spcBef>
              <a:spcAft>
                <a:spcPts val="0"/>
              </a:spcAft>
              <a:buNone/>
            </a:pPr>
            <a:r>
              <a:rPr lang="en" sz="1400">
                <a:solidFill>
                  <a:srgbClr val="000000"/>
                </a:solidFill>
              </a:rPr>
              <a:t>https://dspace.chmnu.edu.ua/jspui/handle/123456789/2945</a:t>
            </a:r>
            <a:endParaRPr sz="1400">
              <a:solidFill>
                <a:srgbClr val="000000"/>
              </a:solidFill>
            </a:endParaRPr>
          </a:p>
        </p:txBody>
      </p:sp>
      <p:sp>
        <p:nvSpPr>
          <p:cNvPr id="216" name="Google Shape;216;p30"/>
          <p:cNvSpPr txBox="1">
            <a:spLocks noGrp="1"/>
          </p:cNvSpPr>
          <p:nvPr>
            <p:ph type="title"/>
          </p:nvPr>
        </p:nvSpPr>
        <p:spPr>
          <a:xfrm>
            <a:off x="311700" y="349000"/>
            <a:ext cx="8520600" cy="6078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SzPts val="990"/>
              <a:buNone/>
            </a:pPr>
            <a:r>
              <a:rPr lang="en" sz="1800"/>
              <a:t>Публікації</a:t>
            </a:r>
            <a:endParaRPr sz="18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31"/>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Стоянова Ірина Володимирівна</a:t>
            </a:r>
            <a:endParaRPr/>
          </a:p>
        </p:txBody>
      </p:sp>
      <p:sp>
        <p:nvSpPr>
          <p:cNvPr id="222" name="Google Shape;222;p31"/>
          <p:cNvSpPr txBox="1">
            <a:spLocks noGrp="1"/>
          </p:cNvSpPr>
          <p:nvPr>
            <p:ph type="body" idx="1"/>
          </p:nvPr>
        </p:nvSpPr>
        <p:spPr>
          <a:xfrm>
            <a:off x="311700" y="1251275"/>
            <a:ext cx="5816400" cy="3317700"/>
          </a:xfrm>
          <a:prstGeom prst="rect">
            <a:avLst/>
          </a:prstGeom>
        </p:spPr>
        <p:txBody>
          <a:bodyPr spcFirstLastPara="1" wrap="square" lIns="91425" tIns="91425" rIns="91425" bIns="91425" anchor="t" anchorCtr="0">
            <a:normAutofit fontScale="25000" lnSpcReduction="20000"/>
          </a:bodyPr>
          <a:lstStyle/>
          <a:p>
            <a:pPr marL="0" lvl="0" indent="0" algn="just" rtl="0">
              <a:spcBef>
                <a:spcPts val="0"/>
              </a:spcBef>
              <a:spcAft>
                <a:spcPts val="0"/>
              </a:spcAft>
              <a:buNone/>
            </a:pPr>
            <a:r>
              <a:rPr lang="en" sz="4928" b="1">
                <a:latin typeface="Times New Roman"/>
                <a:ea typeface="Times New Roman"/>
                <a:cs typeface="Times New Roman"/>
                <a:sym typeface="Times New Roman"/>
              </a:rPr>
              <a:t>З 2023 року</a:t>
            </a:r>
            <a:r>
              <a:rPr lang="en" sz="4928">
                <a:latin typeface="Times New Roman"/>
                <a:ea typeface="Times New Roman"/>
                <a:cs typeface="Times New Roman"/>
                <a:sym typeface="Times New Roman"/>
              </a:rPr>
              <a:t> аспірантка кафедри історії Чорноморського національного університету імені Петра Могили. </a:t>
            </a:r>
            <a:endParaRPr sz="4928">
              <a:latin typeface="Times New Roman"/>
              <a:ea typeface="Times New Roman"/>
              <a:cs typeface="Times New Roman"/>
              <a:sym typeface="Times New Roman"/>
            </a:endParaRPr>
          </a:p>
          <a:p>
            <a:pPr marL="0" marR="0" lvl="0" indent="12700" algn="just" rtl="0">
              <a:spcBef>
                <a:spcPts val="1200"/>
              </a:spcBef>
              <a:spcAft>
                <a:spcPts val="0"/>
              </a:spcAft>
              <a:buNone/>
            </a:pPr>
            <a:r>
              <a:rPr lang="en" sz="4928" b="1">
                <a:solidFill>
                  <a:srgbClr val="000000"/>
                </a:solidFill>
                <a:latin typeface="Arial"/>
                <a:ea typeface="Arial"/>
                <a:cs typeface="Arial"/>
                <a:sym typeface="Arial"/>
              </a:rPr>
              <a:t>Науковий керівник: </a:t>
            </a:r>
            <a:r>
              <a:rPr lang="en" sz="4928" i="1">
                <a:solidFill>
                  <a:srgbClr val="000000"/>
                </a:solidFill>
                <a:latin typeface="Arial"/>
                <a:ea typeface="Arial"/>
                <a:cs typeface="Arial"/>
                <a:sym typeface="Arial"/>
              </a:rPr>
              <a:t>д.і.н., професор кафедри історії  Міронова Ірина Сергіївна</a:t>
            </a:r>
            <a:endParaRPr sz="4928">
              <a:latin typeface="Times New Roman"/>
              <a:ea typeface="Times New Roman"/>
              <a:cs typeface="Times New Roman"/>
              <a:sym typeface="Times New Roman"/>
            </a:endParaRPr>
          </a:p>
          <a:p>
            <a:pPr marL="0" lvl="0" indent="0" algn="just" rtl="0">
              <a:spcBef>
                <a:spcPts val="1200"/>
              </a:spcBef>
              <a:spcAft>
                <a:spcPts val="0"/>
              </a:spcAft>
              <a:buNone/>
            </a:pPr>
            <a:r>
              <a:rPr lang="en" sz="4928">
                <a:latin typeface="Times New Roman"/>
                <a:ea typeface="Times New Roman"/>
                <a:cs typeface="Times New Roman"/>
                <a:sym typeface="Times New Roman"/>
              </a:rPr>
              <a:t>Тематика дослідження: </a:t>
            </a:r>
            <a:r>
              <a:rPr lang="en" sz="4928">
                <a:solidFill>
                  <a:srgbClr val="000000"/>
                </a:solidFill>
                <a:latin typeface="Times New Roman"/>
                <a:ea typeface="Times New Roman"/>
                <a:cs typeface="Times New Roman"/>
                <a:sym typeface="Times New Roman"/>
              </a:rPr>
              <a:t>Повсякденне життя сільського жіноцтва Південної України останньої чверті XIX – першої третини XX століття</a:t>
            </a:r>
            <a:endParaRPr sz="4928">
              <a:solidFill>
                <a:srgbClr val="000000"/>
              </a:solidFill>
              <a:latin typeface="Times New Roman"/>
              <a:ea typeface="Times New Roman"/>
              <a:cs typeface="Times New Roman"/>
              <a:sym typeface="Times New Roman"/>
            </a:endParaRPr>
          </a:p>
          <a:p>
            <a:pPr marL="0" lvl="0" indent="12700" algn="just" rtl="0">
              <a:spcBef>
                <a:spcPts val="1200"/>
              </a:spcBef>
              <a:spcAft>
                <a:spcPts val="0"/>
              </a:spcAft>
              <a:buNone/>
            </a:pPr>
            <a:r>
              <a:rPr lang="en" sz="4928" b="1">
                <a:solidFill>
                  <a:srgbClr val="000000"/>
                </a:solidFill>
                <a:latin typeface="Arial"/>
                <a:ea typeface="Arial"/>
                <a:cs typeface="Arial"/>
                <a:sym typeface="Arial"/>
              </a:rPr>
              <a:t>Наукова новизна дослідження </a:t>
            </a:r>
            <a:r>
              <a:rPr lang="en" sz="4928">
                <a:solidFill>
                  <a:srgbClr val="000000"/>
                </a:solidFill>
                <a:latin typeface="Arial"/>
                <a:ea typeface="Arial"/>
                <a:cs typeface="Arial"/>
                <a:sym typeface="Arial"/>
              </a:rPr>
              <a:t>полягає в його здатності забезпечити комплексне та детальне розуміння історичних факторів, які вплинули на розвиток повсякденного життя  сільського жіноцтва останньої чверті  XIX – першої третини XX століття. Історія повсякдення, локальна історія, мікроісторія - це актуальні та малодосліджені в українській історіографії проблеми, вони покладені показати історичні факти та події через призму  “людиноцентризму”</a:t>
            </a:r>
            <a:endParaRPr sz="1400">
              <a:solidFill>
                <a:srgbClr val="000000"/>
              </a:solidFill>
              <a:latin typeface="Times New Roman"/>
              <a:ea typeface="Times New Roman"/>
              <a:cs typeface="Times New Roman"/>
              <a:sym typeface="Times New Roman"/>
            </a:endParaRPr>
          </a:p>
          <a:p>
            <a:pPr marL="0" lvl="0" indent="0" algn="l" rtl="0">
              <a:spcBef>
                <a:spcPts val="1200"/>
              </a:spcBef>
              <a:spcAft>
                <a:spcPts val="1200"/>
              </a:spcAft>
              <a:buNone/>
            </a:pPr>
            <a:r>
              <a:rPr lang="en" sz="5000">
                <a:latin typeface="Times New Roman"/>
                <a:ea typeface="Times New Roman"/>
                <a:cs typeface="Times New Roman"/>
                <a:sym typeface="Times New Roman"/>
              </a:rPr>
              <a:t>ORCID </a:t>
            </a:r>
            <a:r>
              <a:rPr lang="en" sz="5000" u="sng">
                <a:solidFill>
                  <a:schemeClr val="hlink"/>
                </a:solidFill>
                <a:highlight>
                  <a:srgbClr val="FFFFFF"/>
                </a:highlight>
                <a:latin typeface="Times New Roman"/>
                <a:ea typeface="Times New Roman"/>
                <a:cs typeface="Times New Roman"/>
                <a:sym typeface="Times New Roman"/>
                <a:hlinkClick r:id="rId3"/>
              </a:rPr>
              <a:t>https://orcid.org/0009-0004-8472-4889</a:t>
            </a:r>
            <a:endParaRPr sz="5200">
              <a:latin typeface="Times New Roman"/>
              <a:ea typeface="Times New Roman"/>
              <a:cs typeface="Times New Roman"/>
              <a:sym typeface="Times New Roman"/>
            </a:endParaRPr>
          </a:p>
        </p:txBody>
      </p:sp>
      <p:pic>
        <p:nvPicPr>
          <p:cNvPr id="223" name="Google Shape;223;p31"/>
          <p:cNvPicPr preferRelativeResize="0"/>
          <p:nvPr/>
        </p:nvPicPr>
        <p:blipFill>
          <a:blip r:embed="rId4">
            <a:alphaModFix/>
          </a:blip>
          <a:stretch>
            <a:fillRect/>
          </a:stretch>
        </p:blipFill>
        <p:spPr>
          <a:xfrm>
            <a:off x="6280500" y="1170200"/>
            <a:ext cx="2711100" cy="2635791"/>
          </a:xfrm>
          <a:prstGeom prst="rect">
            <a:avLst/>
          </a:prstGeom>
          <a:noFill/>
          <a:ln>
            <a:noFill/>
          </a:ln>
        </p:spPr>
      </p:pic>
      <p:pic>
        <p:nvPicPr>
          <p:cNvPr id="224" name="Google Shape;224;p31"/>
          <p:cNvPicPr preferRelativeResize="0"/>
          <p:nvPr/>
        </p:nvPicPr>
        <p:blipFill>
          <a:blip r:embed="rId5">
            <a:alphaModFix/>
          </a:blip>
          <a:stretch>
            <a:fillRect/>
          </a:stretch>
        </p:blipFill>
        <p:spPr>
          <a:xfrm>
            <a:off x="7135850" y="3917950"/>
            <a:ext cx="988024" cy="96262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4"/>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2022 рік</a:t>
            </a:r>
            <a:endParaRPr/>
          </a:p>
        </p:txBody>
      </p:sp>
      <p:sp>
        <p:nvSpPr>
          <p:cNvPr id="95" name="Google Shape;95;p14"/>
          <p:cNvSpPr txBox="1">
            <a:spLocks noGrp="1"/>
          </p:cNvSpPr>
          <p:nvPr>
            <p:ph type="body" idx="1"/>
          </p:nvPr>
        </p:nvSpPr>
        <p:spPr>
          <a:xfrm>
            <a:off x="311700" y="1229875"/>
            <a:ext cx="8520600" cy="3339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100">
                <a:solidFill>
                  <a:srgbClr val="000000"/>
                </a:solidFill>
                <a:latin typeface="Arial"/>
                <a:ea typeface="Arial"/>
                <a:cs typeface="Arial"/>
                <a:sym typeface="Arial"/>
              </a:rPr>
              <a:t>Кочетков Віктор Володимирович</a:t>
            </a:r>
            <a:endParaRPr sz="2100">
              <a:solidFill>
                <a:srgbClr val="000000"/>
              </a:solidFill>
              <a:latin typeface="Arial"/>
              <a:ea typeface="Arial"/>
              <a:cs typeface="Arial"/>
              <a:sym typeface="Arial"/>
            </a:endParaRPr>
          </a:p>
          <a:p>
            <a:pPr marL="0" lvl="0" indent="0" algn="l" rtl="0">
              <a:spcBef>
                <a:spcPts val="0"/>
              </a:spcBef>
              <a:spcAft>
                <a:spcPts val="0"/>
              </a:spcAft>
              <a:buNone/>
            </a:pPr>
            <a:r>
              <a:rPr lang="en" sz="2100">
                <a:solidFill>
                  <a:srgbClr val="000000"/>
                </a:solidFill>
                <a:latin typeface="Arial"/>
                <a:ea typeface="Arial"/>
                <a:cs typeface="Arial"/>
                <a:sym typeface="Arial"/>
              </a:rPr>
              <a:t>Чокова Анастасія Олегівна</a:t>
            </a:r>
            <a:endParaRPr sz="3200">
              <a:solidFill>
                <a:srgbClr val="000000"/>
              </a:solidFill>
              <a:latin typeface="Arial"/>
              <a:ea typeface="Arial"/>
              <a:cs typeface="Arial"/>
              <a:sym typeface="Arial"/>
            </a:endParaRPr>
          </a:p>
        </p:txBody>
      </p:sp>
      <p:pic>
        <p:nvPicPr>
          <p:cNvPr id="96" name="Google Shape;96;p14"/>
          <p:cNvPicPr preferRelativeResize="0"/>
          <p:nvPr/>
        </p:nvPicPr>
        <p:blipFill>
          <a:blip r:embed="rId3">
            <a:alphaModFix/>
          </a:blip>
          <a:stretch>
            <a:fillRect/>
          </a:stretch>
        </p:blipFill>
        <p:spPr>
          <a:xfrm>
            <a:off x="7135850" y="3917950"/>
            <a:ext cx="988024" cy="96262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32"/>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Стоянова Ірина Володимирівна</a:t>
            </a:r>
            <a:endParaRPr/>
          </a:p>
        </p:txBody>
      </p:sp>
      <p:sp>
        <p:nvSpPr>
          <p:cNvPr id="230" name="Google Shape;230;p32"/>
          <p:cNvSpPr txBox="1">
            <a:spLocks noGrp="1"/>
          </p:cNvSpPr>
          <p:nvPr>
            <p:ph type="body" idx="1"/>
          </p:nvPr>
        </p:nvSpPr>
        <p:spPr>
          <a:xfrm>
            <a:off x="5478375" y="1229875"/>
            <a:ext cx="3353700" cy="3339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600">
                <a:solidFill>
                  <a:srgbClr val="000000"/>
                </a:solidFill>
                <a:highlight>
                  <a:srgbClr val="F0F4F9"/>
                </a:highlight>
                <a:latin typeface="Times New Roman"/>
                <a:ea typeface="Times New Roman"/>
                <a:cs typeface="Times New Roman"/>
                <a:sym typeface="Times New Roman"/>
              </a:rPr>
              <a:t>Міжнародне стажування жовтень-грудень 2025</a:t>
            </a:r>
            <a:endParaRPr sz="1600">
              <a:solidFill>
                <a:srgbClr val="000000"/>
              </a:solidFill>
              <a:highlight>
                <a:srgbClr val="F0F4F9"/>
              </a:highlight>
              <a:latin typeface="Times New Roman"/>
              <a:ea typeface="Times New Roman"/>
              <a:cs typeface="Times New Roman"/>
              <a:sym typeface="Times New Roman"/>
            </a:endParaRPr>
          </a:p>
          <a:p>
            <a:pPr marL="0" lvl="0" indent="0" algn="l" rtl="0">
              <a:spcBef>
                <a:spcPts val="1200"/>
              </a:spcBef>
              <a:spcAft>
                <a:spcPts val="1200"/>
              </a:spcAft>
              <a:buNone/>
            </a:pPr>
            <a:r>
              <a:rPr lang="en" sz="1600">
                <a:solidFill>
                  <a:srgbClr val="000000"/>
                </a:solidFill>
                <a:highlight>
                  <a:srgbClr val="F0F4F9"/>
                </a:highlight>
                <a:latin typeface="Times New Roman"/>
                <a:ea typeface="Times New Roman"/>
                <a:cs typeface="Times New Roman"/>
                <a:sym typeface="Times New Roman"/>
              </a:rPr>
              <a:t>«Використання сучасних цифрових освітніх технологій у освітньому процесі ЗВО».</a:t>
            </a:r>
            <a:endParaRPr sz="2000">
              <a:latin typeface="Times New Roman"/>
              <a:ea typeface="Times New Roman"/>
              <a:cs typeface="Times New Roman"/>
              <a:sym typeface="Times New Roman"/>
            </a:endParaRPr>
          </a:p>
        </p:txBody>
      </p:sp>
      <p:pic>
        <p:nvPicPr>
          <p:cNvPr id="231" name="Google Shape;231;p32"/>
          <p:cNvPicPr preferRelativeResize="0"/>
          <p:nvPr/>
        </p:nvPicPr>
        <p:blipFill>
          <a:blip r:embed="rId3">
            <a:alphaModFix/>
          </a:blip>
          <a:stretch>
            <a:fillRect/>
          </a:stretch>
        </p:blipFill>
        <p:spPr>
          <a:xfrm rot="-5400000">
            <a:off x="1194526" y="438173"/>
            <a:ext cx="3156525" cy="4444826"/>
          </a:xfrm>
          <a:prstGeom prst="rect">
            <a:avLst/>
          </a:prstGeom>
          <a:noFill/>
          <a:ln>
            <a:noFill/>
          </a:ln>
        </p:spPr>
      </p:pic>
      <p:pic>
        <p:nvPicPr>
          <p:cNvPr id="232" name="Google Shape;232;p32"/>
          <p:cNvPicPr preferRelativeResize="0"/>
          <p:nvPr/>
        </p:nvPicPr>
        <p:blipFill>
          <a:blip r:embed="rId4">
            <a:alphaModFix/>
          </a:blip>
          <a:stretch>
            <a:fillRect/>
          </a:stretch>
        </p:blipFill>
        <p:spPr>
          <a:xfrm>
            <a:off x="7135850" y="3917950"/>
            <a:ext cx="988024" cy="96262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33"/>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dirty="0"/>
              <a:t> </a:t>
            </a:r>
            <a:r>
              <a:rPr lang="en" dirty="0" smtClean="0"/>
              <a:t>Публікаці</a:t>
            </a:r>
            <a:r>
              <a:rPr lang="uk-UA" dirty="0" smtClean="0"/>
              <a:t>ї </a:t>
            </a:r>
            <a:r>
              <a:rPr lang="en" dirty="0" smtClean="0"/>
              <a:t>(тези</a:t>
            </a:r>
            <a:r>
              <a:rPr lang="en" dirty="0"/>
              <a:t>)</a:t>
            </a:r>
            <a:endParaRPr dirty="0"/>
          </a:p>
          <a:p>
            <a:pPr marL="0" lvl="0" indent="0" algn="ctr" rtl="0">
              <a:spcBef>
                <a:spcPts val="0"/>
              </a:spcBef>
              <a:spcAft>
                <a:spcPts val="0"/>
              </a:spcAft>
              <a:buNone/>
            </a:pPr>
            <a:endParaRPr dirty="0"/>
          </a:p>
          <a:p>
            <a:pPr marL="0" lvl="0" indent="0" algn="ctr" rtl="0">
              <a:spcBef>
                <a:spcPts val="0"/>
              </a:spcBef>
              <a:spcAft>
                <a:spcPts val="0"/>
              </a:spcAft>
              <a:buNone/>
            </a:pPr>
            <a:endParaRPr dirty="0"/>
          </a:p>
          <a:p>
            <a:pPr marL="0" lvl="0" indent="0" algn="ctr" rtl="0">
              <a:spcBef>
                <a:spcPts val="0"/>
              </a:spcBef>
              <a:spcAft>
                <a:spcPts val="0"/>
              </a:spcAft>
              <a:buNone/>
            </a:pPr>
            <a:endParaRPr dirty="0"/>
          </a:p>
          <a:p>
            <a:pPr marL="0" lvl="0" indent="0" algn="ctr" rtl="0">
              <a:spcBef>
                <a:spcPts val="0"/>
              </a:spcBef>
              <a:spcAft>
                <a:spcPts val="0"/>
              </a:spcAft>
              <a:buNone/>
            </a:pPr>
            <a:endParaRPr dirty="0"/>
          </a:p>
        </p:txBody>
      </p:sp>
      <p:sp>
        <p:nvSpPr>
          <p:cNvPr id="238" name="Google Shape;238;p33"/>
          <p:cNvSpPr txBox="1">
            <a:spLocks noGrp="1"/>
          </p:cNvSpPr>
          <p:nvPr>
            <p:ph type="body" idx="1"/>
          </p:nvPr>
        </p:nvSpPr>
        <p:spPr>
          <a:xfrm>
            <a:off x="5478375" y="1229875"/>
            <a:ext cx="3353700" cy="33390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sz="1600">
                <a:solidFill>
                  <a:srgbClr val="000000"/>
                </a:solidFill>
                <a:highlight>
                  <a:srgbClr val="F0F4F9"/>
                </a:highlight>
                <a:latin typeface="Times New Roman"/>
                <a:ea typeface="Times New Roman"/>
                <a:cs typeface="Times New Roman"/>
                <a:sym typeface="Times New Roman"/>
              </a:rPr>
              <a:t> </a:t>
            </a:r>
            <a:endParaRPr sz="2000">
              <a:latin typeface="Times New Roman"/>
              <a:ea typeface="Times New Roman"/>
              <a:cs typeface="Times New Roman"/>
              <a:sym typeface="Times New Roman"/>
            </a:endParaRPr>
          </a:p>
        </p:txBody>
      </p:sp>
      <p:sp>
        <p:nvSpPr>
          <p:cNvPr id="239" name="Google Shape;239;p33"/>
          <p:cNvSpPr txBox="1"/>
          <p:nvPr/>
        </p:nvSpPr>
        <p:spPr>
          <a:xfrm>
            <a:off x="178350" y="1017800"/>
            <a:ext cx="7963500" cy="1308020"/>
          </a:xfrm>
          <a:prstGeom prst="rect">
            <a:avLst/>
          </a:prstGeom>
          <a:noFill/>
          <a:ln>
            <a:noFill/>
          </a:ln>
        </p:spPr>
        <p:txBody>
          <a:bodyPr spcFirstLastPara="1" wrap="square" lIns="91425" tIns="91425" rIns="91425" bIns="91425" anchor="t" anchorCtr="0">
            <a:spAutoFit/>
          </a:bodyPr>
          <a:lstStyle/>
          <a:p>
            <a:pPr marL="0" lvl="0" indent="0" algn="just" rtl="0">
              <a:spcBef>
                <a:spcPts val="1200"/>
              </a:spcBef>
              <a:spcAft>
                <a:spcPts val="0"/>
              </a:spcAft>
              <a:buNone/>
            </a:pPr>
            <a:r>
              <a:rPr lang="en" sz="1100" dirty="0" smtClean="0">
                <a:latin typeface="Times New Roman"/>
                <a:ea typeface="Times New Roman"/>
                <a:cs typeface="Times New Roman"/>
                <a:sym typeface="Times New Roman"/>
              </a:rPr>
              <a:t>Стоянова </a:t>
            </a:r>
            <a:r>
              <a:rPr lang="en" sz="1100" dirty="0">
                <a:latin typeface="Times New Roman"/>
                <a:ea typeface="Times New Roman"/>
                <a:cs typeface="Times New Roman"/>
                <a:sym typeface="Times New Roman"/>
              </a:rPr>
              <a:t>І. В. Порівняльний аналіз статусу жінок Західної Європи та української жінки першій третині XX століття; ідеологічний та соціальний аспект” // Історія України та Європи в контексті збереження європейських цінностей: Міжнар. наук. конф. 8 листоп. 2024 р., м. Миколаїв: в рамках міжнар. проєкту Erasmus+ за напрямком Jean Monnet «Implementation of European values as a basis of democracy in Ukraine»: тези. Миколаїв: Вид-во ЧНУ імені Петра Могили, 2024. С.94 -96.</a:t>
            </a:r>
            <a:endParaRPr sz="1100" dirty="0">
              <a:latin typeface="Times New Roman"/>
              <a:ea typeface="Times New Roman"/>
              <a:cs typeface="Times New Roman"/>
              <a:sym typeface="Times New Roman"/>
            </a:endParaRPr>
          </a:p>
          <a:p>
            <a:pPr marL="0" lvl="0" indent="0" algn="just" rtl="0">
              <a:spcBef>
                <a:spcPts val="1200"/>
              </a:spcBef>
              <a:spcAft>
                <a:spcPts val="0"/>
              </a:spcAft>
              <a:buNone/>
            </a:pPr>
            <a:r>
              <a:rPr lang="en" sz="900" u="sng" dirty="0">
                <a:solidFill>
                  <a:srgbClr val="1155CC"/>
                </a:solidFill>
                <a:latin typeface="Times New Roman"/>
                <a:ea typeface="Times New Roman"/>
                <a:cs typeface="Times New Roman"/>
                <a:sym typeface="Times New Roman"/>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https://dspace.chmnu.edu.ua/jspui/handle/123456789/2503</a:t>
            </a:r>
            <a:endParaRPr sz="900" dirty="0">
              <a:latin typeface="Times New Roman"/>
              <a:ea typeface="Times New Roman"/>
              <a:cs typeface="Times New Roman"/>
              <a:sym typeface="Times New Roman"/>
            </a:endParaRPr>
          </a:p>
        </p:txBody>
      </p:sp>
      <p:sp>
        <p:nvSpPr>
          <p:cNvPr id="240" name="Google Shape;240;p33"/>
          <p:cNvSpPr txBox="1"/>
          <p:nvPr/>
        </p:nvSpPr>
        <p:spPr>
          <a:xfrm>
            <a:off x="178350" y="2141150"/>
            <a:ext cx="7785000" cy="1102200"/>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1200"/>
              </a:spcBef>
              <a:spcAft>
                <a:spcPts val="0"/>
              </a:spcAft>
              <a:buNone/>
            </a:pPr>
            <a:r>
              <a:rPr lang="en" sz="1100">
                <a:latin typeface="Times New Roman"/>
                <a:ea typeface="Times New Roman"/>
                <a:cs typeface="Times New Roman"/>
                <a:sym typeface="Times New Roman"/>
              </a:rPr>
              <a:t>Стоянова І. В. Еволюція етносоціального та демографічного життя сільського населення Південноукраїнського регіону у пореформенний період та у кінці 80-90 років XIXстоліття  // Європейські цінності в Україні: історичний аспект: Міжнар. наук. конф. 17 черв. 2025 р., м. Миколаїв: в рамках міжнар. проєкту Erasmus+ за напрямком Jean Monnet «Implementation of European values as a basis of democracy in Ukraine»: тези. Миколаїв: Вид-во ЧНУ імені Петра Могили, 2025. </a:t>
            </a:r>
            <a:endParaRPr sz="1100">
              <a:latin typeface="Times New Roman"/>
              <a:ea typeface="Times New Roman"/>
              <a:cs typeface="Times New Roman"/>
              <a:sym typeface="Times New Roman"/>
            </a:endParaRPr>
          </a:p>
          <a:p>
            <a:pPr marL="0" lvl="0" indent="0" algn="just" rtl="0">
              <a:spcBef>
                <a:spcPts val="0"/>
              </a:spcBef>
              <a:spcAft>
                <a:spcPts val="0"/>
              </a:spcAft>
              <a:buNone/>
            </a:pPr>
            <a:r>
              <a:rPr lang="en" sz="900" u="sng">
                <a:solidFill>
                  <a:srgbClr val="1155CC"/>
                </a:solidFill>
                <a:latin typeface="Times New Roman"/>
                <a:ea typeface="Times New Roman"/>
                <a:cs typeface="Times New Roman"/>
                <a:sym typeface="Times New Roman"/>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https://dspace.chmnu.edu.ua/jspui/handle/123456789/2817</a:t>
            </a:r>
            <a:endParaRPr sz="900">
              <a:latin typeface="Times New Roman"/>
              <a:ea typeface="Times New Roman"/>
              <a:cs typeface="Times New Roman"/>
              <a:sym typeface="Times New Roman"/>
            </a:endParaRPr>
          </a:p>
        </p:txBody>
      </p:sp>
      <p:sp>
        <p:nvSpPr>
          <p:cNvPr id="241" name="Google Shape;241;p33"/>
          <p:cNvSpPr txBox="1"/>
          <p:nvPr/>
        </p:nvSpPr>
        <p:spPr>
          <a:xfrm>
            <a:off x="304800" y="3408250"/>
            <a:ext cx="7257000" cy="11082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n" sz="1200">
                <a:latin typeface="Times New Roman"/>
                <a:ea typeface="Times New Roman"/>
                <a:cs typeface="Times New Roman"/>
                <a:sym typeface="Times New Roman"/>
              </a:rPr>
              <a:t>Стоянова І. В. СТАТУС ЖІНКИ У ПРАВОВИХ ДЖЕРЕЛАХ: ІСТОРИЧНИЙ ЕКСКУРС. Могилянські читання – 2025 : досвід та тенденції розвитку суспільства в Україні : глобальний, національний та регіональний аспекти. Історія та археологія. : матеріали міжн. наук. конф., м. Миколаїв, 10–14 листоп. 2025 р. Миколаїв, 2025. С. 31–34. URL: </a:t>
            </a:r>
            <a:r>
              <a:rPr lang="en" sz="1200" u="sng">
                <a:solidFill>
                  <a:srgbClr val="1155CC"/>
                </a:solidFill>
                <a:latin typeface="Times New Roman"/>
                <a:ea typeface="Times New Roman"/>
                <a:cs typeface="Times New Roman"/>
                <a:sym typeface="Times New Roman"/>
                <a:hlinkClick r:id="rId5">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https://dspace.chmnu.edu.ua/jspui/bitstream/123456789/2997/1/МЧ-2025.%20Історія%20та%20археологія.pdf</a:t>
            </a:r>
            <a:r>
              <a:rPr lang="en" sz="1200">
                <a:latin typeface="Times New Roman"/>
                <a:ea typeface="Times New Roman"/>
                <a:cs typeface="Times New Roman"/>
                <a:sym typeface="Times New Roman"/>
              </a:rPr>
              <a:t>.</a:t>
            </a:r>
            <a:endParaRPr sz="1200">
              <a:latin typeface="Times New Roman"/>
              <a:ea typeface="Times New Roman"/>
              <a:cs typeface="Times New Roman"/>
              <a:sym typeface="Times New Roman"/>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34"/>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Сябро Ігор Геннадійович</a:t>
            </a:r>
            <a:endParaRPr/>
          </a:p>
        </p:txBody>
      </p:sp>
      <p:sp>
        <p:nvSpPr>
          <p:cNvPr id="247" name="Google Shape;247;p34"/>
          <p:cNvSpPr txBox="1">
            <a:spLocks noGrp="1"/>
          </p:cNvSpPr>
          <p:nvPr>
            <p:ph type="body" idx="1"/>
          </p:nvPr>
        </p:nvSpPr>
        <p:spPr>
          <a:xfrm>
            <a:off x="311700" y="1229875"/>
            <a:ext cx="5421300" cy="3339000"/>
          </a:xfrm>
          <a:prstGeom prst="rect">
            <a:avLst/>
          </a:prstGeom>
        </p:spPr>
        <p:txBody>
          <a:bodyPr spcFirstLastPara="1" wrap="square" lIns="91425" tIns="91425" rIns="91425" bIns="91425" anchor="t" anchorCtr="0">
            <a:normAutofit fontScale="62500" lnSpcReduction="20000"/>
          </a:bodyPr>
          <a:lstStyle/>
          <a:p>
            <a:pPr marL="0" lvl="0" indent="0" algn="l" rtl="0">
              <a:spcBef>
                <a:spcPts val="0"/>
              </a:spcBef>
              <a:spcAft>
                <a:spcPts val="0"/>
              </a:spcAft>
              <a:buNone/>
            </a:pPr>
            <a:r>
              <a:rPr lang="en">
                <a:latin typeface="Times New Roman"/>
                <a:ea typeface="Times New Roman"/>
                <a:cs typeface="Times New Roman"/>
                <a:sym typeface="Times New Roman"/>
              </a:rPr>
              <a:t>Рік вступу 2023, форма навчання - денна/очна</a:t>
            </a:r>
            <a:endParaRPr>
              <a:latin typeface="Times New Roman"/>
              <a:ea typeface="Times New Roman"/>
              <a:cs typeface="Times New Roman"/>
              <a:sym typeface="Times New Roman"/>
            </a:endParaRPr>
          </a:p>
          <a:p>
            <a:pPr marL="0" lvl="0" indent="0" algn="l" rtl="0">
              <a:spcBef>
                <a:spcPts val="1200"/>
              </a:spcBef>
              <a:spcAft>
                <a:spcPts val="0"/>
              </a:spcAft>
              <a:buNone/>
            </a:pPr>
            <a:r>
              <a:rPr lang="en">
                <a:latin typeface="Times New Roman"/>
                <a:ea typeface="Times New Roman"/>
                <a:cs typeface="Times New Roman"/>
                <a:sym typeface="Times New Roman"/>
              </a:rPr>
              <a:t>Науковий керівник - Левченко Лариса Леонідівна, доктор історичних наук, професорка кафедри історії ЧНУ ім. Петра Могили.</a:t>
            </a:r>
            <a:endParaRPr>
              <a:latin typeface="Times New Roman"/>
              <a:ea typeface="Times New Roman"/>
              <a:cs typeface="Times New Roman"/>
              <a:sym typeface="Times New Roman"/>
            </a:endParaRPr>
          </a:p>
          <a:p>
            <a:pPr marL="0" lvl="0" indent="0" algn="l" rtl="0">
              <a:spcBef>
                <a:spcPts val="1200"/>
              </a:spcBef>
              <a:spcAft>
                <a:spcPts val="0"/>
              </a:spcAft>
              <a:buNone/>
            </a:pPr>
            <a:r>
              <a:rPr lang="en">
                <a:latin typeface="Times New Roman"/>
                <a:ea typeface="Times New Roman"/>
                <a:cs typeface="Times New Roman"/>
                <a:sym typeface="Times New Roman"/>
              </a:rPr>
              <a:t>Тематика дослідження - Державний центр УНР в екзилі. Збереження традиції української державності та ідентичності за кордоном.</a:t>
            </a:r>
            <a:endParaRPr>
              <a:latin typeface="Times New Roman"/>
              <a:ea typeface="Times New Roman"/>
              <a:cs typeface="Times New Roman"/>
              <a:sym typeface="Times New Roman"/>
            </a:endParaRPr>
          </a:p>
          <a:p>
            <a:pPr marL="0" lvl="0" indent="0" algn="l" rtl="0">
              <a:spcBef>
                <a:spcPts val="1200"/>
              </a:spcBef>
              <a:spcAft>
                <a:spcPts val="0"/>
              </a:spcAft>
              <a:buNone/>
            </a:pPr>
            <a:r>
              <a:rPr lang="en">
                <a:latin typeface="Times New Roman"/>
                <a:ea typeface="Times New Roman"/>
                <a:cs typeface="Times New Roman"/>
                <a:sym typeface="Times New Roman"/>
              </a:rPr>
              <a:t>Очікувана наукова новизна - дослідження полягає у виокремленні та конкретизації шляхів і методів, використаних Державним центром УНР в екзилі для впливу на українську діаспору з метою збереження традицій української державності та ідентичності у відриві від історичної батьківщини, певному вимірюванні потенціалу цього впливу та оцінці його значущості в історії України, ствердженні ідеї тяглості традицій державності та ідентичності від часів Української Народної Республіки. </a:t>
            </a:r>
            <a:endParaRPr>
              <a:latin typeface="Times New Roman"/>
              <a:ea typeface="Times New Roman"/>
              <a:cs typeface="Times New Roman"/>
              <a:sym typeface="Times New Roman"/>
            </a:endParaRPr>
          </a:p>
          <a:p>
            <a:pPr marL="0" lvl="0" indent="0" algn="l" rtl="0">
              <a:spcBef>
                <a:spcPts val="1200"/>
              </a:spcBef>
              <a:spcAft>
                <a:spcPts val="1200"/>
              </a:spcAft>
              <a:buNone/>
            </a:pPr>
            <a:r>
              <a:rPr lang="en">
                <a:latin typeface="Times New Roman"/>
                <a:ea typeface="Times New Roman"/>
                <a:cs typeface="Times New Roman"/>
                <a:sym typeface="Times New Roman"/>
              </a:rPr>
              <a:t>ORCID </a:t>
            </a:r>
            <a:r>
              <a:rPr lang="en" u="sng">
                <a:solidFill>
                  <a:schemeClr val="hlink"/>
                </a:solidFill>
                <a:latin typeface="Times New Roman"/>
                <a:ea typeface="Times New Roman"/>
                <a:cs typeface="Times New Roman"/>
                <a:sym typeface="Times New Roman"/>
                <a:hlinkClick r:id="rId3"/>
              </a:rPr>
              <a:t>https://orcid.org/0000-0002-5533-5567</a:t>
            </a:r>
            <a:r>
              <a:rPr lang="en">
                <a:latin typeface="Times New Roman"/>
                <a:ea typeface="Times New Roman"/>
                <a:cs typeface="Times New Roman"/>
                <a:sym typeface="Times New Roman"/>
              </a:rPr>
              <a:t> </a:t>
            </a:r>
            <a:endParaRPr>
              <a:latin typeface="Times New Roman"/>
              <a:ea typeface="Times New Roman"/>
              <a:cs typeface="Times New Roman"/>
              <a:sym typeface="Times New Roman"/>
            </a:endParaRPr>
          </a:p>
        </p:txBody>
      </p:sp>
      <p:pic>
        <p:nvPicPr>
          <p:cNvPr id="248" name="Google Shape;248;p34"/>
          <p:cNvPicPr preferRelativeResize="0"/>
          <p:nvPr/>
        </p:nvPicPr>
        <p:blipFill>
          <a:blip r:embed="rId4">
            <a:alphaModFix/>
          </a:blip>
          <a:stretch>
            <a:fillRect/>
          </a:stretch>
        </p:blipFill>
        <p:spPr>
          <a:xfrm>
            <a:off x="5966725" y="672100"/>
            <a:ext cx="3106199" cy="3207553"/>
          </a:xfrm>
          <a:prstGeom prst="rect">
            <a:avLst/>
          </a:prstGeom>
          <a:noFill/>
          <a:ln>
            <a:noFill/>
          </a:ln>
        </p:spPr>
      </p:pic>
      <p:pic>
        <p:nvPicPr>
          <p:cNvPr id="249" name="Google Shape;249;p34"/>
          <p:cNvPicPr preferRelativeResize="0"/>
          <p:nvPr/>
        </p:nvPicPr>
        <p:blipFill>
          <a:blip r:embed="rId5">
            <a:alphaModFix/>
          </a:blip>
          <a:stretch>
            <a:fillRect/>
          </a:stretch>
        </p:blipFill>
        <p:spPr>
          <a:xfrm>
            <a:off x="7135850" y="3917950"/>
            <a:ext cx="988024" cy="96262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35"/>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Сябро Ігор Геннадійович </a:t>
            </a:r>
            <a:endParaRPr/>
          </a:p>
        </p:txBody>
      </p:sp>
      <p:sp>
        <p:nvSpPr>
          <p:cNvPr id="255" name="Google Shape;255;p35"/>
          <p:cNvSpPr txBox="1">
            <a:spLocks noGrp="1"/>
          </p:cNvSpPr>
          <p:nvPr>
            <p:ph type="body" idx="1"/>
          </p:nvPr>
        </p:nvSpPr>
        <p:spPr>
          <a:xfrm>
            <a:off x="5478375" y="1229875"/>
            <a:ext cx="3353700" cy="33390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sz="1400">
                <a:latin typeface="Times New Roman"/>
                <a:ea typeface="Times New Roman"/>
                <a:cs typeface="Times New Roman"/>
                <a:sym typeface="Times New Roman"/>
              </a:rPr>
              <a:t>Міжнародна програма «Нобелівські Лауреати: Вивчення Досвіду та Професійних Досягнень для Формування Успішної Особистості та Трансформації Оточуючого Світу». 6 ECTS. 10 жовтня - 10 грудня 2025 р.</a:t>
            </a:r>
            <a:endParaRPr sz="1400">
              <a:latin typeface="Times New Roman"/>
              <a:ea typeface="Times New Roman"/>
              <a:cs typeface="Times New Roman"/>
              <a:sym typeface="Times New Roman"/>
            </a:endParaRPr>
          </a:p>
        </p:txBody>
      </p:sp>
      <p:pic>
        <p:nvPicPr>
          <p:cNvPr id="256" name="Google Shape;256;p35"/>
          <p:cNvPicPr preferRelativeResize="0"/>
          <p:nvPr/>
        </p:nvPicPr>
        <p:blipFill>
          <a:blip r:embed="rId3">
            <a:alphaModFix/>
          </a:blip>
          <a:stretch>
            <a:fillRect/>
          </a:stretch>
        </p:blipFill>
        <p:spPr>
          <a:xfrm>
            <a:off x="191258" y="1035774"/>
            <a:ext cx="5174823" cy="3727203"/>
          </a:xfrm>
          <a:prstGeom prst="rect">
            <a:avLst/>
          </a:prstGeom>
          <a:noFill/>
          <a:ln>
            <a:noFill/>
          </a:ln>
        </p:spPr>
      </p:pic>
      <p:pic>
        <p:nvPicPr>
          <p:cNvPr id="257" name="Google Shape;257;p35"/>
          <p:cNvPicPr preferRelativeResize="0"/>
          <p:nvPr/>
        </p:nvPicPr>
        <p:blipFill>
          <a:blip r:embed="rId4">
            <a:alphaModFix/>
          </a:blip>
          <a:stretch>
            <a:fillRect/>
          </a:stretch>
        </p:blipFill>
        <p:spPr>
          <a:xfrm>
            <a:off x="7135850" y="3917950"/>
            <a:ext cx="988024" cy="96262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36"/>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Публікації</a:t>
            </a:r>
            <a:endParaRPr/>
          </a:p>
        </p:txBody>
      </p:sp>
      <p:sp>
        <p:nvSpPr>
          <p:cNvPr id="263" name="Google Shape;263;p36"/>
          <p:cNvSpPr txBox="1">
            <a:spLocks noGrp="1"/>
          </p:cNvSpPr>
          <p:nvPr>
            <p:ph type="body" idx="1"/>
          </p:nvPr>
        </p:nvSpPr>
        <p:spPr>
          <a:xfrm>
            <a:off x="311700" y="932700"/>
            <a:ext cx="8520600" cy="39480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a:t>Статті у фахових виданнях:</a:t>
            </a:r>
            <a:endParaRPr sz="1100"/>
          </a:p>
          <a:p>
            <a:pPr marL="457200" lvl="0" indent="-298450" algn="l" rtl="0">
              <a:lnSpc>
                <a:spcPct val="100000"/>
              </a:lnSpc>
              <a:spcBef>
                <a:spcPts val="0"/>
              </a:spcBef>
              <a:spcAft>
                <a:spcPts val="0"/>
              </a:spcAft>
              <a:buSzPts val="1100"/>
              <a:buAutoNum type="arabicPeriod"/>
            </a:pPr>
            <a:r>
              <a:rPr lang="en" sz="1100"/>
              <a:t>Сябро І. (2025). НАУКОВІ РОБОТИ МИКОЛИ БИТИНСЬКОГО У ФОНДІ 5235 ЦЕНТРАЛЬНОГО ДЕРЖАВНОГО АРХІВУ ВИЩИХ ОРГАНІВ ВЛАДИ ТА УПРАВЛІННЯ УКРАЇНИ. Наукові праці Кам’янець-Подільського університету імені Івана Огієнка. Історичні науки. (47), 47-65. DOI 10.32626/2309-2254.2025-47.47-65 </a:t>
            </a:r>
            <a:endParaRPr sz="1100"/>
          </a:p>
          <a:p>
            <a:pPr marL="0" lvl="0" indent="0" algn="l" rtl="0">
              <a:lnSpc>
                <a:spcPct val="100000"/>
              </a:lnSpc>
              <a:spcBef>
                <a:spcPts val="0"/>
              </a:spcBef>
              <a:spcAft>
                <a:spcPts val="0"/>
              </a:spcAft>
              <a:buNone/>
            </a:pPr>
            <a:r>
              <a:rPr lang="en" sz="1100"/>
              <a:t>Тези:</a:t>
            </a:r>
            <a:endParaRPr sz="1100"/>
          </a:p>
          <a:p>
            <a:pPr marL="457200" lvl="0" indent="-298450" algn="l" rtl="0">
              <a:lnSpc>
                <a:spcPct val="100000"/>
              </a:lnSpc>
              <a:spcBef>
                <a:spcPts val="0"/>
              </a:spcBef>
              <a:spcAft>
                <a:spcPts val="0"/>
              </a:spcAft>
              <a:buSzPts val="1100"/>
              <a:buAutoNum type="arabicPeriod"/>
            </a:pPr>
            <a:r>
              <a:rPr lang="en" sz="1100"/>
              <a:t>Сябро І. Інституції пам’яті українців Канади у довіднику «Архівна україніка в Канаді» // Міжнародна наукова конференція «Бібліотека. Наука. Комунікація. Інтеграція у міжнародний бібліотечний простір" (2024).</a:t>
            </a:r>
            <a:endParaRPr sz="1100"/>
          </a:p>
          <a:p>
            <a:pPr marL="457200" lvl="0" indent="-298450" algn="l" rtl="0">
              <a:lnSpc>
                <a:spcPct val="100000"/>
              </a:lnSpc>
              <a:spcBef>
                <a:spcPts val="0"/>
              </a:spcBef>
              <a:spcAft>
                <a:spcPts val="0"/>
              </a:spcAft>
              <a:buSzPts val="1100"/>
              <a:buAutoNum type="arabicPeriod"/>
            </a:pPr>
            <a:r>
              <a:rPr lang="en" sz="1100"/>
              <a:t>Сябро І. До 60 річчя заснування українського історичного товариства // Європейські цінності в Україні: історичний аспект. 17 червня 2025 р.</a:t>
            </a:r>
            <a:endParaRPr sz="1100"/>
          </a:p>
          <a:p>
            <a:pPr marL="457200" lvl="0" indent="-298450" algn="l" rtl="0">
              <a:lnSpc>
                <a:spcPct val="100000"/>
              </a:lnSpc>
              <a:spcBef>
                <a:spcPts val="0"/>
              </a:spcBef>
              <a:spcAft>
                <a:spcPts val="0"/>
              </a:spcAft>
              <a:buSzPts val="1100"/>
              <a:buAutoNum type="arabicPeriod"/>
            </a:pPr>
            <a:r>
              <a:rPr lang="en" sz="1100"/>
              <a:t>Сябро І. Тимчасовий закон про реорганізацію Державного Центру УНР в екзилі // Історія України та Європи в контексті збереження європейських цінностей: міжнар. наук. конф. 8 лист. 2024 р., м. Миколаїв / Миколаїв: Вид-во ЧНУ імені Петра Могили, 2024. – 160 с.</a:t>
            </a:r>
            <a:endParaRPr sz="1100"/>
          </a:p>
          <a:p>
            <a:pPr marL="457200" lvl="0" indent="-298450" algn="l" rtl="0">
              <a:lnSpc>
                <a:spcPct val="100000"/>
              </a:lnSpc>
              <a:spcBef>
                <a:spcPts val="0"/>
              </a:spcBef>
              <a:spcAft>
                <a:spcPts val="0"/>
              </a:spcAft>
              <a:buSzPts val="1100"/>
              <a:buAutoNum type="arabicPeriod"/>
            </a:pPr>
            <a:r>
              <a:rPr lang="en" sz="1100"/>
              <a:t>Сябро І. Бібліотека і архів Канади // Україна та ЄС : досвід співпраці та перспективи інтеграції в сучасних умовах : Міжнар. Наук. Конф. 19 червня 2024 р., м. Миколаїв : в рамках міжнар. Проєкту Erasmus+ за напрямами Jean Monnet «Implementation of European values as a basis of democracy in Ukraine» : тези / Миколаїв : Вид-во ЧНУ імені Петра Могили, 2024. – 196 с.</a:t>
            </a:r>
            <a:endParaRPr sz="1100"/>
          </a:p>
          <a:p>
            <a:pPr marL="457200" lvl="0" indent="-298450" algn="l" rtl="0">
              <a:lnSpc>
                <a:spcPct val="100000"/>
              </a:lnSpc>
              <a:spcBef>
                <a:spcPts val="0"/>
              </a:spcBef>
              <a:spcAft>
                <a:spcPts val="0"/>
              </a:spcAft>
              <a:buSzPts val="1100"/>
              <a:buAutoNum type="arabicPeriod"/>
            </a:pPr>
            <a:r>
              <a:rPr lang="en" sz="1100"/>
              <a:t>Сябро І. Святкування 1000-ліття хрещення Русі українцями діаспори. «Могилянські читання – 2025 : Досвід та тенденції розвитку суспільства в Україні: глобальний, національний та регіональний аспекти»:</a:t>
            </a:r>
            <a:br>
              <a:rPr lang="en" sz="1100"/>
            </a:br>
            <a:r>
              <a:rPr lang="en" sz="1100"/>
              <a:t> До 30-річчя ЧНУ імені Петра Могили. XХVІIІ Всеукраїнська щорічна науково-практична</a:t>
            </a:r>
            <a:br>
              <a:rPr lang="en" sz="1100"/>
            </a:br>
            <a:r>
              <a:rPr lang="en" sz="1100"/>
              <a:t> конференція: тези доповідей  наукової секції «Історія та археологія». – Миколаїв: </a:t>
            </a:r>
            <a:br>
              <a:rPr lang="en" sz="1100"/>
            </a:br>
            <a:r>
              <a:rPr lang="en" sz="1100"/>
              <a:t>Вид-во ЧНУ ім. Петра Могили, 2025. – 152 с.</a:t>
            </a:r>
            <a:endParaRPr sz="1100"/>
          </a:p>
        </p:txBody>
      </p:sp>
      <p:pic>
        <p:nvPicPr>
          <p:cNvPr id="264" name="Google Shape;264;p36"/>
          <p:cNvPicPr preferRelativeResize="0"/>
          <p:nvPr/>
        </p:nvPicPr>
        <p:blipFill>
          <a:blip r:embed="rId3">
            <a:alphaModFix/>
          </a:blip>
          <a:stretch>
            <a:fillRect/>
          </a:stretch>
        </p:blipFill>
        <p:spPr>
          <a:xfrm>
            <a:off x="7135850" y="3917950"/>
            <a:ext cx="988024" cy="96262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37"/>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2024 рік</a:t>
            </a:r>
            <a:endParaRPr/>
          </a:p>
        </p:txBody>
      </p:sp>
      <p:sp>
        <p:nvSpPr>
          <p:cNvPr id="270" name="Google Shape;270;p37"/>
          <p:cNvSpPr txBox="1">
            <a:spLocks noGrp="1"/>
          </p:cNvSpPr>
          <p:nvPr>
            <p:ph type="body" idx="1"/>
          </p:nvPr>
        </p:nvSpPr>
        <p:spPr>
          <a:xfrm>
            <a:off x="311700" y="1229875"/>
            <a:ext cx="8520600" cy="3339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400">
                <a:solidFill>
                  <a:srgbClr val="000000"/>
                </a:solidFill>
                <a:latin typeface="Arial"/>
                <a:ea typeface="Arial"/>
                <a:cs typeface="Arial"/>
                <a:sym typeface="Arial"/>
              </a:rPr>
              <a:t>Вірлич Євгенія Михайлівна</a:t>
            </a:r>
            <a:endParaRPr sz="2400">
              <a:solidFill>
                <a:srgbClr val="000000"/>
              </a:solidFill>
              <a:latin typeface="Arial"/>
              <a:ea typeface="Arial"/>
              <a:cs typeface="Arial"/>
              <a:sym typeface="Arial"/>
            </a:endParaRPr>
          </a:p>
          <a:p>
            <a:pPr marL="0" lvl="0" indent="0" algn="l" rtl="0">
              <a:spcBef>
                <a:spcPts val="0"/>
              </a:spcBef>
              <a:spcAft>
                <a:spcPts val="0"/>
              </a:spcAft>
              <a:buNone/>
            </a:pPr>
            <a:r>
              <a:rPr lang="en" sz="2400">
                <a:solidFill>
                  <a:srgbClr val="000000"/>
                </a:solidFill>
                <a:latin typeface="Arial"/>
                <a:ea typeface="Arial"/>
                <a:cs typeface="Arial"/>
                <a:sym typeface="Arial"/>
              </a:rPr>
              <a:t>Гомонюк Євген Дмитрович</a:t>
            </a:r>
            <a:endParaRPr sz="2400">
              <a:solidFill>
                <a:srgbClr val="000000"/>
              </a:solidFill>
              <a:latin typeface="Arial"/>
              <a:ea typeface="Arial"/>
              <a:cs typeface="Arial"/>
              <a:sym typeface="Arial"/>
            </a:endParaRPr>
          </a:p>
          <a:p>
            <a:pPr marL="0" lvl="0" indent="0" algn="l" rtl="0">
              <a:spcBef>
                <a:spcPts val="0"/>
              </a:spcBef>
              <a:spcAft>
                <a:spcPts val="0"/>
              </a:spcAft>
              <a:buNone/>
            </a:pPr>
            <a:r>
              <a:rPr lang="en" sz="2400">
                <a:solidFill>
                  <a:srgbClr val="000000"/>
                </a:solidFill>
                <a:latin typeface="Arial"/>
                <a:ea typeface="Arial"/>
                <a:cs typeface="Arial"/>
                <a:sym typeface="Arial"/>
              </a:rPr>
              <a:t>Горохов Владислав Вадимович</a:t>
            </a:r>
            <a:endParaRPr sz="2400">
              <a:solidFill>
                <a:srgbClr val="000000"/>
              </a:solidFill>
              <a:latin typeface="Arial"/>
              <a:ea typeface="Arial"/>
              <a:cs typeface="Arial"/>
              <a:sym typeface="Arial"/>
            </a:endParaRPr>
          </a:p>
          <a:p>
            <a:pPr marL="0" lvl="0" indent="0" algn="l" rtl="0">
              <a:spcBef>
                <a:spcPts val="0"/>
              </a:spcBef>
              <a:spcAft>
                <a:spcPts val="0"/>
              </a:spcAft>
              <a:buNone/>
            </a:pPr>
            <a:r>
              <a:rPr lang="en" sz="2400">
                <a:solidFill>
                  <a:srgbClr val="000000"/>
                </a:solidFill>
                <a:latin typeface="Arial"/>
                <a:ea typeface="Arial"/>
                <a:cs typeface="Arial"/>
                <a:sym typeface="Arial"/>
              </a:rPr>
              <a:t>Захарченко Максим Геннадійович</a:t>
            </a:r>
            <a:endParaRPr sz="3500">
              <a:solidFill>
                <a:srgbClr val="000000"/>
              </a:solidFill>
              <a:latin typeface="Arial"/>
              <a:ea typeface="Arial"/>
              <a:cs typeface="Arial"/>
              <a:sym typeface="Arial"/>
            </a:endParaRPr>
          </a:p>
        </p:txBody>
      </p:sp>
      <p:pic>
        <p:nvPicPr>
          <p:cNvPr id="271" name="Google Shape;271;p37"/>
          <p:cNvPicPr preferRelativeResize="0"/>
          <p:nvPr/>
        </p:nvPicPr>
        <p:blipFill>
          <a:blip r:embed="rId3">
            <a:alphaModFix/>
          </a:blip>
          <a:stretch>
            <a:fillRect/>
          </a:stretch>
        </p:blipFill>
        <p:spPr>
          <a:xfrm>
            <a:off x="7135850" y="3917950"/>
            <a:ext cx="988024" cy="962624"/>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38"/>
          <p:cNvSpPr txBox="1">
            <a:spLocks noGrp="1"/>
          </p:cNvSpPr>
          <p:nvPr>
            <p:ph type="title"/>
          </p:nvPr>
        </p:nvSpPr>
        <p:spPr>
          <a:xfrm>
            <a:off x="311700" y="410000"/>
            <a:ext cx="6249900" cy="607800"/>
          </a:xfrm>
          <a:prstGeom prst="rect">
            <a:avLst/>
          </a:prstGeom>
        </p:spPr>
        <p:txBody>
          <a:bodyPr spcFirstLastPara="1" wrap="square" lIns="91425" tIns="91425" rIns="91425" bIns="91425" anchor="t" anchorCtr="0">
            <a:noAutofit/>
          </a:bodyPr>
          <a:lstStyle/>
          <a:p>
            <a:pPr marL="0" lvl="0" indent="0" algn="ctr" rtl="0">
              <a:lnSpc>
                <a:spcPct val="115000"/>
              </a:lnSpc>
              <a:spcBef>
                <a:spcPts val="1200"/>
              </a:spcBef>
              <a:spcAft>
                <a:spcPts val="0"/>
              </a:spcAft>
              <a:buNone/>
            </a:pPr>
            <a:r>
              <a:rPr lang="en" sz="2400" b="1">
                <a:solidFill>
                  <a:srgbClr val="000000"/>
                </a:solidFill>
                <a:latin typeface="Times New Roman"/>
                <a:ea typeface="Times New Roman"/>
                <a:cs typeface="Times New Roman"/>
                <a:sym typeface="Times New Roman"/>
              </a:rPr>
              <a:t>Вірлич Євгенія Михайлівна</a:t>
            </a:r>
            <a:endParaRPr sz="2400" b="1">
              <a:solidFill>
                <a:srgbClr val="000000"/>
              </a:solidFill>
              <a:latin typeface="Times New Roman"/>
              <a:ea typeface="Times New Roman"/>
              <a:cs typeface="Times New Roman"/>
              <a:sym typeface="Times New Roman"/>
            </a:endParaRPr>
          </a:p>
        </p:txBody>
      </p:sp>
      <p:sp>
        <p:nvSpPr>
          <p:cNvPr id="277" name="Google Shape;277;p38"/>
          <p:cNvSpPr txBox="1">
            <a:spLocks noGrp="1"/>
          </p:cNvSpPr>
          <p:nvPr>
            <p:ph type="body" idx="1"/>
          </p:nvPr>
        </p:nvSpPr>
        <p:spPr>
          <a:xfrm>
            <a:off x="193025" y="1017800"/>
            <a:ext cx="6023700" cy="3551100"/>
          </a:xfrm>
          <a:prstGeom prst="rect">
            <a:avLst/>
          </a:prstGeom>
        </p:spPr>
        <p:txBody>
          <a:bodyPr spcFirstLastPara="1" wrap="square" lIns="91425" tIns="91425" rIns="91425" bIns="91425" anchor="t" anchorCtr="0">
            <a:noAutofit/>
          </a:bodyPr>
          <a:lstStyle/>
          <a:p>
            <a:pPr marL="0" lvl="0" indent="0" algn="l" rtl="0">
              <a:lnSpc>
                <a:spcPct val="95000"/>
              </a:lnSpc>
              <a:spcBef>
                <a:spcPts val="1200"/>
              </a:spcBef>
              <a:spcAft>
                <a:spcPts val="0"/>
              </a:spcAft>
              <a:buSzPts val="275"/>
              <a:buNone/>
            </a:pPr>
            <a:r>
              <a:rPr lang="en" sz="1081" b="1">
                <a:solidFill>
                  <a:srgbClr val="000000"/>
                </a:solidFill>
                <a:latin typeface="Times New Roman"/>
                <a:ea typeface="Times New Roman"/>
                <a:cs typeface="Times New Roman"/>
                <a:sym typeface="Times New Roman"/>
              </a:rPr>
              <a:t>Рік вступу</a:t>
            </a:r>
            <a:r>
              <a:rPr lang="en" sz="1081">
                <a:solidFill>
                  <a:srgbClr val="000000"/>
                </a:solidFill>
                <a:latin typeface="Times New Roman"/>
                <a:ea typeface="Times New Roman"/>
                <a:cs typeface="Times New Roman"/>
                <a:sym typeface="Times New Roman"/>
              </a:rPr>
              <a:t> 2024 / форма навчання - очна денна</a:t>
            </a:r>
            <a:endParaRPr sz="1043">
              <a:solidFill>
                <a:srgbClr val="000000"/>
              </a:solidFill>
              <a:latin typeface="Times New Roman"/>
              <a:ea typeface="Times New Roman"/>
              <a:cs typeface="Times New Roman"/>
              <a:sym typeface="Times New Roman"/>
            </a:endParaRPr>
          </a:p>
          <a:p>
            <a:pPr marL="0" lvl="0" indent="0" algn="l" rtl="0">
              <a:lnSpc>
                <a:spcPct val="95000"/>
              </a:lnSpc>
              <a:spcBef>
                <a:spcPts val="1200"/>
              </a:spcBef>
              <a:spcAft>
                <a:spcPts val="0"/>
              </a:spcAft>
              <a:buSzPts val="275"/>
              <a:buNone/>
            </a:pPr>
            <a:r>
              <a:rPr lang="en" sz="1081" b="1">
                <a:solidFill>
                  <a:srgbClr val="000000"/>
                </a:solidFill>
                <a:latin typeface="Times New Roman"/>
                <a:ea typeface="Times New Roman"/>
                <a:cs typeface="Times New Roman"/>
                <a:sym typeface="Times New Roman"/>
              </a:rPr>
              <a:t>Науковий керівник </a:t>
            </a:r>
            <a:r>
              <a:rPr lang="en" sz="1081">
                <a:solidFill>
                  <a:srgbClr val="000000"/>
                </a:solidFill>
                <a:latin typeface="Times New Roman"/>
                <a:ea typeface="Times New Roman"/>
                <a:cs typeface="Times New Roman"/>
                <a:sym typeface="Times New Roman"/>
              </a:rPr>
              <a:t>- Міронова Ірина Сергіївна, професор кафедри історії факультету політичних наук ЧНУ імені Петра Могили, доктор історичних наук</a:t>
            </a:r>
            <a:endParaRPr sz="1043">
              <a:solidFill>
                <a:srgbClr val="000000"/>
              </a:solidFill>
              <a:latin typeface="Times New Roman"/>
              <a:ea typeface="Times New Roman"/>
              <a:cs typeface="Times New Roman"/>
              <a:sym typeface="Times New Roman"/>
            </a:endParaRPr>
          </a:p>
          <a:p>
            <a:pPr marL="0" lvl="0" indent="0" algn="l" rtl="0">
              <a:lnSpc>
                <a:spcPct val="95000"/>
              </a:lnSpc>
              <a:spcBef>
                <a:spcPts val="1200"/>
              </a:spcBef>
              <a:spcAft>
                <a:spcPts val="0"/>
              </a:spcAft>
              <a:buSzPts val="275"/>
              <a:buNone/>
            </a:pPr>
            <a:r>
              <a:rPr lang="en" sz="1081" b="1">
                <a:solidFill>
                  <a:srgbClr val="000000"/>
                </a:solidFill>
                <a:latin typeface="Times New Roman"/>
                <a:ea typeface="Times New Roman"/>
                <a:cs typeface="Times New Roman"/>
                <a:sym typeface="Times New Roman"/>
              </a:rPr>
              <a:t>Тематика дослідження:</a:t>
            </a:r>
            <a:r>
              <a:rPr lang="en" sz="1081">
                <a:solidFill>
                  <a:srgbClr val="000000"/>
                </a:solidFill>
                <a:latin typeface="Times New Roman"/>
                <a:ea typeface="Times New Roman"/>
                <a:cs typeface="Times New Roman"/>
                <a:sym typeface="Times New Roman"/>
              </a:rPr>
              <a:t> Август Вірлич: інтелектуальний портрет</a:t>
            </a:r>
            <a:endParaRPr sz="1081">
              <a:solidFill>
                <a:srgbClr val="000000"/>
              </a:solidFill>
              <a:latin typeface="Times New Roman"/>
              <a:ea typeface="Times New Roman"/>
              <a:cs typeface="Times New Roman"/>
              <a:sym typeface="Times New Roman"/>
            </a:endParaRPr>
          </a:p>
          <a:p>
            <a:pPr marL="0" lvl="0" indent="0" algn="l" rtl="0">
              <a:lnSpc>
                <a:spcPct val="100000"/>
              </a:lnSpc>
              <a:spcBef>
                <a:spcPts val="1200"/>
              </a:spcBef>
              <a:spcAft>
                <a:spcPts val="0"/>
              </a:spcAft>
              <a:buSzPts val="275"/>
              <a:buNone/>
            </a:pPr>
            <a:r>
              <a:rPr lang="en" sz="1000" b="1">
                <a:latin typeface="Times New Roman"/>
                <a:ea typeface="Times New Roman"/>
                <a:cs typeface="Times New Roman"/>
                <a:sym typeface="Times New Roman"/>
              </a:rPr>
              <a:t>Наукова новизна</a:t>
            </a:r>
            <a:r>
              <a:rPr lang="en" sz="1000">
                <a:latin typeface="Times New Roman"/>
                <a:ea typeface="Times New Roman"/>
                <a:cs typeface="Times New Roman"/>
                <a:sym typeface="Times New Roman"/>
              </a:rPr>
              <a:t> дослідження полягає у здійсненні першого комплексного наукового аналізу біографії, громадсько-політичної, правозахисної та краєзнавчої діяльності Августа Вірлича в контексті трансформації історичних наративів в Україні від другої половини ХХ до початку ХХІ століття. У роботі вперше системно вводиться до наукового обігу значний масив раніше неопублікованих джерел з особистого архіву Августа Вірлича. Це дозволяє уточнити або переглянути окремі аспекти регіональної історії Півдня України та реконструювати локальні історичні процеси на основі альтернативної, позаінституційної джерельної бази. Окрім того, новизна дослідження полягає у застосуванні міждисциплінарного та ретроспективного підходів до осмислення ролі краєзнавців як активних суб’єктів формування історичної пам’яті в умовах політичного тиску, цензури та інформаційних маніпуляцій. Дослідження діяльності Августа Вірлича розглядається як індивідуальна біографічна реконструкція, а також  як інструмент аналізу ширших суспільно-політичних і культурних процесів, зокрема протидії дезінформації та колоніальним історичним наративам, що особливо актуалізувалися в умовах російсько-української війни. Таким чином, робота робить внесок у розвиток сучасної української історіографії, розширюючи уявлення про значення регіональних досліджень та приватних архівів у збереженні й відновленні історичної правди.</a:t>
            </a:r>
            <a:endParaRPr sz="1081">
              <a:solidFill>
                <a:srgbClr val="000000"/>
              </a:solidFill>
              <a:latin typeface="Times New Roman"/>
              <a:ea typeface="Times New Roman"/>
              <a:cs typeface="Times New Roman"/>
              <a:sym typeface="Times New Roman"/>
            </a:endParaRPr>
          </a:p>
          <a:p>
            <a:pPr marL="0" lvl="0" indent="0" algn="l" rtl="0">
              <a:lnSpc>
                <a:spcPct val="95000"/>
              </a:lnSpc>
              <a:spcBef>
                <a:spcPts val="1200"/>
              </a:spcBef>
              <a:spcAft>
                <a:spcPts val="0"/>
              </a:spcAft>
              <a:buSzPts val="275"/>
              <a:buNone/>
            </a:pPr>
            <a:r>
              <a:rPr lang="en" sz="1118">
                <a:solidFill>
                  <a:srgbClr val="000000"/>
                </a:solidFill>
                <a:latin typeface="Times New Roman"/>
                <a:ea typeface="Times New Roman"/>
                <a:cs typeface="Times New Roman"/>
                <a:sym typeface="Times New Roman"/>
              </a:rPr>
              <a:t>ORCID:</a:t>
            </a:r>
            <a:r>
              <a:rPr lang="en" sz="1118">
                <a:solidFill>
                  <a:srgbClr val="000000"/>
                </a:solidFill>
                <a:uFill>
                  <a:noFill/>
                </a:uFill>
                <a:latin typeface="Times New Roman"/>
                <a:ea typeface="Times New Roman"/>
                <a:cs typeface="Times New Roman"/>
                <a:sym typeface="Times New Roman"/>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 </a:t>
            </a:r>
            <a:r>
              <a:rPr lang="en" sz="1118">
                <a:solidFill>
                  <a:srgbClr val="000000"/>
                </a:solidFill>
                <a:latin typeface="Times New Roman"/>
                <a:ea typeface="Times New Roman"/>
                <a:cs typeface="Times New Roman"/>
                <a:sym typeface="Times New Roman"/>
              </a:rPr>
              <a:t> </a:t>
            </a:r>
            <a:r>
              <a:rPr lang="en" sz="1400" i="1" u="sng">
                <a:solidFill>
                  <a:schemeClr val="hlink"/>
                </a:solidFill>
                <a:latin typeface="Times New Roman"/>
                <a:ea typeface="Times New Roman"/>
                <a:cs typeface="Times New Roman"/>
                <a:sym typeface="Times New Roman"/>
                <a:hlinkClick r:id="rId4"/>
              </a:rPr>
              <a:t>https://orcid.org/0009-0007-4947-8215</a:t>
            </a:r>
            <a:r>
              <a:rPr lang="en" sz="1400" i="1">
                <a:solidFill>
                  <a:srgbClr val="000000"/>
                </a:solidFill>
                <a:latin typeface="Times New Roman"/>
                <a:ea typeface="Times New Roman"/>
                <a:cs typeface="Times New Roman"/>
                <a:sym typeface="Times New Roman"/>
              </a:rPr>
              <a:t> </a:t>
            </a:r>
            <a:endParaRPr sz="1118">
              <a:solidFill>
                <a:srgbClr val="000000"/>
              </a:solidFill>
              <a:latin typeface="Times New Roman"/>
              <a:ea typeface="Times New Roman"/>
              <a:cs typeface="Times New Roman"/>
              <a:sym typeface="Times New Roman"/>
            </a:endParaRPr>
          </a:p>
          <a:p>
            <a:pPr marL="0" lvl="0" indent="0" algn="l" rtl="0">
              <a:lnSpc>
                <a:spcPct val="95000"/>
              </a:lnSpc>
              <a:spcBef>
                <a:spcPts val="0"/>
              </a:spcBef>
              <a:spcAft>
                <a:spcPts val="0"/>
              </a:spcAft>
              <a:buSzPts val="275"/>
              <a:buNone/>
            </a:pPr>
            <a:endParaRPr sz="550">
              <a:solidFill>
                <a:srgbClr val="000000"/>
              </a:solidFill>
              <a:latin typeface="Times New Roman"/>
              <a:ea typeface="Times New Roman"/>
              <a:cs typeface="Times New Roman"/>
              <a:sym typeface="Times New Roman"/>
            </a:endParaRPr>
          </a:p>
          <a:p>
            <a:pPr marL="0" lvl="0" indent="0" algn="l" rtl="0">
              <a:lnSpc>
                <a:spcPct val="95000"/>
              </a:lnSpc>
              <a:spcBef>
                <a:spcPts val="0"/>
              </a:spcBef>
              <a:spcAft>
                <a:spcPts val="0"/>
              </a:spcAft>
              <a:buSzPts val="275"/>
              <a:buNone/>
            </a:pPr>
            <a:endParaRPr sz="550">
              <a:solidFill>
                <a:srgbClr val="000000"/>
              </a:solidFill>
              <a:latin typeface="Times New Roman"/>
              <a:ea typeface="Times New Roman"/>
              <a:cs typeface="Times New Roman"/>
              <a:sym typeface="Times New Roman"/>
            </a:endParaRPr>
          </a:p>
        </p:txBody>
      </p:sp>
      <p:pic>
        <p:nvPicPr>
          <p:cNvPr id="278" name="Google Shape;278;p38"/>
          <p:cNvPicPr preferRelativeResize="0"/>
          <p:nvPr/>
        </p:nvPicPr>
        <p:blipFill>
          <a:blip r:embed="rId5">
            <a:alphaModFix/>
          </a:blip>
          <a:stretch>
            <a:fillRect/>
          </a:stretch>
        </p:blipFill>
        <p:spPr>
          <a:xfrm>
            <a:off x="6354600" y="1170200"/>
            <a:ext cx="2636998" cy="1977751"/>
          </a:xfrm>
          <a:prstGeom prst="rect">
            <a:avLst/>
          </a:prstGeom>
          <a:noFill/>
          <a:ln>
            <a:noFill/>
          </a:ln>
        </p:spPr>
      </p:pic>
      <p:pic>
        <p:nvPicPr>
          <p:cNvPr id="279" name="Google Shape;279;p38"/>
          <p:cNvPicPr preferRelativeResize="0"/>
          <p:nvPr/>
        </p:nvPicPr>
        <p:blipFill>
          <a:blip r:embed="rId6">
            <a:alphaModFix/>
          </a:blip>
          <a:stretch>
            <a:fillRect/>
          </a:stretch>
        </p:blipFill>
        <p:spPr>
          <a:xfrm>
            <a:off x="7135850" y="3917950"/>
            <a:ext cx="988024" cy="962624"/>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39"/>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sz="2850"/>
              <a:t>Міжнародна та проєктна діяльність</a:t>
            </a:r>
            <a:endParaRPr sz="2850"/>
          </a:p>
          <a:p>
            <a:pPr marL="0" lvl="0" indent="0" algn="l" rtl="0">
              <a:spcBef>
                <a:spcPts val="0"/>
              </a:spcBef>
              <a:spcAft>
                <a:spcPts val="0"/>
              </a:spcAft>
              <a:buNone/>
            </a:pPr>
            <a:endParaRPr/>
          </a:p>
        </p:txBody>
      </p:sp>
      <p:sp>
        <p:nvSpPr>
          <p:cNvPr id="285" name="Google Shape;285;p39"/>
          <p:cNvSpPr txBox="1">
            <a:spLocks noGrp="1"/>
          </p:cNvSpPr>
          <p:nvPr>
            <p:ph type="body" idx="1"/>
          </p:nvPr>
        </p:nvSpPr>
        <p:spPr>
          <a:xfrm>
            <a:off x="248075" y="2962900"/>
            <a:ext cx="3141300" cy="1125600"/>
          </a:xfrm>
          <a:prstGeom prst="rect">
            <a:avLst/>
          </a:prstGeom>
        </p:spPr>
        <p:txBody>
          <a:bodyPr spcFirstLastPara="1" wrap="square" lIns="91425" tIns="91425" rIns="91425" bIns="91425" anchor="t" anchorCtr="0">
            <a:noAutofit/>
          </a:bodyPr>
          <a:lstStyle/>
          <a:p>
            <a:pPr marL="0" lvl="0" indent="444500" algn="just" rtl="0">
              <a:spcBef>
                <a:spcPts val="1200"/>
              </a:spcBef>
              <a:spcAft>
                <a:spcPts val="0"/>
              </a:spcAft>
              <a:buNone/>
            </a:pPr>
            <a:r>
              <a:rPr lang="en" sz="900" b="1">
                <a:solidFill>
                  <a:srgbClr val="000000"/>
                </a:solidFill>
                <a:latin typeface="Times New Roman"/>
                <a:ea typeface="Times New Roman"/>
                <a:cs typeface="Times New Roman"/>
                <a:sym typeface="Times New Roman"/>
              </a:rPr>
              <a:t>Підвищення кваліфікації за міжнародним сертифікатом</a:t>
            </a:r>
            <a:r>
              <a:rPr lang="en" sz="900">
                <a:solidFill>
                  <a:srgbClr val="000000"/>
                </a:solidFill>
                <a:latin typeface="Times New Roman"/>
                <a:ea typeface="Times New Roman"/>
                <a:cs typeface="Times New Roman"/>
                <a:sym typeface="Times New Roman"/>
              </a:rPr>
              <a:t> (№ IAR-WSSG 22/12/2025) за програмою Міжнародного академічного науково-методологічного стажування </a:t>
            </a:r>
            <a:r>
              <a:rPr lang="en" sz="900" b="1">
                <a:solidFill>
                  <a:srgbClr val="000000"/>
                </a:solidFill>
                <a:latin typeface="Times New Roman"/>
                <a:ea typeface="Times New Roman"/>
                <a:cs typeface="Times New Roman"/>
                <a:sym typeface="Times New Roman"/>
              </a:rPr>
              <a:t>«Modern EdTech in the Educational Process of Higher Education Institutions»</a:t>
            </a:r>
            <a:r>
              <a:rPr lang="en" sz="900">
                <a:solidFill>
                  <a:srgbClr val="000000"/>
                </a:solidFill>
                <a:latin typeface="Times New Roman"/>
                <a:ea typeface="Times New Roman"/>
                <a:cs typeface="Times New Roman"/>
                <a:sym typeface="Times New Roman"/>
              </a:rPr>
              <a:t>, що проводилося Вищою школою соціально-економічних студій у Пшеворську (Республіка Польща). Навчання відбувалося в онлайн-форматі у період </a:t>
            </a:r>
            <a:r>
              <a:rPr lang="en" sz="900" b="1">
                <a:solidFill>
                  <a:srgbClr val="000000"/>
                </a:solidFill>
                <a:latin typeface="Times New Roman"/>
                <a:ea typeface="Times New Roman"/>
                <a:cs typeface="Times New Roman"/>
                <a:sym typeface="Times New Roman"/>
              </a:rPr>
              <a:t>з 11 жовтня по 20 грудня 2025 року</a:t>
            </a:r>
            <a:r>
              <a:rPr lang="en" sz="900">
                <a:solidFill>
                  <a:srgbClr val="000000"/>
                </a:solidFill>
                <a:latin typeface="Times New Roman"/>
                <a:ea typeface="Times New Roman"/>
                <a:cs typeface="Times New Roman"/>
                <a:sym typeface="Times New Roman"/>
              </a:rPr>
              <a:t>. Обсяг навчального навантаження становить </a:t>
            </a:r>
            <a:r>
              <a:rPr lang="en" sz="900" b="1">
                <a:solidFill>
                  <a:srgbClr val="000000"/>
                </a:solidFill>
                <a:latin typeface="Times New Roman"/>
                <a:ea typeface="Times New Roman"/>
                <a:cs typeface="Times New Roman"/>
                <a:sym typeface="Times New Roman"/>
              </a:rPr>
              <a:t>180 годин (6 кредитів ECTS)</a:t>
            </a:r>
            <a:r>
              <a:rPr lang="en" sz="900">
                <a:solidFill>
                  <a:srgbClr val="000000"/>
                </a:solidFill>
                <a:latin typeface="Times New Roman"/>
                <a:ea typeface="Times New Roman"/>
                <a:cs typeface="Times New Roman"/>
                <a:sym typeface="Times New Roman"/>
              </a:rPr>
              <a:t>.</a:t>
            </a:r>
            <a:endParaRPr sz="900">
              <a:solidFill>
                <a:srgbClr val="000000"/>
              </a:solidFill>
              <a:latin typeface="Times New Roman"/>
              <a:ea typeface="Times New Roman"/>
              <a:cs typeface="Times New Roman"/>
              <a:sym typeface="Times New Roman"/>
            </a:endParaRPr>
          </a:p>
        </p:txBody>
      </p:sp>
      <p:sp>
        <p:nvSpPr>
          <p:cNvPr id="286" name="Google Shape;286;p39"/>
          <p:cNvSpPr txBox="1">
            <a:spLocks noGrp="1"/>
          </p:cNvSpPr>
          <p:nvPr>
            <p:ph type="body" idx="1"/>
          </p:nvPr>
        </p:nvSpPr>
        <p:spPr>
          <a:xfrm>
            <a:off x="3440050" y="2593341"/>
            <a:ext cx="2472300" cy="1217400"/>
          </a:xfrm>
          <a:prstGeom prst="rect">
            <a:avLst/>
          </a:prstGeom>
        </p:spPr>
        <p:txBody>
          <a:bodyPr spcFirstLastPara="1" wrap="square" lIns="91425" tIns="91425" rIns="91425" bIns="91425" anchor="t" anchorCtr="0">
            <a:noAutofit/>
          </a:bodyPr>
          <a:lstStyle/>
          <a:p>
            <a:pPr marL="0" lvl="0" indent="0" algn="l" rtl="0">
              <a:lnSpc>
                <a:spcPct val="90000"/>
              </a:lnSpc>
              <a:spcBef>
                <a:spcPts val="1000"/>
              </a:spcBef>
              <a:spcAft>
                <a:spcPts val="0"/>
              </a:spcAft>
              <a:buNone/>
            </a:pPr>
            <a:r>
              <a:rPr lang="en" sz="1200">
                <a:solidFill>
                  <a:srgbClr val="000000"/>
                </a:solidFill>
                <a:latin typeface="Times New Roman"/>
                <a:ea typeface="Times New Roman"/>
                <a:cs typeface="Times New Roman"/>
                <a:sym typeface="Times New Roman"/>
              </a:rPr>
              <a:t>Менеджерка проєкту </a:t>
            </a:r>
            <a:r>
              <a:rPr lang="en" sz="1200" b="1">
                <a:solidFill>
                  <a:srgbClr val="262626"/>
                </a:solidFill>
                <a:latin typeface="Times New Roman"/>
                <a:ea typeface="Times New Roman"/>
                <a:cs typeface="Times New Roman"/>
                <a:sym typeface="Times New Roman"/>
              </a:rPr>
              <a:t>“Фіксація зруйнованих культурних об’єктів України внаслідок обстрілів РФ за допомогою програмного комплексу TruePic”</a:t>
            </a:r>
            <a:r>
              <a:rPr lang="en" sz="1200">
                <a:solidFill>
                  <a:srgbClr val="262626"/>
                </a:solidFill>
                <a:latin typeface="Times New Roman"/>
                <a:ea typeface="Times New Roman"/>
                <a:cs typeface="Times New Roman"/>
                <a:sym typeface="Times New Roman"/>
              </a:rPr>
              <a:t> ГО “Антикорупційний штаб”, січень 2023 — січень 2025.</a:t>
            </a:r>
            <a:endParaRPr sz="1200">
              <a:latin typeface="Times New Roman"/>
              <a:ea typeface="Times New Roman"/>
              <a:cs typeface="Times New Roman"/>
              <a:sym typeface="Times New Roman"/>
            </a:endParaRPr>
          </a:p>
        </p:txBody>
      </p:sp>
      <p:sp>
        <p:nvSpPr>
          <p:cNvPr id="287" name="Google Shape;287;p39"/>
          <p:cNvSpPr txBox="1">
            <a:spLocks noGrp="1"/>
          </p:cNvSpPr>
          <p:nvPr>
            <p:ph type="body" idx="1"/>
          </p:nvPr>
        </p:nvSpPr>
        <p:spPr>
          <a:xfrm>
            <a:off x="6254300" y="2593350"/>
            <a:ext cx="2824800" cy="1217400"/>
          </a:xfrm>
          <a:prstGeom prst="rect">
            <a:avLst/>
          </a:prstGeom>
        </p:spPr>
        <p:txBody>
          <a:bodyPr spcFirstLastPara="1" wrap="square" lIns="91425" tIns="91425" rIns="91425" bIns="91425" anchor="t" anchorCtr="0">
            <a:noAutofit/>
          </a:bodyPr>
          <a:lstStyle/>
          <a:p>
            <a:pPr marL="0" lvl="0" indent="0" algn="l" rtl="0">
              <a:lnSpc>
                <a:spcPct val="90000"/>
              </a:lnSpc>
              <a:spcBef>
                <a:spcPts val="1000"/>
              </a:spcBef>
              <a:spcAft>
                <a:spcPts val="0"/>
              </a:spcAft>
              <a:buNone/>
            </a:pPr>
            <a:r>
              <a:rPr lang="en" sz="1300">
                <a:solidFill>
                  <a:srgbClr val="000000"/>
                </a:solidFill>
                <a:latin typeface="Times New Roman"/>
                <a:ea typeface="Times New Roman"/>
                <a:cs typeface="Times New Roman"/>
                <a:sym typeface="Times New Roman"/>
              </a:rPr>
              <a:t>Членкиня Херсонської регіональної комісії з реабілітації жертв репресій комуністичного тоталітарного режиму 1917 — 1991 років.</a:t>
            </a:r>
            <a:endParaRPr sz="1300">
              <a:latin typeface="Times New Roman"/>
              <a:ea typeface="Times New Roman"/>
              <a:cs typeface="Times New Roman"/>
              <a:sym typeface="Times New Roman"/>
            </a:endParaRPr>
          </a:p>
        </p:txBody>
      </p:sp>
      <p:pic>
        <p:nvPicPr>
          <p:cNvPr id="288" name="Google Shape;288;p39"/>
          <p:cNvPicPr preferRelativeResize="0"/>
          <p:nvPr/>
        </p:nvPicPr>
        <p:blipFill>
          <a:blip r:embed="rId3">
            <a:alphaModFix/>
          </a:blip>
          <a:stretch>
            <a:fillRect/>
          </a:stretch>
        </p:blipFill>
        <p:spPr>
          <a:xfrm>
            <a:off x="311700" y="928075"/>
            <a:ext cx="2543201" cy="1847625"/>
          </a:xfrm>
          <a:prstGeom prst="rect">
            <a:avLst/>
          </a:prstGeom>
          <a:noFill/>
          <a:ln>
            <a:noFill/>
          </a:ln>
        </p:spPr>
      </p:pic>
      <p:pic>
        <p:nvPicPr>
          <p:cNvPr id="289" name="Google Shape;289;p39"/>
          <p:cNvPicPr preferRelativeResize="0"/>
          <p:nvPr/>
        </p:nvPicPr>
        <p:blipFill>
          <a:blip r:embed="rId4">
            <a:alphaModFix/>
          </a:blip>
          <a:stretch>
            <a:fillRect/>
          </a:stretch>
        </p:blipFill>
        <p:spPr>
          <a:xfrm>
            <a:off x="2986101" y="885650"/>
            <a:ext cx="2926249" cy="1640300"/>
          </a:xfrm>
          <a:prstGeom prst="rect">
            <a:avLst/>
          </a:prstGeom>
          <a:noFill/>
          <a:ln>
            <a:noFill/>
          </a:ln>
        </p:spPr>
      </p:pic>
      <p:pic>
        <p:nvPicPr>
          <p:cNvPr id="290" name="Google Shape;290;p39"/>
          <p:cNvPicPr preferRelativeResize="0"/>
          <p:nvPr/>
        </p:nvPicPr>
        <p:blipFill>
          <a:blip r:embed="rId5">
            <a:alphaModFix/>
          </a:blip>
          <a:stretch>
            <a:fillRect/>
          </a:stretch>
        </p:blipFill>
        <p:spPr>
          <a:xfrm>
            <a:off x="6043538" y="1034901"/>
            <a:ext cx="2986476" cy="1341793"/>
          </a:xfrm>
          <a:prstGeom prst="rect">
            <a:avLst/>
          </a:prstGeom>
          <a:noFill/>
          <a:ln>
            <a:noFill/>
          </a:ln>
        </p:spPr>
      </p:pic>
      <p:pic>
        <p:nvPicPr>
          <p:cNvPr id="291" name="Google Shape;291;p39"/>
          <p:cNvPicPr preferRelativeResize="0"/>
          <p:nvPr/>
        </p:nvPicPr>
        <p:blipFill>
          <a:blip r:embed="rId6">
            <a:alphaModFix/>
          </a:blip>
          <a:stretch>
            <a:fillRect/>
          </a:stretch>
        </p:blipFill>
        <p:spPr>
          <a:xfrm>
            <a:off x="7135850" y="3917950"/>
            <a:ext cx="988024" cy="962624"/>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40"/>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Публікації</a:t>
            </a:r>
            <a:endParaRPr/>
          </a:p>
        </p:txBody>
      </p:sp>
      <p:sp>
        <p:nvSpPr>
          <p:cNvPr id="297" name="Google Shape;297;p40"/>
          <p:cNvSpPr txBox="1">
            <a:spLocks noGrp="1"/>
          </p:cNvSpPr>
          <p:nvPr>
            <p:ph type="body" idx="1"/>
          </p:nvPr>
        </p:nvSpPr>
        <p:spPr>
          <a:xfrm>
            <a:off x="311700" y="1229875"/>
            <a:ext cx="8520600" cy="3339000"/>
          </a:xfrm>
          <a:prstGeom prst="rect">
            <a:avLst/>
          </a:prstGeom>
        </p:spPr>
        <p:txBody>
          <a:bodyPr spcFirstLastPara="1" wrap="square" lIns="91425" tIns="91425" rIns="91425" bIns="91425" anchor="t" anchorCtr="0">
            <a:normAutofit fontScale="92500"/>
          </a:bodyPr>
          <a:lstStyle/>
          <a:p>
            <a:pPr marL="0" lvl="0" indent="0" algn="l" rtl="0">
              <a:spcBef>
                <a:spcPts val="0"/>
              </a:spcBef>
              <a:spcAft>
                <a:spcPts val="0"/>
              </a:spcAft>
              <a:buNone/>
            </a:pPr>
            <a:r>
              <a:rPr lang="en" sz="1700">
                <a:latin typeface="Times New Roman"/>
                <a:ea typeface="Times New Roman"/>
                <a:cs typeface="Times New Roman"/>
                <a:sym typeface="Times New Roman"/>
              </a:rPr>
              <a:t>Тези</a:t>
            </a:r>
            <a:r>
              <a:rPr lang="en" sz="1700"/>
              <a:t>:</a:t>
            </a:r>
            <a:endParaRPr sz="1700"/>
          </a:p>
          <a:p>
            <a:pPr marL="457200" lvl="0" indent="-322580" algn="l" rtl="0">
              <a:lnSpc>
                <a:spcPct val="100000"/>
              </a:lnSpc>
              <a:spcBef>
                <a:spcPts val="1200"/>
              </a:spcBef>
              <a:spcAft>
                <a:spcPts val="0"/>
              </a:spcAft>
              <a:buSzPct val="133333"/>
              <a:buFont typeface="Times New Roman"/>
              <a:buAutoNum type="arabicPeriod"/>
            </a:pPr>
            <a:r>
              <a:rPr lang="en" sz="1200">
                <a:solidFill>
                  <a:srgbClr val="000000"/>
                </a:solidFill>
                <a:latin typeface="Times New Roman"/>
                <a:ea typeface="Times New Roman"/>
                <a:cs typeface="Times New Roman"/>
                <a:sym typeface="Times New Roman"/>
              </a:rPr>
              <a:t>Вірлич Є.М. Краєзнавча діяльність Августа Вірлича та її роль у популяризації історії Херсонської області // Краєзнавство Півдня України в історичному вимірі та сучасному дискурсі : матеріали Всеукр. наук.-практ. Конф. до 100-річчя заснування Одеської комісії краєзнавства при ВУАН, Одеса, 24–25 жовт. 2023 р. / Одес. нац. наук.б-ка ; упоряд. Є. В. Бережок ; відп. ред. Л. В. Арюпіна; ред.: Н. Г. Майданюк, І. С. Шелестович. – Одеса, 2024. – 224 с – с. 217 — 220. </a:t>
            </a:r>
            <a:r>
              <a:rPr lang="en" sz="1200" u="sng">
                <a:solidFill>
                  <a:schemeClr val="hlink"/>
                </a:solidFill>
                <a:latin typeface="Times New Roman"/>
                <a:ea typeface="Times New Roman"/>
                <a:cs typeface="Times New Roman"/>
                <a:sym typeface="Times New Roman"/>
                <a:hlinkClick r:id="rId3"/>
              </a:rPr>
              <a:t>Посилання</a:t>
            </a:r>
            <a:endParaRPr sz="4000">
              <a:latin typeface="Times New Roman"/>
              <a:ea typeface="Times New Roman"/>
              <a:cs typeface="Times New Roman"/>
              <a:sym typeface="Times New Roman"/>
            </a:endParaRPr>
          </a:p>
          <a:p>
            <a:pPr marL="457200" lvl="0" indent="-322580" algn="l" rtl="0">
              <a:lnSpc>
                <a:spcPct val="100000"/>
              </a:lnSpc>
              <a:spcBef>
                <a:spcPts val="0"/>
              </a:spcBef>
              <a:spcAft>
                <a:spcPts val="0"/>
              </a:spcAft>
              <a:buSzPct val="133333"/>
              <a:buFont typeface="Times New Roman"/>
              <a:buAutoNum type="arabicPeriod"/>
            </a:pPr>
            <a:r>
              <a:rPr lang="en" sz="1200">
                <a:solidFill>
                  <a:srgbClr val="141413"/>
                </a:solidFill>
                <a:highlight>
                  <a:srgbClr val="FFFFFF"/>
                </a:highlight>
                <a:latin typeface="Times New Roman"/>
                <a:ea typeface="Times New Roman"/>
                <a:cs typeface="Times New Roman"/>
                <a:sym typeface="Times New Roman"/>
              </a:rPr>
              <a:t> Вірлич Є.М. Діяльність Августа Вірлича у Херсонській обласні організації добровільного історико-просвітницького товариства «Меморіал» // Історія України та Європи в контексті збереження європейських цінностей : Міжнар. наук. конф. 8 листоп. 2024 р., м. Миколаїв : в рамках міжнар. проєкту Erasmus+ за напрямком Jean Monnet «Implementation of European values as a basis of democracy in Ukraine» : тези / Миколаїв : Видво ЧНУ імені Петра Могили, 2024. – 160 с. — с. 105 – 107. </a:t>
            </a:r>
            <a:r>
              <a:rPr lang="en" sz="1200" u="sng">
                <a:solidFill>
                  <a:schemeClr val="hlink"/>
                </a:solidFill>
                <a:highlight>
                  <a:srgbClr val="FFFFFF"/>
                </a:highlight>
                <a:latin typeface="Times New Roman"/>
                <a:ea typeface="Times New Roman"/>
                <a:cs typeface="Times New Roman"/>
                <a:sym typeface="Times New Roman"/>
                <a:hlinkClick r:id="rId4"/>
              </a:rPr>
              <a:t>Посилання</a:t>
            </a:r>
            <a:endParaRPr sz="4000">
              <a:latin typeface="Times New Roman"/>
              <a:ea typeface="Times New Roman"/>
              <a:cs typeface="Times New Roman"/>
              <a:sym typeface="Times New Roman"/>
            </a:endParaRPr>
          </a:p>
          <a:p>
            <a:pPr marL="457200" lvl="0" indent="-322580" algn="l" rtl="0">
              <a:lnSpc>
                <a:spcPct val="100000"/>
              </a:lnSpc>
              <a:spcBef>
                <a:spcPts val="0"/>
              </a:spcBef>
              <a:spcAft>
                <a:spcPts val="0"/>
              </a:spcAft>
              <a:buSzPct val="133333"/>
              <a:buFont typeface="Times New Roman"/>
              <a:buAutoNum type="arabicPeriod"/>
            </a:pPr>
            <a:r>
              <a:rPr lang="en" sz="1200">
                <a:solidFill>
                  <a:srgbClr val="141413"/>
                </a:solidFill>
                <a:highlight>
                  <a:srgbClr val="FFFFFF"/>
                </a:highlight>
                <a:latin typeface="Times New Roman"/>
                <a:ea typeface="Times New Roman"/>
                <a:cs typeface="Times New Roman"/>
                <a:sym typeface="Times New Roman"/>
              </a:rPr>
              <a:t>Вірлич Є.М. Перейменування топонімів у Херсоні у 1994 — 1996 роках: дані архіву Августа Вірлича // Європейські цінності в Україні: історичний аспект: Міжнар. наук. конф. 17 черв. 2025 р., м. Миколаїв : в рамках міжнар. проєкту Erasmus+ за напрямком Jean Monnet «Implementation of European values as a basis of democracy in Ukraine» : тези / Миколаїв : Вид-во ЧНУ імені Петра Могили, 2025. –  152 с — с. 9 – 13 </a:t>
            </a:r>
            <a:r>
              <a:rPr lang="en" sz="1200" u="sng">
                <a:solidFill>
                  <a:schemeClr val="hlink"/>
                </a:solidFill>
                <a:highlight>
                  <a:srgbClr val="FFFFFF"/>
                </a:highlight>
                <a:latin typeface="Times New Roman"/>
                <a:ea typeface="Times New Roman"/>
                <a:cs typeface="Times New Roman"/>
                <a:sym typeface="Times New Roman"/>
                <a:hlinkClick r:id="rId5"/>
              </a:rPr>
              <a:t>Посилання</a:t>
            </a:r>
            <a:endParaRPr sz="1200">
              <a:solidFill>
                <a:srgbClr val="141413"/>
              </a:solidFill>
              <a:highlight>
                <a:srgbClr val="FFFFFF"/>
              </a:highlight>
              <a:latin typeface="Times New Roman"/>
              <a:ea typeface="Times New Roman"/>
              <a:cs typeface="Times New Roman"/>
              <a:sym typeface="Times New Roman"/>
            </a:endParaRPr>
          </a:p>
          <a:p>
            <a:pPr marL="457200" lvl="0" indent="-322580" algn="l" rtl="0">
              <a:lnSpc>
                <a:spcPct val="100000"/>
              </a:lnSpc>
              <a:spcBef>
                <a:spcPts val="0"/>
              </a:spcBef>
              <a:spcAft>
                <a:spcPts val="0"/>
              </a:spcAft>
              <a:buSzPct val="133333"/>
              <a:buFont typeface="Times New Roman"/>
              <a:buAutoNum type="arabicPeriod"/>
            </a:pPr>
            <a:r>
              <a:rPr lang="en" sz="1200">
                <a:solidFill>
                  <a:srgbClr val="141413"/>
                </a:solidFill>
                <a:highlight>
                  <a:srgbClr val="FFFFFF"/>
                </a:highlight>
                <a:latin typeface="Times New Roman"/>
                <a:ea typeface="Times New Roman"/>
                <a:cs typeface="Times New Roman"/>
                <a:sym typeface="Times New Roman"/>
              </a:rPr>
              <a:t>Вірлич Є.М. Епістолярні джерела в дослідженні біографії Августа Вірлича // «Могилянські читання – 2025 : Досвід та тенденції розвитку суспільства в Україні: глобальний, національний та регіональний аспекти»: До 30-річчя ЧНУ імені Петра Могили. XХVІIІ Всеукраїнська щорічна науково-практична конференція: тези доповідей наукової секції «Історія та археологія». Миколаїв: Вид-во ЧНУ ім. Петра Могили, 2025. 152 с. — с. 104 — 107. </a:t>
            </a:r>
            <a:r>
              <a:rPr lang="en" sz="1200" u="sng">
                <a:solidFill>
                  <a:schemeClr val="hlink"/>
                </a:solidFill>
                <a:highlight>
                  <a:srgbClr val="FFFFFF"/>
                </a:highlight>
                <a:latin typeface="Times New Roman"/>
                <a:ea typeface="Times New Roman"/>
                <a:cs typeface="Times New Roman"/>
                <a:sym typeface="Times New Roman"/>
                <a:hlinkClick r:id="rId6"/>
              </a:rPr>
              <a:t>Посилання</a:t>
            </a:r>
            <a:endParaRPr sz="4000">
              <a:latin typeface="Times New Roman"/>
              <a:ea typeface="Times New Roman"/>
              <a:cs typeface="Times New Roman"/>
              <a:sym typeface="Times New Roman"/>
            </a:endParaRPr>
          </a:p>
          <a:p>
            <a:pPr marL="0" lvl="0" indent="0" algn="l" rtl="0">
              <a:spcBef>
                <a:spcPts val="0"/>
              </a:spcBef>
              <a:spcAft>
                <a:spcPts val="1200"/>
              </a:spcAft>
              <a:buNone/>
            </a:pPr>
            <a:endParaRPr/>
          </a:p>
        </p:txBody>
      </p:sp>
      <p:pic>
        <p:nvPicPr>
          <p:cNvPr id="298" name="Google Shape;298;p40"/>
          <p:cNvPicPr preferRelativeResize="0"/>
          <p:nvPr/>
        </p:nvPicPr>
        <p:blipFill>
          <a:blip r:embed="rId7">
            <a:alphaModFix/>
          </a:blip>
          <a:stretch>
            <a:fillRect/>
          </a:stretch>
        </p:blipFill>
        <p:spPr>
          <a:xfrm>
            <a:off x="7135850" y="3917950"/>
            <a:ext cx="988024" cy="962624"/>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41"/>
          <p:cNvSpPr txBox="1">
            <a:spLocks noGrp="1"/>
          </p:cNvSpPr>
          <p:nvPr>
            <p:ph type="title"/>
          </p:nvPr>
        </p:nvSpPr>
        <p:spPr>
          <a:xfrm>
            <a:off x="311700" y="410000"/>
            <a:ext cx="6249900" cy="607800"/>
          </a:xfrm>
          <a:prstGeom prst="rect">
            <a:avLst/>
          </a:prstGeom>
        </p:spPr>
        <p:txBody>
          <a:bodyPr spcFirstLastPara="1" wrap="square" lIns="91425" tIns="91425" rIns="91425" bIns="91425" anchor="t" anchorCtr="0">
            <a:noAutofit/>
          </a:bodyPr>
          <a:lstStyle/>
          <a:p>
            <a:pPr marL="0" lvl="0" indent="0" algn="ctr" rtl="0">
              <a:lnSpc>
                <a:spcPct val="115000"/>
              </a:lnSpc>
              <a:spcBef>
                <a:spcPts val="1200"/>
              </a:spcBef>
              <a:spcAft>
                <a:spcPts val="0"/>
              </a:spcAft>
              <a:buNone/>
            </a:pPr>
            <a:r>
              <a:rPr lang="en" sz="2600"/>
              <a:t>Гомонюк Євген Дмитрович</a:t>
            </a:r>
            <a:endParaRPr sz="2600" b="1"/>
          </a:p>
        </p:txBody>
      </p:sp>
      <p:sp>
        <p:nvSpPr>
          <p:cNvPr id="304" name="Google Shape;304;p41"/>
          <p:cNvSpPr txBox="1">
            <a:spLocks noGrp="1"/>
          </p:cNvSpPr>
          <p:nvPr>
            <p:ph type="body" idx="1"/>
          </p:nvPr>
        </p:nvSpPr>
        <p:spPr>
          <a:xfrm>
            <a:off x="311700" y="1229875"/>
            <a:ext cx="5085000" cy="3339000"/>
          </a:xfrm>
          <a:prstGeom prst="rect">
            <a:avLst/>
          </a:prstGeom>
        </p:spPr>
        <p:txBody>
          <a:bodyPr spcFirstLastPara="1" wrap="square" lIns="91425" tIns="91425" rIns="91425" bIns="91425" anchor="t" anchorCtr="0">
            <a:normAutofit fontScale="70000" lnSpcReduction="20000"/>
          </a:bodyPr>
          <a:lstStyle/>
          <a:p>
            <a:pPr marL="0" lvl="0" indent="0" algn="l" rtl="0">
              <a:spcBef>
                <a:spcPts val="0"/>
              </a:spcBef>
              <a:spcAft>
                <a:spcPts val="0"/>
              </a:spcAft>
              <a:buNone/>
            </a:pPr>
            <a:r>
              <a:rPr lang="en" sz="1400" b="1">
                <a:solidFill>
                  <a:srgbClr val="000000"/>
                </a:solidFill>
                <a:latin typeface="Times New Roman"/>
                <a:ea typeface="Times New Roman"/>
                <a:cs typeface="Times New Roman"/>
                <a:sym typeface="Times New Roman"/>
              </a:rPr>
              <a:t>Рік вступу</a:t>
            </a:r>
            <a:r>
              <a:rPr lang="en" sz="1400">
                <a:solidFill>
                  <a:srgbClr val="000000"/>
                </a:solidFill>
                <a:latin typeface="Times New Roman"/>
                <a:ea typeface="Times New Roman"/>
                <a:cs typeface="Times New Roman"/>
                <a:sym typeface="Times New Roman"/>
              </a:rPr>
              <a:t> 2024 / форма навчання - очна денна</a:t>
            </a:r>
            <a:endParaRPr sz="1400">
              <a:solidFill>
                <a:srgbClr val="000000"/>
              </a:solidFill>
              <a:latin typeface="Times New Roman"/>
              <a:ea typeface="Times New Roman"/>
              <a:cs typeface="Times New Roman"/>
              <a:sym typeface="Times New Roman"/>
            </a:endParaRPr>
          </a:p>
          <a:p>
            <a:pPr marL="0" lvl="0" indent="0" algn="l" rtl="0">
              <a:spcBef>
                <a:spcPts val="0"/>
              </a:spcBef>
              <a:spcAft>
                <a:spcPts val="0"/>
              </a:spcAft>
              <a:buNone/>
            </a:pPr>
            <a:endParaRPr sz="1400" b="1">
              <a:solidFill>
                <a:srgbClr val="000000"/>
              </a:solidFill>
              <a:latin typeface="Times New Roman"/>
              <a:ea typeface="Times New Roman"/>
              <a:cs typeface="Times New Roman"/>
              <a:sym typeface="Times New Roman"/>
            </a:endParaRPr>
          </a:p>
          <a:p>
            <a:pPr marL="0" lvl="0" indent="0" algn="l" rtl="0">
              <a:spcBef>
                <a:spcPts val="0"/>
              </a:spcBef>
              <a:spcAft>
                <a:spcPts val="0"/>
              </a:spcAft>
              <a:buNone/>
            </a:pPr>
            <a:r>
              <a:rPr lang="en" sz="1400" b="1">
                <a:solidFill>
                  <a:srgbClr val="000000"/>
                </a:solidFill>
                <a:latin typeface="Times New Roman"/>
                <a:ea typeface="Times New Roman"/>
                <a:cs typeface="Times New Roman"/>
                <a:sym typeface="Times New Roman"/>
              </a:rPr>
              <a:t>Науковий керівник </a:t>
            </a:r>
            <a:r>
              <a:rPr lang="en" sz="1400">
                <a:solidFill>
                  <a:srgbClr val="000000"/>
                </a:solidFill>
                <a:latin typeface="Times New Roman"/>
                <a:ea typeface="Times New Roman"/>
                <a:cs typeface="Times New Roman"/>
                <a:sym typeface="Times New Roman"/>
              </a:rPr>
              <a:t>- Тригуб Олександр Петрович, доктор історичних наук, професор кафедри міжнародних відносин та зовнішньої політики ЧНУ імені Петра Могили</a:t>
            </a:r>
            <a:endParaRPr sz="1400">
              <a:solidFill>
                <a:srgbClr val="000000"/>
              </a:solidFill>
              <a:latin typeface="Times New Roman"/>
              <a:ea typeface="Times New Roman"/>
              <a:cs typeface="Times New Roman"/>
              <a:sym typeface="Times New Roman"/>
            </a:endParaRPr>
          </a:p>
          <a:p>
            <a:pPr marL="0" lvl="0" indent="0" algn="l" rtl="0">
              <a:spcBef>
                <a:spcPts val="0"/>
              </a:spcBef>
              <a:spcAft>
                <a:spcPts val="0"/>
              </a:spcAft>
              <a:buNone/>
            </a:pPr>
            <a:endParaRPr sz="1400" b="1">
              <a:solidFill>
                <a:srgbClr val="000000"/>
              </a:solidFill>
              <a:latin typeface="Times New Roman"/>
              <a:ea typeface="Times New Roman"/>
              <a:cs typeface="Times New Roman"/>
              <a:sym typeface="Times New Roman"/>
            </a:endParaRPr>
          </a:p>
          <a:p>
            <a:pPr marL="0" lvl="0" indent="0" algn="l" rtl="0">
              <a:spcBef>
                <a:spcPts val="0"/>
              </a:spcBef>
              <a:spcAft>
                <a:spcPts val="0"/>
              </a:spcAft>
              <a:buNone/>
            </a:pPr>
            <a:r>
              <a:rPr lang="en" sz="1400" b="1">
                <a:solidFill>
                  <a:srgbClr val="000000"/>
                </a:solidFill>
                <a:latin typeface="Times New Roman"/>
                <a:ea typeface="Times New Roman"/>
                <a:cs typeface="Times New Roman"/>
                <a:sym typeface="Times New Roman"/>
              </a:rPr>
              <a:t>Тематика дослідження:</a:t>
            </a:r>
            <a:r>
              <a:rPr lang="en" sz="1400">
                <a:solidFill>
                  <a:srgbClr val="000000"/>
                </a:solidFill>
                <a:latin typeface="Times New Roman"/>
                <a:ea typeface="Times New Roman"/>
                <a:cs typeface="Times New Roman"/>
                <a:sym typeface="Times New Roman"/>
              </a:rPr>
              <a:t> Діяльність міжнародних гуманітарних організацій на</a:t>
            </a:r>
            <a:endParaRPr sz="1400">
              <a:solidFill>
                <a:srgbClr val="000000"/>
              </a:solidFill>
              <a:latin typeface="Times New Roman"/>
              <a:ea typeface="Times New Roman"/>
              <a:cs typeface="Times New Roman"/>
              <a:sym typeface="Times New Roman"/>
            </a:endParaRPr>
          </a:p>
          <a:p>
            <a:pPr marL="0" lvl="0" indent="0" algn="l" rtl="0">
              <a:spcBef>
                <a:spcPts val="0"/>
              </a:spcBef>
              <a:spcAft>
                <a:spcPts val="0"/>
              </a:spcAft>
              <a:buNone/>
            </a:pPr>
            <a:r>
              <a:rPr lang="en" sz="1400">
                <a:solidFill>
                  <a:srgbClr val="000000"/>
                </a:solidFill>
                <a:latin typeface="Times New Roman"/>
                <a:ea typeface="Times New Roman"/>
                <a:cs typeface="Times New Roman"/>
                <a:sym typeface="Times New Roman"/>
              </a:rPr>
              <a:t>півдні України у 1991-2021 роках</a:t>
            </a:r>
            <a:br>
              <a:rPr lang="en" sz="1400">
                <a:solidFill>
                  <a:srgbClr val="000000"/>
                </a:solidFill>
                <a:latin typeface="Times New Roman"/>
                <a:ea typeface="Times New Roman"/>
                <a:cs typeface="Times New Roman"/>
                <a:sym typeface="Times New Roman"/>
              </a:rPr>
            </a:br>
            <a:r>
              <a:rPr lang="en" sz="1400">
                <a:solidFill>
                  <a:srgbClr val="000000"/>
                </a:solidFill>
                <a:latin typeface="Times New Roman"/>
                <a:ea typeface="Times New Roman"/>
                <a:cs typeface="Times New Roman"/>
                <a:sym typeface="Times New Roman"/>
              </a:rPr>
              <a:t/>
            </a:r>
            <a:br>
              <a:rPr lang="en" sz="1400">
                <a:solidFill>
                  <a:srgbClr val="000000"/>
                </a:solidFill>
                <a:latin typeface="Times New Roman"/>
                <a:ea typeface="Times New Roman"/>
                <a:cs typeface="Times New Roman"/>
                <a:sym typeface="Times New Roman"/>
              </a:rPr>
            </a:br>
            <a:r>
              <a:rPr lang="en" sz="1400" b="1">
                <a:solidFill>
                  <a:srgbClr val="000000"/>
                </a:solidFill>
                <a:latin typeface="Times New Roman"/>
                <a:ea typeface="Times New Roman"/>
                <a:cs typeface="Times New Roman"/>
                <a:sym typeface="Times New Roman"/>
              </a:rPr>
              <a:t>Очікувана наукова новизна</a:t>
            </a:r>
            <a:r>
              <a:rPr lang="en" sz="1400">
                <a:solidFill>
                  <a:srgbClr val="000000"/>
                </a:solidFill>
                <a:latin typeface="Times New Roman"/>
                <a:ea typeface="Times New Roman"/>
                <a:cs typeface="Times New Roman"/>
                <a:sym typeface="Times New Roman"/>
              </a:rPr>
              <a:t> дослідження полягає у комплексному історичному аналізі діяльності міжнародних гуманітарних організацій на півдні України у 1991–2021 роках як складової новітньої історії України. Уперше на регіональному рівні (Миколаївська, Одеська та Херсонська області) систематизовано основні етапи, напрями та форми гуманітарної присутності міжнародних акторів, введено до наукового обігу маловідомі архівні матеріали, звіти організацій та усноісторичні свідчення. Дослідження дозволяє по-новому осмислити вплив міжнародної гуманітарної допомоги на соціальні трансформації, розвиток громадянського суспільства та подолання кризових явищ у південному регіоні України в умовах пострадянських трансформацій і збройного конфлікту.</a:t>
            </a:r>
            <a:endParaRPr sz="1400">
              <a:solidFill>
                <a:srgbClr val="000000"/>
              </a:solidFill>
              <a:latin typeface="Times New Roman"/>
              <a:ea typeface="Times New Roman"/>
              <a:cs typeface="Times New Roman"/>
              <a:sym typeface="Times New Roman"/>
            </a:endParaRPr>
          </a:p>
          <a:p>
            <a:pPr marL="0" lvl="0" indent="0" algn="l" rtl="0">
              <a:spcBef>
                <a:spcPts val="0"/>
              </a:spcBef>
              <a:spcAft>
                <a:spcPts val="0"/>
              </a:spcAft>
              <a:buNone/>
            </a:pPr>
            <a:endParaRPr sz="1400" u="sng">
              <a:solidFill>
                <a:schemeClr val="accent5"/>
              </a:solidFill>
              <a:latin typeface="Times New Roman"/>
              <a:ea typeface="Times New Roman"/>
              <a:cs typeface="Times New Roman"/>
              <a:sym typeface="Times New Roman"/>
            </a:endParaRPr>
          </a:p>
          <a:p>
            <a:pPr marL="0" lvl="0" indent="0" algn="l" rtl="0">
              <a:spcBef>
                <a:spcPts val="0"/>
              </a:spcBef>
              <a:spcAft>
                <a:spcPts val="0"/>
              </a:spcAft>
              <a:buNone/>
            </a:pPr>
            <a:r>
              <a:rPr lang="en" sz="1400">
                <a:solidFill>
                  <a:srgbClr val="000000"/>
                </a:solidFill>
                <a:latin typeface="Times New Roman"/>
                <a:ea typeface="Times New Roman"/>
                <a:cs typeface="Times New Roman"/>
                <a:sym typeface="Times New Roman"/>
              </a:rPr>
              <a:t>ORCID: </a:t>
            </a:r>
            <a:r>
              <a:rPr lang="en" sz="1400" u="sng">
                <a:solidFill>
                  <a:schemeClr val="accent5"/>
                </a:solidFill>
                <a:latin typeface="Arial"/>
                <a:ea typeface="Arial"/>
                <a:cs typeface="Arial"/>
                <a:sym typeface="Aria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https://orcid.org/0009-0000-1736-4650</a:t>
            </a:r>
            <a:endParaRPr sz="1400">
              <a:solidFill>
                <a:srgbClr val="000000"/>
              </a:solidFill>
              <a:latin typeface="Times New Roman"/>
              <a:ea typeface="Times New Roman"/>
              <a:cs typeface="Times New Roman"/>
              <a:sym typeface="Times New Roman"/>
            </a:endParaRPr>
          </a:p>
          <a:p>
            <a:pPr marL="0" lvl="0" indent="0" algn="l" rtl="0">
              <a:spcBef>
                <a:spcPts val="0"/>
              </a:spcBef>
              <a:spcAft>
                <a:spcPts val="0"/>
              </a:spcAft>
              <a:buNone/>
            </a:pPr>
            <a:endParaRPr sz="1400">
              <a:solidFill>
                <a:srgbClr val="000000"/>
              </a:solidFill>
              <a:latin typeface="Times New Roman"/>
              <a:ea typeface="Times New Roman"/>
              <a:cs typeface="Times New Roman"/>
              <a:sym typeface="Times New Roman"/>
            </a:endParaRPr>
          </a:p>
        </p:txBody>
      </p:sp>
      <p:pic>
        <p:nvPicPr>
          <p:cNvPr id="305" name="Google Shape;305;p41" title="Гомонюк Євген Дмитрович.jpg"/>
          <p:cNvPicPr preferRelativeResize="0"/>
          <p:nvPr/>
        </p:nvPicPr>
        <p:blipFill>
          <a:blip r:embed="rId4">
            <a:alphaModFix/>
          </a:blip>
          <a:stretch>
            <a:fillRect/>
          </a:stretch>
        </p:blipFill>
        <p:spPr>
          <a:xfrm>
            <a:off x="6372388" y="275325"/>
            <a:ext cx="2514950" cy="3567300"/>
          </a:xfrm>
          <a:prstGeom prst="rect">
            <a:avLst/>
          </a:prstGeom>
          <a:noFill/>
          <a:ln>
            <a:noFill/>
          </a:ln>
        </p:spPr>
      </p:pic>
      <p:pic>
        <p:nvPicPr>
          <p:cNvPr id="306" name="Google Shape;306;p41"/>
          <p:cNvPicPr preferRelativeResize="0"/>
          <p:nvPr/>
        </p:nvPicPr>
        <p:blipFill>
          <a:blip r:embed="rId5">
            <a:alphaModFix/>
          </a:blip>
          <a:stretch>
            <a:fillRect/>
          </a:stretch>
        </p:blipFill>
        <p:spPr>
          <a:xfrm>
            <a:off x="7135850" y="3917950"/>
            <a:ext cx="988024" cy="96262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5"/>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Times New Roman"/>
                <a:ea typeface="Times New Roman"/>
                <a:cs typeface="Times New Roman"/>
                <a:sym typeface="Times New Roman"/>
              </a:rPr>
              <a:t>Кочетков Віктор Володимирович</a:t>
            </a:r>
            <a:endParaRPr>
              <a:latin typeface="Times New Roman"/>
              <a:ea typeface="Times New Roman"/>
              <a:cs typeface="Times New Roman"/>
              <a:sym typeface="Times New Roman"/>
            </a:endParaRPr>
          </a:p>
        </p:txBody>
      </p:sp>
      <p:sp>
        <p:nvSpPr>
          <p:cNvPr id="102" name="Google Shape;102;p15"/>
          <p:cNvSpPr txBox="1">
            <a:spLocks noGrp="1"/>
          </p:cNvSpPr>
          <p:nvPr>
            <p:ph type="body" idx="1"/>
          </p:nvPr>
        </p:nvSpPr>
        <p:spPr>
          <a:xfrm>
            <a:off x="418225" y="1229875"/>
            <a:ext cx="5334300" cy="3646200"/>
          </a:xfrm>
          <a:prstGeom prst="rect">
            <a:avLst/>
          </a:prstGeom>
        </p:spPr>
        <p:txBody>
          <a:bodyPr spcFirstLastPara="1" wrap="square" lIns="91425" tIns="91425" rIns="91425" bIns="91425" anchor="t" anchorCtr="0">
            <a:normAutofit/>
          </a:bodyPr>
          <a:lstStyle/>
          <a:p>
            <a:pPr marL="0" lvl="0" indent="0" algn="l" rtl="0">
              <a:lnSpc>
                <a:spcPct val="80000"/>
              </a:lnSpc>
              <a:spcBef>
                <a:spcPts val="0"/>
              </a:spcBef>
              <a:spcAft>
                <a:spcPts val="0"/>
              </a:spcAft>
              <a:buNone/>
            </a:pPr>
            <a:r>
              <a:rPr lang="en" sz="1400" b="1">
                <a:solidFill>
                  <a:srgbClr val="000000"/>
                </a:solidFill>
                <a:latin typeface="Times New Roman"/>
                <a:ea typeface="Times New Roman"/>
                <a:cs typeface="Times New Roman"/>
                <a:sym typeface="Times New Roman"/>
              </a:rPr>
              <a:t>Рік вступу</a:t>
            </a:r>
            <a:r>
              <a:rPr lang="en" sz="1400">
                <a:solidFill>
                  <a:srgbClr val="000000"/>
                </a:solidFill>
                <a:latin typeface="Times New Roman"/>
                <a:ea typeface="Times New Roman"/>
                <a:cs typeface="Times New Roman"/>
                <a:sym typeface="Times New Roman"/>
              </a:rPr>
              <a:t> 2022 / форма навчання - очна денна</a:t>
            </a:r>
            <a:endParaRPr sz="1400">
              <a:solidFill>
                <a:srgbClr val="000000"/>
              </a:solidFill>
              <a:latin typeface="Times New Roman"/>
              <a:ea typeface="Times New Roman"/>
              <a:cs typeface="Times New Roman"/>
              <a:sym typeface="Times New Roman"/>
            </a:endParaRPr>
          </a:p>
          <a:p>
            <a:pPr marL="0" lvl="0" indent="0" algn="l" rtl="0">
              <a:lnSpc>
                <a:spcPct val="80000"/>
              </a:lnSpc>
              <a:spcBef>
                <a:spcPts val="0"/>
              </a:spcBef>
              <a:spcAft>
                <a:spcPts val="0"/>
              </a:spcAft>
              <a:buNone/>
            </a:pPr>
            <a:endParaRPr sz="1400">
              <a:solidFill>
                <a:srgbClr val="000000"/>
              </a:solidFill>
              <a:latin typeface="Times New Roman"/>
              <a:ea typeface="Times New Roman"/>
              <a:cs typeface="Times New Roman"/>
              <a:sym typeface="Times New Roman"/>
            </a:endParaRPr>
          </a:p>
          <a:p>
            <a:pPr marL="0" lvl="0" indent="0" algn="l" rtl="0">
              <a:lnSpc>
                <a:spcPct val="80000"/>
              </a:lnSpc>
              <a:spcBef>
                <a:spcPts val="0"/>
              </a:spcBef>
              <a:spcAft>
                <a:spcPts val="0"/>
              </a:spcAft>
              <a:buNone/>
            </a:pPr>
            <a:r>
              <a:rPr lang="en" sz="1400" b="1">
                <a:solidFill>
                  <a:srgbClr val="000000"/>
                </a:solidFill>
                <a:latin typeface="Times New Roman"/>
                <a:ea typeface="Times New Roman"/>
                <a:cs typeface="Times New Roman"/>
                <a:sym typeface="Times New Roman"/>
              </a:rPr>
              <a:t>Науковий керівник </a:t>
            </a:r>
            <a:r>
              <a:rPr lang="en" sz="1400">
                <a:solidFill>
                  <a:srgbClr val="000000"/>
                </a:solidFill>
                <a:latin typeface="Times New Roman"/>
                <a:ea typeface="Times New Roman"/>
                <a:cs typeface="Times New Roman"/>
                <a:sym typeface="Times New Roman"/>
              </a:rPr>
              <a:t>- Підберезних Інна Євгеніївна, доктор юридичних наук, професор, професор  кафедри історії Чорноморського національного університету імені Петра Могили.</a:t>
            </a:r>
            <a:endParaRPr sz="1400">
              <a:solidFill>
                <a:srgbClr val="000000"/>
              </a:solidFill>
              <a:latin typeface="Times New Roman"/>
              <a:ea typeface="Times New Roman"/>
              <a:cs typeface="Times New Roman"/>
              <a:sym typeface="Times New Roman"/>
            </a:endParaRPr>
          </a:p>
          <a:p>
            <a:pPr marL="0" lvl="0" indent="0" algn="l" rtl="0">
              <a:lnSpc>
                <a:spcPct val="80000"/>
              </a:lnSpc>
              <a:spcBef>
                <a:spcPts val="0"/>
              </a:spcBef>
              <a:spcAft>
                <a:spcPts val="0"/>
              </a:spcAft>
              <a:buNone/>
            </a:pPr>
            <a:endParaRPr sz="1400">
              <a:solidFill>
                <a:srgbClr val="000000"/>
              </a:solidFill>
              <a:latin typeface="Times New Roman"/>
              <a:ea typeface="Times New Roman"/>
              <a:cs typeface="Times New Roman"/>
              <a:sym typeface="Times New Roman"/>
            </a:endParaRPr>
          </a:p>
          <a:p>
            <a:pPr marL="0" lvl="0" indent="0" algn="l" rtl="0">
              <a:lnSpc>
                <a:spcPct val="80000"/>
              </a:lnSpc>
              <a:spcBef>
                <a:spcPts val="0"/>
              </a:spcBef>
              <a:spcAft>
                <a:spcPts val="0"/>
              </a:spcAft>
              <a:buNone/>
            </a:pPr>
            <a:r>
              <a:rPr lang="en" sz="1400" b="1">
                <a:solidFill>
                  <a:srgbClr val="000000"/>
                </a:solidFill>
                <a:latin typeface="Times New Roman"/>
                <a:ea typeface="Times New Roman"/>
                <a:cs typeface="Times New Roman"/>
                <a:sym typeface="Times New Roman"/>
              </a:rPr>
              <a:t>Тематика дослідження</a:t>
            </a:r>
            <a:r>
              <a:rPr lang="en" sz="1400">
                <a:solidFill>
                  <a:srgbClr val="000000"/>
                </a:solidFill>
                <a:latin typeface="Times New Roman"/>
                <a:ea typeface="Times New Roman"/>
                <a:cs typeface="Times New Roman"/>
                <a:sym typeface="Times New Roman"/>
              </a:rPr>
              <a:t>: Південно-Східна Азія у стратегії і політиці США постбіполярного періоду (1989–2022 рр.).</a:t>
            </a:r>
            <a:endParaRPr sz="1400">
              <a:solidFill>
                <a:srgbClr val="000000"/>
              </a:solidFill>
              <a:latin typeface="Times New Roman"/>
              <a:ea typeface="Times New Roman"/>
              <a:cs typeface="Times New Roman"/>
              <a:sym typeface="Times New Roman"/>
            </a:endParaRPr>
          </a:p>
          <a:p>
            <a:pPr marL="0" lvl="0" indent="0" algn="l" rtl="0">
              <a:lnSpc>
                <a:spcPct val="80000"/>
              </a:lnSpc>
              <a:spcBef>
                <a:spcPts val="0"/>
              </a:spcBef>
              <a:spcAft>
                <a:spcPts val="0"/>
              </a:spcAft>
              <a:buNone/>
            </a:pPr>
            <a:endParaRPr sz="1400">
              <a:solidFill>
                <a:srgbClr val="000000"/>
              </a:solidFill>
              <a:latin typeface="Times New Roman"/>
              <a:ea typeface="Times New Roman"/>
              <a:cs typeface="Times New Roman"/>
              <a:sym typeface="Times New Roman"/>
            </a:endParaRPr>
          </a:p>
          <a:p>
            <a:pPr marL="0" lvl="0" indent="0" algn="l" rtl="0">
              <a:lnSpc>
                <a:spcPct val="80000"/>
              </a:lnSpc>
              <a:spcBef>
                <a:spcPts val="0"/>
              </a:spcBef>
              <a:spcAft>
                <a:spcPts val="0"/>
              </a:spcAft>
              <a:buNone/>
            </a:pPr>
            <a:r>
              <a:rPr lang="en" sz="1400" b="1">
                <a:solidFill>
                  <a:srgbClr val="000000"/>
                </a:solidFill>
                <a:latin typeface="Arial"/>
                <a:ea typeface="Arial"/>
                <a:cs typeface="Arial"/>
                <a:sym typeface="Arial"/>
              </a:rPr>
              <a:t>Наукова новизна дослідження </a:t>
            </a:r>
            <a:r>
              <a:rPr lang="en" sz="1400">
                <a:solidFill>
                  <a:srgbClr val="000000"/>
                </a:solidFill>
                <a:latin typeface="Arial"/>
                <a:ea typeface="Arial"/>
                <a:cs typeface="Arial"/>
                <a:sym typeface="Arial"/>
              </a:rPr>
              <a:t>полягає у здійсненні комплексного аналізу еволюції стратегії США в Південно-Східній Азії (1989–2022 рр.), у ході якого вперше обґрунтовано концептуальний перехід американської політики від ліберального прагматизму постбіполярної доби до формування жорсткої мережевої архітектури стримування Китаю в межах Індо-Тихоокеанського регіону.</a:t>
            </a:r>
            <a:endParaRPr sz="1400">
              <a:solidFill>
                <a:srgbClr val="000000"/>
              </a:solidFill>
              <a:latin typeface="Times New Roman"/>
              <a:ea typeface="Times New Roman"/>
              <a:cs typeface="Times New Roman"/>
              <a:sym typeface="Times New Roman"/>
            </a:endParaRPr>
          </a:p>
          <a:p>
            <a:pPr marL="0" lvl="0" indent="0" algn="l" rtl="0">
              <a:lnSpc>
                <a:spcPct val="80000"/>
              </a:lnSpc>
              <a:spcBef>
                <a:spcPts val="0"/>
              </a:spcBef>
              <a:spcAft>
                <a:spcPts val="0"/>
              </a:spcAft>
              <a:buNone/>
            </a:pPr>
            <a:endParaRPr sz="1400">
              <a:solidFill>
                <a:srgbClr val="000000"/>
              </a:solidFill>
              <a:latin typeface="Times New Roman"/>
              <a:ea typeface="Times New Roman"/>
              <a:cs typeface="Times New Roman"/>
              <a:sym typeface="Times New Roman"/>
            </a:endParaRPr>
          </a:p>
          <a:p>
            <a:pPr marL="0" lvl="0" indent="0" algn="l" rtl="0">
              <a:lnSpc>
                <a:spcPct val="80000"/>
              </a:lnSpc>
              <a:spcBef>
                <a:spcPts val="0"/>
              </a:spcBef>
              <a:spcAft>
                <a:spcPts val="0"/>
              </a:spcAft>
              <a:buNone/>
            </a:pPr>
            <a:r>
              <a:rPr lang="en" sz="1400">
                <a:solidFill>
                  <a:srgbClr val="000000"/>
                </a:solidFill>
                <a:latin typeface="Times New Roman"/>
                <a:ea typeface="Times New Roman"/>
                <a:cs typeface="Times New Roman"/>
                <a:sym typeface="Times New Roman"/>
              </a:rPr>
              <a:t>ORCID:</a:t>
            </a:r>
            <a:r>
              <a:rPr lang="en" sz="1400">
                <a:latin typeface="Times New Roman"/>
                <a:ea typeface="Times New Roman"/>
                <a:cs typeface="Times New Roman"/>
                <a:sym typeface="Times New Roman"/>
              </a:rPr>
              <a:t> </a:t>
            </a:r>
            <a:r>
              <a:rPr lang="en" sz="1400">
                <a:solidFill>
                  <a:srgbClr val="000000"/>
                </a:solidFill>
                <a:highlight>
                  <a:srgbClr val="FFFFFF"/>
                </a:highlight>
                <a:latin typeface="Arial"/>
                <a:ea typeface="Arial"/>
                <a:cs typeface="Arial"/>
                <a:sym typeface="Arial"/>
              </a:rPr>
              <a:t>https://orcid.org/0000-0002-5177-7404</a:t>
            </a:r>
            <a:endParaRPr sz="1400">
              <a:solidFill>
                <a:srgbClr val="000000"/>
              </a:solidFill>
              <a:highlight>
                <a:srgbClr val="FFFFFF"/>
              </a:highlight>
              <a:latin typeface="Arial"/>
              <a:ea typeface="Arial"/>
              <a:cs typeface="Arial"/>
              <a:sym typeface="Arial"/>
            </a:endParaRPr>
          </a:p>
          <a:p>
            <a:pPr marL="0" lvl="0" indent="0" algn="l" rtl="0">
              <a:lnSpc>
                <a:spcPct val="80000"/>
              </a:lnSpc>
              <a:spcBef>
                <a:spcPts val="0"/>
              </a:spcBef>
              <a:spcAft>
                <a:spcPts val="0"/>
              </a:spcAft>
              <a:buNone/>
            </a:pPr>
            <a:endParaRPr sz="1400">
              <a:latin typeface="Times New Roman"/>
              <a:ea typeface="Times New Roman"/>
              <a:cs typeface="Times New Roman"/>
              <a:sym typeface="Times New Roman"/>
            </a:endParaRPr>
          </a:p>
        </p:txBody>
      </p:sp>
      <p:pic>
        <p:nvPicPr>
          <p:cNvPr id="103" name="Google Shape;103;p15"/>
          <p:cNvPicPr preferRelativeResize="0"/>
          <p:nvPr/>
        </p:nvPicPr>
        <p:blipFill>
          <a:blip r:embed="rId3">
            <a:alphaModFix/>
          </a:blip>
          <a:stretch>
            <a:fillRect/>
          </a:stretch>
        </p:blipFill>
        <p:spPr>
          <a:xfrm>
            <a:off x="5904925" y="1170200"/>
            <a:ext cx="2862689" cy="382089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42"/>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sz="2850"/>
              <a:t>Міжнародна та проєктна діяльність</a:t>
            </a:r>
            <a:endParaRPr sz="2850"/>
          </a:p>
          <a:p>
            <a:pPr marL="0" lvl="0" indent="0" algn="l" rtl="0">
              <a:spcBef>
                <a:spcPts val="0"/>
              </a:spcBef>
              <a:spcAft>
                <a:spcPts val="0"/>
              </a:spcAft>
              <a:buNone/>
            </a:pPr>
            <a:endParaRPr/>
          </a:p>
        </p:txBody>
      </p:sp>
      <p:sp>
        <p:nvSpPr>
          <p:cNvPr id="312" name="Google Shape;312;p42"/>
          <p:cNvSpPr txBox="1">
            <a:spLocks noGrp="1"/>
          </p:cNvSpPr>
          <p:nvPr>
            <p:ph type="body" idx="1"/>
          </p:nvPr>
        </p:nvSpPr>
        <p:spPr>
          <a:xfrm>
            <a:off x="311700" y="3599225"/>
            <a:ext cx="3141300" cy="1125600"/>
          </a:xfrm>
          <a:prstGeom prst="rect">
            <a:avLst/>
          </a:prstGeom>
        </p:spPr>
        <p:txBody>
          <a:bodyPr spcFirstLastPara="1" wrap="square" lIns="91425" tIns="91425" rIns="91425" bIns="91425" anchor="t" anchorCtr="0">
            <a:normAutofit lnSpcReduction="10000"/>
          </a:bodyPr>
          <a:lstStyle/>
          <a:p>
            <a:pPr marL="0" lvl="0" indent="0" algn="l" rtl="0">
              <a:lnSpc>
                <a:spcPct val="90000"/>
              </a:lnSpc>
              <a:spcBef>
                <a:spcPts val="1000"/>
              </a:spcBef>
              <a:spcAft>
                <a:spcPts val="0"/>
              </a:spcAft>
              <a:buNone/>
            </a:pPr>
            <a:r>
              <a:rPr lang="en" sz="1300">
                <a:solidFill>
                  <a:srgbClr val="000000"/>
                </a:solidFill>
                <a:latin typeface="Times New Roman"/>
                <a:ea typeface="Times New Roman"/>
                <a:cs typeface="Times New Roman"/>
                <a:sym typeface="Times New Roman"/>
              </a:rPr>
              <a:t>Міжнародне стажування «Деколонізація: від і для культурних активістів» від Лабораторії культурної трансформації програми «Дім Європи» Goethe Institut Ukraine, червень-липень 2025</a:t>
            </a:r>
            <a:endParaRPr sz="1300">
              <a:latin typeface="Times New Roman"/>
              <a:ea typeface="Times New Roman"/>
              <a:cs typeface="Times New Roman"/>
              <a:sym typeface="Times New Roman"/>
            </a:endParaRPr>
          </a:p>
        </p:txBody>
      </p:sp>
      <p:pic>
        <p:nvPicPr>
          <p:cNvPr id="313" name="Google Shape;313;p42" title="photo_5406975238957894933_y.jpg"/>
          <p:cNvPicPr preferRelativeResize="0"/>
          <p:nvPr/>
        </p:nvPicPr>
        <p:blipFill>
          <a:blip r:embed="rId3">
            <a:alphaModFix/>
          </a:blip>
          <a:stretch>
            <a:fillRect/>
          </a:stretch>
        </p:blipFill>
        <p:spPr>
          <a:xfrm>
            <a:off x="408625" y="1049163"/>
            <a:ext cx="3044375" cy="2168049"/>
          </a:xfrm>
          <a:prstGeom prst="rect">
            <a:avLst/>
          </a:prstGeom>
          <a:noFill/>
          <a:ln>
            <a:noFill/>
          </a:ln>
        </p:spPr>
      </p:pic>
      <p:sp>
        <p:nvSpPr>
          <p:cNvPr id="314" name="Google Shape;314;p42"/>
          <p:cNvSpPr txBox="1">
            <a:spLocks noGrp="1"/>
          </p:cNvSpPr>
          <p:nvPr>
            <p:ph type="body" idx="1"/>
          </p:nvPr>
        </p:nvSpPr>
        <p:spPr>
          <a:xfrm>
            <a:off x="3617500" y="3550816"/>
            <a:ext cx="2472300" cy="1217400"/>
          </a:xfrm>
          <a:prstGeom prst="rect">
            <a:avLst/>
          </a:prstGeom>
        </p:spPr>
        <p:txBody>
          <a:bodyPr spcFirstLastPara="1" wrap="square" lIns="91425" tIns="91425" rIns="91425" bIns="91425" anchor="t" anchorCtr="0">
            <a:normAutofit/>
          </a:bodyPr>
          <a:lstStyle/>
          <a:p>
            <a:pPr marL="0" lvl="0" indent="0" algn="l" rtl="0">
              <a:lnSpc>
                <a:spcPct val="90000"/>
              </a:lnSpc>
              <a:spcBef>
                <a:spcPts val="1000"/>
              </a:spcBef>
              <a:spcAft>
                <a:spcPts val="0"/>
              </a:spcAft>
              <a:buNone/>
            </a:pPr>
            <a:r>
              <a:rPr lang="en" sz="1300">
                <a:solidFill>
                  <a:srgbClr val="000000"/>
                </a:solidFill>
                <a:latin typeface="Times New Roman"/>
                <a:ea typeface="Times New Roman"/>
                <a:cs typeface="Times New Roman"/>
                <a:sym typeface="Times New Roman"/>
              </a:rPr>
              <a:t>Менеджер проєкту «Haverim: Digital Collection of Judaica from Mykolaiv» від Goethe Institut Ukraine, липень 2025 - лютий 2026</a:t>
            </a:r>
            <a:endParaRPr sz="1300">
              <a:latin typeface="Times New Roman"/>
              <a:ea typeface="Times New Roman"/>
              <a:cs typeface="Times New Roman"/>
              <a:sym typeface="Times New Roman"/>
            </a:endParaRPr>
          </a:p>
        </p:txBody>
      </p:sp>
      <p:pic>
        <p:nvPicPr>
          <p:cNvPr id="315" name="Google Shape;315;p42" title="photo_5422789686498889855_x.jpg"/>
          <p:cNvPicPr preferRelativeResize="0"/>
          <p:nvPr/>
        </p:nvPicPr>
        <p:blipFill>
          <a:blip r:embed="rId4">
            <a:alphaModFix/>
          </a:blip>
          <a:stretch>
            <a:fillRect/>
          </a:stretch>
        </p:blipFill>
        <p:spPr>
          <a:xfrm>
            <a:off x="3617500" y="1049184"/>
            <a:ext cx="2392424" cy="2368500"/>
          </a:xfrm>
          <a:prstGeom prst="rect">
            <a:avLst/>
          </a:prstGeom>
          <a:noFill/>
          <a:ln>
            <a:noFill/>
          </a:ln>
        </p:spPr>
      </p:pic>
      <p:pic>
        <p:nvPicPr>
          <p:cNvPr id="316" name="Google Shape;316;p42" title="photo_5422789686498889864_y.jpg"/>
          <p:cNvPicPr preferRelativeResize="0"/>
          <p:nvPr/>
        </p:nvPicPr>
        <p:blipFill>
          <a:blip r:embed="rId5">
            <a:alphaModFix/>
          </a:blip>
          <a:stretch>
            <a:fillRect/>
          </a:stretch>
        </p:blipFill>
        <p:spPr>
          <a:xfrm>
            <a:off x="6284550" y="1049176"/>
            <a:ext cx="2608275" cy="1512800"/>
          </a:xfrm>
          <a:prstGeom prst="rect">
            <a:avLst/>
          </a:prstGeom>
          <a:noFill/>
          <a:ln>
            <a:noFill/>
          </a:ln>
        </p:spPr>
      </p:pic>
      <p:sp>
        <p:nvSpPr>
          <p:cNvPr id="317" name="Google Shape;317;p42"/>
          <p:cNvSpPr txBox="1">
            <a:spLocks noGrp="1"/>
          </p:cNvSpPr>
          <p:nvPr>
            <p:ph type="body" idx="1"/>
          </p:nvPr>
        </p:nvSpPr>
        <p:spPr>
          <a:xfrm>
            <a:off x="6254300" y="2593350"/>
            <a:ext cx="2824800" cy="1217400"/>
          </a:xfrm>
          <a:prstGeom prst="rect">
            <a:avLst/>
          </a:prstGeom>
        </p:spPr>
        <p:txBody>
          <a:bodyPr spcFirstLastPara="1" wrap="square" lIns="91425" tIns="91425" rIns="91425" bIns="91425" anchor="t" anchorCtr="0">
            <a:noAutofit/>
          </a:bodyPr>
          <a:lstStyle/>
          <a:p>
            <a:pPr marL="0" lvl="0" indent="0" algn="l" rtl="0">
              <a:lnSpc>
                <a:spcPct val="90000"/>
              </a:lnSpc>
              <a:spcBef>
                <a:spcPts val="1000"/>
              </a:spcBef>
              <a:spcAft>
                <a:spcPts val="0"/>
              </a:spcAft>
              <a:buNone/>
            </a:pPr>
            <a:r>
              <a:rPr lang="en" sz="1300">
                <a:solidFill>
                  <a:srgbClr val="000000"/>
                </a:solidFill>
                <a:latin typeface="Times New Roman"/>
                <a:ea typeface="Times New Roman"/>
                <a:cs typeface="Times New Roman"/>
                <a:sym typeface="Times New Roman"/>
              </a:rPr>
              <a:t>Координатор проєкту «Research on national communities in southern Ukraine: What about Mykolaiv? Polyethnic South» від Heinrich Boell Foundation Regional Office in Ukraine, листопад 2025 - лютий 2026</a:t>
            </a:r>
            <a:endParaRPr sz="1300">
              <a:latin typeface="Times New Roman"/>
              <a:ea typeface="Times New Roman"/>
              <a:cs typeface="Times New Roman"/>
              <a:sym typeface="Times New Roman"/>
            </a:endParaRPr>
          </a:p>
        </p:txBody>
      </p:sp>
      <p:pic>
        <p:nvPicPr>
          <p:cNvPr id="318" name="Google Shape;318;p42"/>
          <p:cNvPicPr preferRelativeResize="0"/>
          <p:nvPr/>
        </p:nvPicPr>
        <p:blipFill>
          <a:blip r:embed="rId6">
            <a:alphaModFix/>
          </a:blip>
          <a:stretch>
            <a:fillRect/>
          </a:stretch>
        </p:blipFill>
        <p:spPr>
          <a:xfrm>
            <a:off x="7135850" y="3917950"/>
            <a:ext cx="988024" cy="962624"/>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43"/>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sz="2850"/>
              <a:t>Публікації</a:t>
            </a:r>
            <a:endParaRPr sz="2850"/>
          </a:p>
          <a:p>
            <a:pPr marL="0" lvl="0" indent="0" algn="l" rtl="0">
              <a:spcBef>
                <a:spcPts val="0"/>
              </a:spcBef>
              <a:spcAft>
                <a:spcPts val="0"/>
              </a:spcAft>
              <a:buNone/>
            </a:pPr>
            <a:endParaRPr/>
          </a:p>
        </p:txBody>
      </p:sp>
      <p:sp>
        <p:nvSpPr>
          <p:cNvPr id="324" name="Google Shape;324;p43"/>
          <p:cNvSpPr txBox="1">
            <a:spLocks noGrp="1"/>
          </p:cNvSpPr>
          <p:nvPr>
            <p:ph type="body" idx="1"/>
          </p:nvPr>
        </p:nvSpPr>
        <p:spPr>
          <a:xfrm>
            <a:off x="311700" y="960925"/>
            <a:ext cx="8520600" cy="3582300"/>
          </a:xfrm>
          <a:prstGeom prst="rect">
            <a:avLst/>
          </a:prstGeom>
        </p:spPr>
        <p:txBody>
          <a:bodyPr spcFirstLastPara="1" wrap="square" lIns="91425" tIns="91425" rIns="91425" bIns="91425" anchor="t" anchorCtr="0">
            <a:normAutofit lnSpcReduction="10000"/>
          </a:bodyPr>
          <a:lstStyle/>
          <a:p>
            <a:pPr marL="0" lvl="0" indent="0" algn="l" rtl="0">
              <a:lnSpc>
                <a:spcPct val="100000"/>
              </a:lnSpc>
              <a:spcBef>
                <a:spcPts val="0"/>
              </a:spcBef>
              <a:spcAft>
                <a:spcPts val="0"/>
              </a:spcAft>
              <a:buNone/>
            </a:pPr>
            <a:r>
              <a:rPr lang="en" sz="1200">
                <a:solidFill>
                  <a:srgbClr val="000000"/>
                </a:solidFill>
                <a:latin typeface="Times New Roman"/>
                <a:ea typeface="Times New Roman"/>
                <a:cs typeface="Times New Roman"/>
                <a:sym typeface="Times New Roman"/>
              </a:rPr>
              <a:t>Статті у фахових виданнях (Категорія “Б”):</a:t>
            </a:r>
            <a:endParaRPr sz="1200">
              <a:solidFill>
                <a:srgbClr val="000000"/>
              </a:solidFill>
              <a:latin typeface="Times New Roman"/>
              <a:ea typeface="Times New Roman"/>
              <a:cs typeface="Times New Roman"/>
              <a:sym typeface="Times New Roman"/>
            </a:endParaRPr>
          </a:p>
          <a:p>
            <a:pPr marL="457200" lvl="0" indent="-304800" algn="l" rtl="0">
              <a:lnSpc>
                <a:spcPct val="100000"/>
              </a:lnSpc>
              <a:spcBef>
                <a:spcPts val="0"/>
              </a:spcBef>
              <a:spcAft>
                <a:spcPts val="0"/>
              </a:spcAft>
              <a:buSzPts val="1200"/>
              <a:buFont typeface="Times New Roman"/>
              <a:buChar char="●"/>
            </a:pPr>
            <a:r>
              <a:rPr lang="en" sz="1200">
                <a:solidFill>
                  <a:srgbClr val="000000"/>
                </a:solidFill>
                <a:latin typeface="Times New Roman"/>
                <a:ea typeface="Times New Roman"/>
                <a:cs typeface="Times New Roman"/>
                <a:sym typeface="Times New Roman"/>
              </a:rPr>
              <a:t>Гомонюк, Є. (2025). Роль Агентства США з міжнародного розвитку у підтримці реформи децентралізації на Миколаївщині (2016-2021). Старожитності Лукомор’я, (4), 187-195.</a:t>
            </a:r>
            <a:r>
              <a:rPr lang="en" sz="1200">
                <a:solidFill>
                  <a:srgbClr val="000000"/>
                </a:solidFill>
                <a:uFill>
                  <a:noFill/>
                </a:uFill>
                <a:latin typeface="Times New Roman"/>
                <a:ea typeface="Times New Roman"/>
                <a:cs typeface="Times New Roman"/>
                <a:sym typeface="Times New Roman"/>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 </a:t>
            </a:r>
            <a:r>
              <a:rPr lang="en" sz="1200" u="sng">
                <a:solidFill>
                  <a:schemeClr val="accent5"/>
                </a:solidFill>
                <a:latin typeface="Times New Roman"/>
                <a:ea typeface="Times New Roman"/>
                <a:cs typeface="Times New Roman"/>
                <a:sym typeface="Times New Roman"/>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https://doi.org/10.33782/2708-4116.2025.4.382</a:t>
            </a:r>
            <a:r>
              <a:rPr lang="en" sz="1200">
                <a:solidFill>
                  <a:srgbClr val="000000"/>
                </a:solidFill>
                <a:latin typeface="Times New Roman"/>
                <a:ea typeface="Times New Roman"/>
                <a:cs typeface="Times New Roman"/>
                <a:sym typeface="Times New Roman"/>
              </a:rPr>
              <a:t>;</a:t>
            </a:r>
            <a:endParaRPr sz="1200">
              <a:solidFill>
                <a:srgbClr val="000000"/>
              </a:solidFill>
              <a:latin typeface="Times New Roman"/>
              <a:ea typeface="Times New Roman"/>
              <a:cs typeface="Times New Roman"/>
              <a:sym typeface="Times New Roman"/>
            </a:endParaRPr>
          </a:p>
          <a:p>
            <a:pPr marL="457200" lvl="0" indent="-304800" algn="l" rtl="0">
              <a:lnSpc>
                <a:spcPct val="100000"/>
              </a:lnSpc>
              <a:spcBef>
                <a:spcPts val="0"/>
              </a:spcBef>
              <a:spcAft>
                <a:spcPts val="0"/>
              </a:spcAft>
              <a:buSzPts val="1200"/>
              <a:buFont typeface="Times New Roman"/>
              <a:buChar char="●"/>
            </a:pPr>
            <a:r>
              <a:rPr lang="en" sz="1200">
                <a:solidFill>
                  <a:srgbClr val="000000"/>
                </a:solidFill>
                <a:highlight>
                  <a:schemeClr val="lt1"/>
                </a:highlight>
                <a:latin typeface="Times New Roman"/>
                <a:ea typeface="Times New Roman"/>
                <a:cs typeface="Times New Roman"/>
                <a:sym typeface="Times New Roman"/>
              </a:rPr>
              <a:t>Гомонюк, Є. (2025). Діяльність німецько-української платформи «Київський діалог» на Миколаївщині (2017-2020). </a:t>
            </a:r>
            <a:r>
              <a:rPr lang="en" sz="1200" i="1">
                <a:solidFill>
                  <a:srgbClr val="000000"/>
                </a:solidFill>
                <a:highlight>
                  <a:schemeClr val="lt1"/>
                </a:highlight>
                <a:latin typeface="Times New Roman"/>
                <a:ea typeface="Times New Roman"/>
                <a:cs typeface="Times New Roman"/>
                <a:sym typeface="Times New Roman"/>
              </a:rPr>
              <a:t>Консенсус</a:t>
            </a:r>
            <a:r>
              <a:rPr lang="en" sz="1200">
                <a:solidFill>
                  <a:srgbClr val="000000"/>
                </a:solidFill>
                <a:highlight>
                  <a:schemeClr val="lt1"/>
                </a:highlight>
                <a:latin typeface="Times New Roman"/>
                <a:ea typeface="Times New Roman"/>
                <a:cs typeface="Times New Roman"/>
                <a:sym typeface="Times New Roman"/>
              </a:rPr>
              <a:t>, (3), 96-105. </a:t>
            </a:r>
            <a:r>
              <a:rPr lang="en" sz="1200" u="sng">
                <a:solidFill>
                  <a:schemeClr val="accent5"/>
                </a:solidFill>
                <a:highlight>
                  <a:schemeClr val="lt1"/>
                </a:highlight>
                <a:latin typeface="Times New Roman"/>
                <a:ea typeface="Times New Roman"/>
                <a:cs typeface="Times New Roman"/>
                <a:sym typeface="Times New Roman"/>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https://doi.org/10.31110/consensus/2025-03/096-105</a:t>
            </a:r>
            <a:r>
              <a:rPr lang="en" sz="1200">
                <a:solidFill>
                  <a:srgbClr val="000000"/>
                </a:solidFill>
                <a:highlight>
                  <a:schemeClr val="lt1"/>
                </a:highlight>
                <a:latin typeface="Times New Roman"/>
                <a:ea typeface="Times New Roman"/>
                <a:cs typeface="Times New Roman"/>
                <a:sym typeface="Times New Roman"/>
              </a:rPr>
              <a:t>; </a:t>
            </a:r>
            <a:endParaRPr sz="1200">
              <a:solidFill>
                <a:srgbClr val="000000"/>
              </a:solidFill>
              <a:latin typeface="Times New Roman"/>
              <a:ea typeface="Times New Roman"/>
              <a:cs typeface="Times New Roman"/>
              <a:sym typeface="Times New Roman"/>
            </a:endParaRPr>
          </a:p>
          <a:p>
            <a:pPr marL="0" lvl="0" indent="0" algn="l" rtl="0">
              <a:lnSpc>
                <a:spcPct val="100000"/>
              </a:lnSpc>
              <a:spcBef>
                <a:spcPts val="0"/>
              </a:spcBef>
              <a:spcAft>
                <a:spcPts val="0"/>
              </a:spcAft>
              <a:buNone/>
            </a:pPr>
            <a:endParaRPr sz="1200">
              <a:latin typeface="Times New Roman"/>
              <a:ea typeface="Times New Roman"/>
              <a:cs typeface="Times New Roman"/>
              <a:sym typeface="Times New Roman"/>
            </a:endParaRPr>
          </a:p>
          <a:p>
            <a:pPr marL="0" lvl="0" indent="0" algn="l" rtl="0">
              <a:lnSpc>
                <a:spcPct val="100000"/>
              </a:lnSpc>
              <a:spcBef>
                <a:spcPts val="0"/>
              </a:spcBef>
              <a:spcAft>
                <a:spcPts val="0"/>
              </a:spcAft>
              <a:buNone/>
            </a:pPr>
            <a:r>
              <a:rPr lang="en" sz="1200">
                <a:solidFill>
                  <a:srgbClr val="000000"/>
                </a:solidFill>
                <a:latin typeface="Times New Roman"/>
                <a:ea typeface="Times New Roman"/>
                <a:cs typeface="Times New Roman"/>
                <a:sym typeface="Times New Roman"/>
              </a:rPr>
              <a:t>Тези:</a:t>
            </a:r>
            <a:endParaRPr sz="1200">
              <a:solidFill>
                <a:srgbClr val="000000"/>
              </a:solidFill>
              <a:latin typeface="Times New Roman"/>
              <a:ea typeface="Times New Roman"/>
              <a:cs typeface="Times New Roman"/>
              <a:sym typeface="Times New Roman"/>
            </a:endParaRPr>
          </a:p>
          <a:p>
            <a:pPr marL="457200" lvl="0" indent="-304800" algn="l" rtl="0">
              <a:lnSpc>
                <a:spcPct val="100000"/>
              </a:lnSpc>
              <a:spcBef>
                <a:spcPts val="0"/>
              </a:spcBef>
              <a:spcAft>
                <a:spcPts val="0"/>
              </a:spcAft>
              <a:buClr>
                <a:srgbClr val="000000"/>
              </a:buClr>
              <a:buSzPts val="1200"/>
              <a:buFont typeface="Times New Roman"/>
              <a:buChar char="●"/>
            </a:pPr>
            <a:r>
              <a:rPr lang="en" sz="1200">
                <a:solidFill>
                  <a:srgbClr val="000000"/>
                </a:solidFill>
                <a:latin typeface="Times New Roman"/>
                <a:ea typeface="Times New Roman"/>
                <a:cs typeface="Times New Roman"/>
                <a:sym typeface="Times New Roman"/>
              </a:rPr>
              <a:t>Гомонюк Є.Д. Розвиток малих міст: діяльність проекту «Київський Діалог» на Миколаївщині у 2017 – 2020 рр. «Історія України та Європи в контексті збереження європейських цінностей», Миколаїв, 8 листопада. 2024 р. –  Вид-во ЧНУ ім. Петра Могили, 2024. С. 33–36. URL: </a:t>
            </a:r>
            <a:r>
              <a:rPr lang="en" sz="1200" u="sng">
                <a:solidFill>
                  <a:schemeClr val="accent5"/>
                </a:solidFill>
                <a:latin typeface="Times New Roman"/>
                <a:ea typeface="Times New Roman"/>
                <a:cs typeface="Times New Roman"/>
                <a:sym typeface="Times New Roman"/>
                <a:hlinkClick r:id="rId5">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https://chmnu.edu.ua/wp-content/uploads/Tezi-.pdf</a:t>
            </a:r>
            <a:r>
              <a:rPr lang="en" sz="1200">
                <a:solidFill>
                  <a:srgbClr val="000000"/>
                </a:solidFill>
                <a:latin typeface="Times New Roman"/>
                <a:ea typeface="Times New Roman"/>
                <a:cs typeface="Times New Roman"/>
                <a:sym typeface="Times New Roman"/>
              </a:rPr>
              <a:t> </a:t>
            </a:r>
            <a:endParaRPr sz="1200">
              <a:solidFill>
                <a:srgbClr val="000000"/>
              </a:solidFill>
              <a:latin typeface="Times New Roman"/>
              <a:ea typeface="Times New Roman"/>
              <a:cs typeface="Times New Roman"/>
              <a:sym typeface="Times New Roman"/>
            </a:endParaRPr>
          </a:p>
          <a:p>
            <a:pPr marL="457200" lvl="0" indent="-304800" algn="l" rtl="0">
              <a:lnSpc>
                <a:spcPct val="100000"/>
              </a:lnSpc>
              <a:spcBef>
                <a:spcPts val="0"/>
              </a:spcBef>
              <a:spcAft>
                <a:spcPts val="0"/>
              </a:spcAft>
              <a:buClr>
                <a:srgbClr val="000000"/>
              </a:buClr>
              <a:buSzPts val="1200"/>
              <a:buFont typeface="Times New Roman"/>
              <a:buChar char="●"/>
            </a:pPr>
            <a:r>
              <a:rPr lang="en" sz="1200">
                <a:solidFill>
                  <a:srgbClr val="000000"/>
                </a:solidFill>
                <a:latin typeface="Times New Roman"/>
                <a:ea typeface="Times New Roman"/>
                <a:cs typeface="Times New Roman"/>
                <a:sym typeface="Times New Roman"/>
              </a:rPr>
              <a:t>Гомонюк Є.Д. Міжнародна підтримка реформи децентралізації в Україні: діяльність програми USAID DOBRE на Миколаївщині у 2016–2021 роках. «Європейські цінності в Україні: історичний аспект», Миколаїв, 17 червня. 2025 р. – Вид-во ЧНУ ім. Петра Могили, 2025. С. 24–31. URL: </a:t>
            </a:r>
            <a:r>
              <a:rPr lang="en" sz="1200" u="sng">
                <a:solidFill>
                  <a:schemeClr val="accent5"/>
                </a:solidFill>
                <a:latin typeface="Times New Roman"/>
                <a:ea typeface="Times New Roman"/>
                <a:cs typeface="Times New Roman"/>
                <a:sym typeface="Times New Roman"/>
                <a:hlinkClick r:id="rId6">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https://chmnu.edu.ua/wp-content/uploads/YEvropejski-tsinnosti-v-Ukrayini_istorichnij-aspekt.pdf</a:t>
            </a:r>
            <a:r>
              <a:rPr lang="en" sz="1200">
                <a:solidFill>
                  <a:srgbClr val="000000"/>
                </a:solidFill>
                <a:latin typeface="Times New Roman"/>
                <a:ea typeface="Times New Roman"/>
                <a:cs typeface="Times New Roman"/>
                <a:sym typeface="Times New Roman"/>
              </a:rPr>
              <a:t>  </a:t>
            </a:r>
            <a:endParaRPr sz="1200">
              <a:solidFill>
                <a:srgbClr val="000000"/>
              </a:solidFill>
              <a:latin typeface="Times New Roman"/>
              <a:ea typeface="Times New Roman"/>
              <a:cs typeface="Times New Roman"/>
              <a:sym typeface="Times New Roman"/>
            </a:endParaRPr>
          </a:p>
          <a:p>
            <a:pPr marL="457200" lvl="0" indent="-304800" algn="l" rtl="0">
              <a:lnSpc>
                <a:spcPct val="100000"/>
              </a:lnSpc>
              <a:spcBef>
                <a:spcPts val="0"/>
              </a:spcBef>
              <a:spcAft>
                <a:spcPts val="0"/>
              </a:spcAft>
              <a:buClr>
                <a:srgbClr val="000000"/>
              </a:buClr>
              <a:buSzPts val="1200"/>
              <a:buFont typeface="Times New Roman"/>
              <a:buChar char="●"/>
            </a:pPr>
            <a:r>
              <a:rPr lang="en" sz="1200">
                <a:solidFill>
                  <a:srgbClr val="000000"/>
                </a:solidFill>
                <a:latin typeface="Times New Roman"/>
                <a:ea typeface="Times New Roman"/>
                <a:cs typeface="Times New Roman"/>
                <a:sym typeface="Times New Roman"/>
              </a:rPr>
              <a:t>Гомонюк Є. Д. Підтримка реформ у часи змін: діяльність WNISEF на Миколаївщині у 2016–2021 роках. «Могилянські читання – 2025 : Досвід та тенденції розвитку суспільства в Україні: глобальний, національний та регіональний аспекти»: До 30-річчя ЧНУ імені Петра Могили. XХVІIІ Всеукраїнська щорічна науково-практична конференція: тези доповідей наукової секції «Історія та археологія». – Миколаїв: Вид-во ЧНУ ім. Петра Могили, 2025. С. 26–31. URL: </a:t>
            </a:r>
            <a:r>
              <a:rPr lang="en" sz="1200" u="sng">
                <a:solidFill>
                  <a:schemeClr val="accent5"/>
                </a:solidFill>
                <a:latin typeface="Times New Roman"/>
                <a:ea typeface="Times New Roman"/>
                <a:cs typeface="Times New Roman"/>
                <a:sym typeface="Times New Roman"/>
                <a:hlinkClick r:id="rId7">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https://dspace.chmnu.edu.ua/jspui/handle/123456789/2997</a:t>
            </a:r>
            <a:r>
              <a:rPr lang="en" sz="1200">
                <a:solidFill>
                  <a:srgbClr val="000000"/>
                </a:solidFill>
                <a:latin typeface="Times New Roman"/>
                <a:ea typeface="Times New Roman"/>
                <a:cs typeface="Times New Roman"/>
                <a:sym typeface="Times New Roman"/>
              </a:rPr>
              <a:t> </a:t>
            </a:r>
            <a:endParaRPr sz="1300">
              <a:solidFill>
                <a:srgbClr val="000000"/>
              </a:solidFill>
              <a:latin typeface="Times New Roman"/>
              <a:ea typeface="Times New Roman"/>
              <a:cs typeface="Times New Roman"/>
              <a:sym typeface="Times New Roman"/>
            </a:endParaRPr>
          </a:p>
          <a:p>
            <a:pPr marL="0" lvl="0" indent="0" algn="l" rtl="0">
              <a:lnSpc>
                <a:spcPct val="100000"/>
              </a:lnSpc>
              <a:spcBef>
                <a:spcPts val="0"/>
              </a:spcBef>
              <a:spcAft>
                <a:spcPts val="0"/>
              </a:spcAft>
              <a:buNone/>
            </a:pPr>
            <a:endParaRPr sz="1300">
              <a:solidFill>
                <a:srgbClr val="000000"/>
              </a:solidFill>
              <a:latin typeface="Times New Roman"/>
              <a:ea typeface="Times New Roman"/>
              <a:cs typeface="Times New Roman"/>
              <a:sym typeface="Times New Roman"/>
            </a:endParaRPr>
          </a:p>
        </p:txBody>
      </p:sp>
      <p:pic>
        <p:nvPicPr>
          <p:cNvPr id="325" name="Google Shape;325;p43"/>
          <p:cNvPicPr preferRelativeResize="0"/>
          <p:nvPr/>
        </p:nvPicPr>
        <p:blipFill>
          <a:blip r:embed="rId8">
            <a:alphaModFix/>
          </a:blip>
          <a:stretch>
            <a:fillRect/>
          </a:stretch>
        </p:blipFill>
        <p:spPr>
          <a:xfrm>
            <a:off x="7135850" y="3917950"/>
            <a:ext cx="988024" cy="962624"/>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44"/>
          <p:cNvSpPr txBox="1">
            <a:spLocks noGrp="1"/>
          </p:cNvSpPr>
          <p:nvPr>
            <p:ph type="title"/>
          </p:nvPr>
        </p:nvSpPr>
        <p:spPr>
          <a:xfrm>
            <a:off x="311700" y="410000"/>
            <a:ext cx="6249900" cy="607800"/>
          </a:xfrm>
          <a:prstGeom prst="rect">
            <a:avLst/>
          </a:prstGeom>
        </p:spPr>
        <p:txBody>
          <a:bodyPr spcFirstLastPara="1" wrap="square" lIns="91425" tIns="91425" rIns="91425" bIns="91425" anchor="t" anchorCtr="0">
            <a:noAutofit/>
          </a:bodyPr>
          <a:lstStyle/>
          <a:p>
            <a:pPr marL="0" lvl="0" indent="0" algn="ctr" rtl="0">
              <a:lnSpc>
                <a:spcPct val="115000"/>
              </a:lnSpc>
              <a:spcBef>
                <a:spcPts val="1200"/>
              </a:spcBef>
              <a:spcAft>
                <a:spcPts val="0"/>
              </a:spcAft>
              <a:buNone/>
            </a:pPr>
            <a:r>
              <a:rPr lang="en" sz="2400" b="1">
                <a:solidFill>
                  <a:srgbClr val="000000"/>
                </a:solidFill>
                <a:latin typeface="Times New Roman"/>
                <a:ea typeface="Times New Roman"/>
                <a:cs typeface="Times New Roman"/>
                <a:sym typeface="Times New Roman"/>
              </a:rPr>
              <a:t>Горохов Владислав Вадимович</a:t>
            </a:r>
            <a:endParaRPr sz="2400" b="1">
              <a:solidFill>
                <a:srgbClr val="000000"/>
              </a:solidFill>
              <a:latin typeface="Times New Roman"/>
              <a:ea typeface="Times New Roman"/>
              <a:cs typeface="Times New Roman"/>
              <a:sym typeface="Times New Roman"/>
            </a:endParaRPr>
          </a:p>
        </p:txBody>
      </p:sp>
      <p:sp>
        <p:nvSpPr>
          <p:cNvPr id="331" name="Google Shape;331;p44"/>
          <p:cNvSpPr txBox="1">
            <a:spLocks noGrp="1"/>
          </p:cNvSpPr>
          <p:nvPr>
            <p:ph type="body" idx="1"/>
          </p:nvPr>
        </p:nvSpPr>
        <p:spPr>
          <a:xfrm>
            <a:off x="311700" y="1017800"/>
            <a:ext cx="5581200" cy="3551100"/>
          </a:xfrm>
          <a:prstGeom prst="rect">
            <a:avLst/>
          </a:prstGeom>
        </p:spPr>
        <p:txBody>
          <a:bodyPr spcFirstLastPara="1" wrap="square" lIns="91425" tIns="91425" rIns="91425" bIns="91425" anchor="t" anchorCtr="0">
            <a:noAutofit/>
          </a:bodyPr>
          <a:lstStyle/>
          <a:p>
            <a:pPr marL="0" lvl="0" indent="0" algn="l" rtl="0">
              <a:lnSpc>
                <a:spcPct val="95000"/>
              </a:lnSpc>
              <a:spcBef>
                <a:spcPts val="1200"/>
              </a:spcBef>
              <a:spcAft>
                <a:spcPts val="0"/>
              </a:spcAft>
              <a:buSzPts val="275"/>
              <a:buNone/>
            </a:pPr>
            <a:r>
              <a:rPr lang="en" sz="1081" b="1">
                <a:solidFill>
                  <a:srgbClr val="000000"/>
                </a:solidFill>
                <a:latin typeface="Times New Roman"/>
                <a:ea typeface="Times New Roman"/>
                <a:cs typeface="Times New Roman"/>
                <a:sym typeface="Times New Roman"/>
              </a:rPr>
              <a:t>Рік вступу</a:t>
            </a:r>
            <a:r>
              <a:rPr lang="en" sz="1081">
                <a:solidFill>
                  <a:srgbClr val="000000"/>
                </a:solidFill>
                <a:latin typeface="Times New Roman"/>
                <a:ea typeface="Times New Roman"/>
                <a:cs typeface="Times New Roman"/>
                <a:sym typeface="Times New Roman"/>
              </a:rPr>
              <a:t> 2024 / форма навчання - очна денна</a:t>
            </a:r>
            <a:endParaRPr sz="1043">
              <a:solidFill>
                <a:srgbClr val="000000"/>
              </a:solidFill>
              <a:latin typeface="Times New Roman"/>
              <a:ea typeface="Times New Roman"/>
              <a:cs typeface="Times New Roman"/>
              <a:sym typeface="Times New Roman"/>
            </a:endParaRPr>
          </a:p>
          <a:p>
            <a:pPr marL="0" lvl="0" indent="0" algn="l" rtl="0">
              <a:lnSpc>
                <a:spcPct val="95000"/>
              </a:lnSpc>
              <a:spcBef>
                <a:spcPts val="1200"/>
              </a:spcBef>
              <a:spcAft>
                <a:spcPts val="0"/>
              </a:spcAft>
              <a:buSzPts val="275"/>
              <a:buNone/>
            </a:pPr>
            <a:r>
              <a:rPr lang="en" sz="1081" b="1">
                <a:solidFill>
                  <a:srgbClr val="000000"/>
                </a:solidFill>
                <a:latin typeface="Times New Roman"/>
                <a:ea typeface="Times New Roman"/>
                <a:cs typeface="Times New Roman"/>
                <a:sym typeface="Times New Roman"/>
              </a:rPr>
              <a:t>Науковий керівник </a:t>
            </a:r>
            <a:r>
              <a:rPr lang="en" sz="1081">
                <a:solidFill>
                  <a:srgbClr val="000000"/>
                </a:solidFill>
                <a:latin typeface="Times New Roman"/>
                <a:ea typeface="Times New Roman"/>
                <a:cs typeface="Times New Roman"/>
                <a:sym typeface="Times New Roman"/>
              </a:rPr>
              <a:t>- Пархоменко Владислав Анатолійович, професор кафедри історії факультету політичних наук ЧНУ імені Петра Могили, доктор історичних наук</a:t>
            </a:r>
            <a:endParaRPr sz="1043">
              <a:solidFill>
                <a:srgbClr val="000000"/>
              </a:solidFill>
              <a:latin typeface="Times New Roman"/>
              <a:ea typeface="Times New Roman"/>
              <a:cs typeface="Times New Roman"/>
              <a:sym typeface="Times New Roman"/>
            </a:endParaRPr>
          </a:p>
          <a:p>
            <a:pPr marL="0" lvl="0" indent="0" algn="l" rtl="0">
              <a:lnSpc>
                <a:spcPct val="95000"/>
              </a:lnSpc>
              <a:spcBef>
                <a:spcPts val="1200"/>
              </a:spcBef>
              <a:spcAft>
                <a:spcPts val="0"/>
              </a:spcAft>
              <a:buSzPts val="275"/>
              <a:buNone/>
            </a:pPr>
            <a:r>
              <a:rPr lang="en" sz="1081" b="1">
                <a:solidFill>
                  <a:srgbClr val="000000"/>
                </a:solidFill>
                <a:latin typeface="Times New Roman"/>
                <a:ea typeface="Times New Roman"/>
                <a:cs typeface="Times New Roman"/>
                <a:sym typeface="Times New Roman"/>
              </a:rPr>
              <a:t>Тематика дослідження:</a:t>
            </a:r>
            <a:r>
              <a:rPr lang="en" sz="1081">
                <a:solidFill>
                  <a:srgbClr val="000000"/>
                </a:solidFill>
                <a:latin typeface="Times New Roman"/>
                <a:ea typeface="Times New Roman"/>
                <a:cs typeface="Times New Roman"/>
                <a:sym typeface="Times New Roman"/>
              </a:rPr>
              <a:t> •        	Повсякденне життя сільського населення Півдня України в добу Української революції 1917-1921 рр.</a:t>
            </a:r>
            <a:br>
              <a:rPr lang="en" sz="1081">
                <a:solidFill>
                  <a:srgbClr val="000000"/>
                </a:solidFill>
                <a:latin typeface="Times New Roman"/>
                <a:ea typeface="Times New Roman"/>
                <a:cs typeface="Times New Roman"/>
                <a:sym typeface="Times New Roman"/>
              </a:rPr>
            </a:br>
            <a:r>
              <a:rPr lang="en" sz="1081">
                <a:solidFill>
                  <a:srgbClr val="000000"/>
                </a:solidFill>
                <a:latin typeface="Times New Roman"/>
                <a:ea typeface="Times New Roman"/>
                <a:cs typeface="Times New Roman"/>
                <a:sym typeface="Times New Roman"/>
              </a:rPr>
              <a:t> </a:t>
            </a:r>
            <a:r>
              <a:rPr lang="en" sz="1081" b="1">
                <a:solidFill>
                  <a:srgbClr val="000000"/>
                </a:solidFill>
                <a:latin typeface="Times New Roman"/>
                <a:ea typeface="Times New Roman"/>
                <a:cs typeface="Times New Roman"/>
                <a:sym typeface="Times New Roman"/>
              </a:rPr>
              <a:t>Наукова новизна</a:t>
            </a:r>
            <a:r>
              <a:rPr lang="en" sz="1081">
                <a:solidFill>
                  <a:srgbClr val="000000"/>
                </a:solidFill>
                <a:latin typeface="Times New Roman"/>
                <a:ea typeface="Times New Roman"/>
                <a:cs typeface="Times New Roman"/>
                <a:sym typeface="Times New Roman"/>
              </a:rPr>
              <a:t> Української національна революція 1917-1921 рр. стала важливою віхою на шляху до державотворчих процесів ХХ ст. і, відповідно, потребує глибокого об’єктивного і всебічного вивчення. Важливою складовою Української революції було аграрне питання.</a:t>
            </a:r>
            <a:endParaRPr sz="1081">
              <a:solidFill>
                <a:srgbClr val="000000"/>
              </a:solidFill>
              <a:latin typeface="Times New Roman"/>
              <a:ea typeface="Times New Roman"/>
              <a:cs typeface="Times New Roman"/>
              <a:sym typeface="Times New Roman"/>
            </a:endParaRPr>
          </a:p>
          <a:p>
            <a:pPr marL="0" lvl="0" indent="0" algn="l" rtl="0">
              <a:lnSpc>
                <a:spcPct val="95000"/>
              </a:lnSpc>
              <a:spcBef>
                <a:spcPts val="1200"/>
              </a:spcBef>
              <a:spcAft>
                <a:spcPts val="0"/>
              </a:spcAft>
              <a:buSzPts val="275"/>
              <a:buNone/>
            </a:pPr>
            <a:r>
              <a:rPr lang="en" sz="1081">
                <a:solidFill>
                  <a:srgbClr val="000000"/>
                </a:solidFill>
                <a:latin typeface="Times New Roman"/>
                <a:ea typeface="Times New Roman"/>
                <a:cs typeface="Times New Roman"/>
                <a:sym typeface="Times New Roman"/>
              </a:rPr>
              <a:t>Тому, вивчення повсякденного життя сільського населення Півдня України допоможе відтворити цілісне уявлення тогочасного історичного процесу, збагачуючи його новим фактологічним матеріалом. Адже, українське селянство, активно реагувало на виклики які повставали перед ним в умовах змін різних влад і відповідно аграрних перетворень. Зокрема, на Півдні України, де етнічний склад сільського населення був неоднорідним, це активізувало повстанський рух, що проявилося у створенні політично-різнобарвних селянських республік та «отаманщини» .</a:t>
            </a:r>
            <a:endParaRPr sz="1118">
              <a:solidFill>
                <a:srgbClr val="000000"/>
              </a:solidFill>
              <a:latin typeface="Times New Roman"/>
              <a:ea typeface="Times New Roman"/>
              <a:cs typeface="Times New Roman"/>
              <a:sym typeface="Times New Roman"/>
            </a:endParaRPr>
          </a:p>
          <a:p>
            <a:pPr marL="0" lvl="0" indent="0" algn="l" rtl="0">
              <a:lnSpc>
                <a:spcPct val="95000"/>
              </a:lnSpc>
              <a:spcBef>
                <a:spcPts val="1200"/>
              </a:spcBef>
              <a:spcAft>
                <a:spcPts val="0"/>
              </a:spcAft>
              <a:buSzPts val="275"/>
              <a:buNone/>
            </a:pPr>
            <a:r>
              <a:rPr lang="en" sz="1118">
                <a:solidFill>
                  <a:srgbClr val="000000"/>
                </a:solidFill>
                <a:latin typeface="Times New Roman"/>
                <a:ea typeface="Times New Roman"/>
                <a:cs typeface="Times New Roman"/>
                <a:sym typeface="Times New Roman"/>
              </a:rPr>
              <a:t>ORCID:</a:t>
            </a:r>
            <a:r>
              <a:rPr lang="en" sz="1118">
                <a:solidFill>
                  <a:srgbClr val="000000"/>
                </a:solidFill>
                <a:uFill>
                  <a:noFill/>
                </a:uFill>
                <a:latin typeface="Times New Roman"/>
                <a:ea typeface="Times New Roman"/>
                <a:cs typeface="Times New Roman"/>
                <a:sym typeface="Times New Roman"/>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 </a:t>
            </a:r>
            <a:r>
              <a:rPr lang="en" sz="1118">
                <a:solidFill>
                  <a:srgbClr val="000000"/>
                </a:solidFill>
                <a:latin typeface="Times New Roman"/>
                <a:ea typeface="Times New Roman"/>
                <a:cs typeface="Times New Roman"/>
                <a:sym typeface="Times New Roman"/>
              </a:rPr>
              <a:t> https://orcid.org/0009-0000-6214-2205</a:t>
            </a:r>
            <a:endParaRPr sz="1118">
              <a:solidFill>
                <a:srgbClr val="000000"/>
              </a:solidFill>
              <a:latin typeface="Times New Roman"/>
              <a:ea typeface="Times New Roman"/>
              <a:cs typeface="Times New Roman"/>
              <a:sym typeface="Times New Roman"/>
            </a:endParaRPr>
          </a:p>
          <a:p>
            <a:pPr marL="0" lvl="0" indent="0" algn="l" rtl="0">
              <a:lnSpc>
                <a:spcPct val="95000"/>
              </a:lnSpc>
              <a:spcBef>
                <a:spcPts val="0"/>
              </a:spcBef>
              <a:spcAft>
                <a:spcPts val="0"/>
              </a:spcAft>
              <a:buSzPts val="275"/>
              <a:buNone/>
            </a:pPr>
            <a:endParaRPr sz="550">
              <a:solidFill>
                <a:srgbClr val="000000"/>
              </a:solidFill>
              <a:latin typeface="Times New Roman"/>
              <a:ea typeface="Times New Roman"/>
              <a:cs typeface="Times New Roman"/>
              <a:sym typeface="Times New Roman"/>
            </a:endParaRPr>
          </a:p>
          <a:p>
            <a:pPr marL="0" lvl="0" indent="0" algn="l" rtl="0">
              <a:lnSpc>
                <a:spcPct val="95000"/>
              </a:lnSpc>
              <a:spcBef>
                <a:spcPts val="0"/>
              </a:spcBef>
              <a:spcAft>
                <a:spcPts val="0"/>
              </a:spcAft>
              <a:buSzPts val="275"/>
              <a:buNone/>
            </a:pPr>
            <a:endParaRPr sz="550">
              <a:solidFill>
                <a:srgbClr val="000000"/>
              </a:solidFill>
              <a:latin typeface="Times New Roman"/>
              <a:ea typeface="Times New Roman"/>
              <a:cs typeface="Times New Roman"/>
              <a:sym typeface="Times New Roman"/>
            </a:endParaRPr>
          </a:p>
        </p:txBody>
      </p:sp>
      <p:pic>
        <p:nvPicPr>
          <p:cNvPr id="332" name="Google Shape;332;p44"/>
          <p:cNvPicPr preferRelativeResize="0"/>
          <p:nvPr/>
        </p:nvPicPr>
        <p:blipFill>
          <a:blip r:embed="rId4">
            <a:alphaModFix/>
          </a:blip>
          <a:stretch>
            <a:fillRect/>
          </a:stretch>
        </p:blipFill>
        <p:spPr>
          <a:xfrm>
            <a:off x="6014100" y="97050"/>
            <a:ext cx="2971810" cy="3820899"/>
          </a:xfrm>
          <a:prstGeom prst="rect">
            <a:avLst/>
          </a:prstGeom>
          <a:noFill/>
          <a:ln>
            <a:noFill/>
          </a:ln>
        </p:spPr>
      </p:pic>
      <p:pic>
        <p:nvPicPr>
          <p:cNvPr id="333" name="Google Shape;333;p44"/>
          <p:cNvPicPr preferRelativeResize="0"/>
          <p:nvPr/>
        </p:nvPicPr>
        <p:blipFill>
          <a:blip r:embed="rId5">
            <a:alphaModFix/>
          </a:blip>
          <a:stretch>
            <a:fillRect/>
          </a:stretch>
        </p:blipFill>
        <p:spPr>
          <a:xfrm>
            <a:off x="7135850" y="3917950"/>
            <a:ext cx="988024" cy="962624"/>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45"/>
          <p:cNvSpPr txBox="1">
            <a:spLocks noGrp="1"/>
          </p:cNvSpPr>
          <p:nvPr>
            <p:ph type="title"/>
          </p:nvPr>
        </p:nvSpPr>
        <p:spPr>
          <a:xfrm>
            <a:off x="401725" y="139975"/>
            <a:ext cx="8520600" cy="607800"/>
          </a:xfrm>
          <a:prstGeom prst="rect">
            <a:avLst/>
          </a:prstGeom>
        </p:spPr>
        <p:txBody>
          <a:bodyPr spcFirstLastPara="1" wrap="square" lIns="91425" tIns="91425" rIns="91425" bIns="91425" anchor="t" anchorCtr="0">
            <a:normAutofit fontScale="90000"/>
          </a:bodyPr>
          <a:lstStyle/>
          <a:p>
            <a:pPr marL="0" lvl="0" indent="0" algn="ctr" rtl="0">
              <a:lnSpc>
                <a:spcPct val="115000"/>
              </a:lnSpc>
              <a:spcBef>
                <a:spcPts val="1200"/>
              </a:spcBef>
              <a:spcAft>
                <a:spcPts val="0"/>
              </a:spcAft>
              <a:buNone/>
            </a:pPr>
            <a:r>
              <a:rPr lang="en" sz="2400" b="1">
                <a:solidFill>
                  <a:srgbClr val="000000"/>
                </a:solidFill>
                <a:latin typeface="Times New Roman"/>
                <a:ea typeface="Times New Roman"/>
                <a:cs typeface="Times New Roman"/>
                <a:sym typeface="Times New Roman"/>
              </a:rPr>
              <a:t>Горохов Владислав Вадимович</a:t>
            </a:r>
            <a:endParaRPr/>
          </a:p>
          <a:p>
            <a:pPr marL="0" lvl="0" indent="0" algn="l" rtl="0">
              <a:spcBef>
                <a:spcPts val="0"/>
              </a:spcBef>
              <a:spcAft>
                <a:spcPts val="0"/>
              </a:spcAft>
              <a:buNone/>
            </a:pPr>
            <a:endParaRPr/>
          </a:p>
        </p:txBody>
      </p:sp>
      <p:sp>
        <p:nvSpPr>
          <p:cNvPr id="339" name="Google Shape;339;p45"/>
          <p:cNvSpPr txBox="1">
            <a:spLocks noGrp="1"/>
          </p:cNvSpPr>
          <p:nvPr>
            <p:ph type="body" idx="1"/>
          </p:nvPr>
        </p:nvSpPr>
        <p:spPr>
          <a:xfrm>
            <a:off x="311700" y="2993250"/>
            <a:ext cx="3498000" cy="3379500"/>
          </a:xfrm>
          <a:prstGeom prst="rect">
            <a:avLst/>
          </a:prstGeom>
        </p:spPr>
        <p:txBody>
          <a:bodyPr spcFirstLastPara="1" wrap="square" lIns="91425" tIns="91425" rIns="91425" bIns="91425" anchor="t" anchorCtr="0">
            <a:normAutofit/>
          </a:bodyPr>
          <a:lstStyle/>
          <a:p>
            <a:pPr marL="0" lvl="0" indent="444500" algn="just" rtl="0">
              <a:spcBef>
                <a:spcPts val="1200"/>
              </a:spcBef>
              <a:spcAft>
                <a:spcPts val="0"/>
              </a:spcAft>
              <a:buNone/>
            </a:pPr>
            <a:r>
              <a:rPr lang="en" sz="1100">
                <a:solidFill>
                  <a:srgbClr val="000000"/>
                </a:solidFill>
                <a:latin typeface="Times New Roman"/>
                <a:ea typeface="Times New Roman"/>
                <a:cs typeface="Times New Roman"/>
                <a:sym typeface="Times New Roman"/>
              </a:rPr>
              <a:t>Підвищення кваліфікації за Міжнародним сертифікатом (серія ПК № RE25-442 від 07.02.2025 року) за Міжнародною програмою підвищення кваліфікації «Європейські практики наукової досконалості в цифрову еру» (навчальне навантаження становить 70 годин – 4 кредитів ECTS; Термін навчання: 24.01.2025 – 07.02.2025).</a:t>
            </a:r>
            <a:endParaRPr sz="1100">
              <a:solidFill>
                <a:srgbClr val="000000"/>
              </a:solidFill>
              <a:latin typeface="Times New Roman"/>
              <a:ea typeface="Times New Roman"/>
              <a:cs typeface="Times New Roman"/>
              <a:sym typeface="Times New Roman"/>
            </a:endParaRPr>
          </a:p>
          <a:p>
            <a:pPr marL="0" lvl="0" indent="0" algn="l" rtl="0">
              <a:lnSpc>
                <a:spcPct val="90000"/>
              </a:lnSpc>
              <a:spcBef>
                <a:spcPts val="1000"/>
              </a:spcBef>
              <a:spcAft>
                <a:spcPts val="0"/>
              </a:spcAft>
              <a:buNone/>
            </a:pPr>
            <a:endParaRPr sz="1300">
              <a:solidFill>
                <a:srgbClr val="000000"/>
              </a:solidFill>
              <a:latin typeface="Times New Roman"/>
              <a:ea typeface="Times New Roman"/>
              <a:cs typeface="Times New Roman"/>
              <a:sym typeface="Times New Roman"/>
            </a:endParaRPr>
          </a:p>
        </p:txBody>
      </p:sp>
      <p:pic>
        <p:nvPicPr>
          <p:cNvPr id="340" name="Google Shape;340;p45"/>
          <p:cNvPicPr preferRelativeResize="0"/>
          <p:nvPr/>
        </p:nvPicPr>
        <p:blipFill>
          <a:blip r:embed="rId3">
            <a:alphaModFix/>
          </a:blip>
          <a:stretch>
            <a:fillRect/>
          </a:stretch>
        </p:blipFill>
        <p:spPr>
          <a:xfrm>
            <a:off x="187375" y="808726"/>
            <a:ext cx="3891990" cy="2123575"/>
          </a:xfrm>
          <a:prstGeom prst="rect">
            <a:avLst/>
          </a:prstGeom>
          <a:noFill/>
          <a:ln>
            <a:noFill/>
          </a:ln>
        </p:spPr>
      </p:pic>
      <p:pic>
        <p:nvPicPr>
          <p:cNvPr id="341" name="Google Shape;341;p45"/>
          <p:cNvPicPr preferRelativeResize="0"/>
          <p:nvPr/>
        </p:nvPicPr>
        <p:blipFill>
          <a:blip r:embed="rId4">
            <a:alphaModFix/>
          </a:blip>
          <a:stretch>
            <a:fillRect/>
          </a:stretch>
        </p:blipFill>
        <p:spPr>
          <a:xfrm>
            <a:off x="5574974" y="808727"/>
            <a:ext cx="3001978" cy="2123576"/>
          </a:xfrm>
          <a:prstGeom prst="rect">
            <a:avLst/>
          </a:prstGeom>
          <a:noFill/>
          <a:ln>
            <a:noFill/>
          </a:ln>
        </p:spPr>
      </p:pic>
      <p:sp>
        <p:nvSpPr>
          <p:cNvPr id="342" name="Google Shape;342;p45"/>
          <p:cNvSpPr txBox="1"/>
          <p:nvPr/>
        </p:nvSpPr>
        <p:spPr>
          <a:xfrm>
            <a:off x="4992700" y="2993250"/>
            <a:ext cx="3698100" cy="1476000"/>
          </a:xfrm>
          <a:prstGeom prst="rect">
            <a:avLst/>
          </a:prstGeom>
          <a:noFill/>
          <a:ln>
            <a:noFill/>
          </a:ln>
        </p:spPr>
        <p:txBody>
          <a:bodyPr spcFirstLastPara="1" wrap="square" lIns="91425" tIns="91425" rIns="91425" bIns="91425" anchor="t" anchorCtr="0">
            <a:noAutofit/>
          </a:bodyPr>
          <a:lstStyle/>
          <a:p>
            <a:pPr marL="0" lvl="0" indent="444500" algn="just" rtl="0">
              <a:lnSpc>
                <a:spcPct val="115000"/>
              </a:lnSpc>
              <a:spcBef>
                <a:spcPts val="1200"/>
              </a:spcBef>
              <a:spcAft>
                <a:spcPts val="0"/>
              </a:spcAft>
              <a:buNone/>
            </a:pPr>
            <a:r>
              <a:rPr lang="en" sz="1100">
                <a:latin typeface="Times New Roman"/>
                <a:ea typeface="Times New Roman"/>
                <a:cs typeface="Times New Roman"/>
                <a:sym typeface="Times New Roman"/>
              </a:rPr>
              <a:t>Підвищення кваліфікації за Міжнародним сертифікатом (серія ПК № CREATIUC-2025-6-068 від 25.02.2025 року) за Міжнародною програмою підвищення кваліфікації «Створення інклюзивного університетського клімату» у межах програми Еразмус+ Жана Моне (навчальне навантаження становить 52 годин – 1.7 кредитів ECTS; Термін навчання: 19.02.2025 – 25.02.2025).</a:t>
            </a:r>
            <a:endParaRPr sz="1100">
              <a:latin typeface="Times New Roman"/>
              <a:ea typeface="Times New Roman"/>
              <a:cs typeface="Times New Roman"/>
              <a:sym typeface="Times New Roman"/>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46"/>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SzPts val="990"/>
              <a:buNone/>
            </a:pPr>
            <a:r>
              <a:rPr lang="en" sz="1800"/>
              <a:t>Публікації</a:t>
            </a:r>
            <a:endParaRPr sz="1800"/>
          </a:p>
        </p:txBody>
      </p:sp>
      <p:sp>
        <p:nvSpPr>
          <p:cNvPr id="348" name="Google Shape;348;p46"/>
          <p:cNvSpPr txBox="1">
            <a:spLocks noGrp="1"/>
          </p:cNvSpPr>
          <p:nvPr>
            <p:ph type="body" idx="1"/>
          </p:nvPr>
        </p:nvSpPr>
        <p:spPr>
          <a:xfrm>
            <a:off x="438525" y="815300"/>
            <a:ext cx="8393700" cy="3753600"/>
          </a:xfrm>
          <a:prstGeom prst="rect">
            <a:avLst/>
          </a:prstGeom>
        </p:spPr>
        <p:txBody>
          <a:bodyPr spcFirstLastPara="1" wrap="square" lIns="91425" tIns="91425" rIns="91425" bIns="91425" anchor="t" anchorCtr="0">
            <a:normAutofit/>
          </a:bodyPr>
          <a:lstStyle/>
          <a:p>
            <a:pPr marL="0" lvl="0" indent="0" algn="l" rtl="0">
              <a:lnSpc>
                <a:spcPct val="100000"/>
              </a:lnSpc>
              <a:spcBef>
                <a:spcPts val="0"/>
              </a:spcBef>
              <a:spcAft>
                <a:spcPts val="0"/>
              </a:spcAft>
              <a:buNone/>
            </a:pPr>
            <a:r>
              <a:rPr lang="en" sz="2363">
                <a:latin typeface="Times New Roman"/>
                <a:ea typeface="Times New Roman"/>
                <a:cs typeface="Times New Roman"/>
                <a:sym typeface="Times New Roman"/>
              </a:rPr>
              <a:t>Тези:</a:t>
            </a:r>
            <a:endParaRPr sz="2363">
              <a:latin typeface="Times New Roman"/>
              <a:ea typeface="Times New Roman"/>
              <a:cs typeface="Times New Roman"/>
              <a:sym typeface="Times New Roman"/>
            </a:endParaRPr>
          </a:p>
          <a:p>
            <a:pPr marL="457200" lvl="0" indent="-325200" algn="just" rtl="0">
              <a:spcBef>
                <a:spcPts val="1200"/>
              </a:spcBef>
              <a:spcAft>
                <a:spcPts val="0"/>
              </a:spcAft>
              <a:buSzPts val="1521"/>
              <a:buFont typeface="Times New Roman"/>
              <a:buAutoNum type="arabicPeriod"/>
            </a:pPr>
            <a:r>
              <a:rPr lang="en" sz="1200">
                <a:solidFill>
                  <a:srgbClr val="000000"/>
                </a:solidFill>
                <a:latin typeface="Times New Roman"/>
                <a:ea typeface="Times New Roman"/>
                <a:cs typeface="Times New Roman"/>
                <a:sym typeface="Times New Roman"/>
              </a:rPr>
              <a:t>Горохов В. В. Вплив повстанських рухів на життя селян Миколаївщини 1917–1921 рр. Європейські цінності в Україні: історичний аспект: Міжнар. наук. конф. 17 черв. 2025 р., м. Миколаїв : в рамках міжнар. проєкту Erasmus+ за напрямком Jean Monnet «Implementation of European values as a basis of democracy in Ukraine»: тези. Миколаїв, 2025. С. 98–101. URL: https://chmnu.edu.ua/wp-content/uploads/YEvropejski-tsinnosti-v-Ukrayini_istorichnij-aspekt.pdf</a:t>
            </a:r>
            <a:endParaRPr sz="1200">
              <a:solidFill>
                <a:srgbClr val="000000"/>
              </a:solidFill>
              <a:latin typeface="Times New Roman"/>
              <a:ea typeface="Times New Roman"/>
              <a:cs typeface="Times New Roman"/>
              <a:sym typeface="Times New Roman"/>
            </a:endParaRPr>
          </a:p>
          <a:p>
            <a:pPr marL="457200" lvl="0" indent="-325200" algn="just" rtl="0">
              <a:spcBef>
                <a:spcPts val="0"/>
              </a:spcBef>
              <a:spcAft>
                <a:spcPts val="0"/>
              </a:spcAft>
              <a:buSzPts val="1521"/>
              <a:buFont typeface="Times New Roman"/>
              <a:buAutoNum type="arabicPeriod"/>
            </a:pPr>
            <a:r>
              <a:rPr lang="en" sz="1200">
                <a:solidFill>
                  <a:srgbClr val="000000"/>
                </a:solidFill>
                <a:latin typeface="Times New Roman"/>
                <a:ea typeface="Times New Roman"/>
                <a:cs typeface="Times New Roman"/>
                <a:sym typeface="Times New Roman"/>
              </a:rPr>
              <a:t>Горохов В. В. Повсякденне життя селян Півдня України в добу денікінської окупації краю. Могилянські читання – 2025 : досвід та тенденції розвитку суспільства в Україні : глобальний, національний та регіональний аспекти. Історія та археологія. : матеріали міжн. наук. конф., м. Миколаїв, 10–14 листоп. 2025 р. Миколаїв, 2025. С. 31–34.</a:t>
            </a:r>
            <a:r>
              <a:rPr lang="en" sz="1100">
                <a:solidFill>
                  <a:srgbClr val="000000"/>
                </a:solidFill>
                <a:latin typeface="Arial"/>
                <a:ea typeface="Arial"/>
                <a:cs typeface="Arial"/>
                <a:sym typeface="Arial"/>
              </a:rPr>
              <a:t> </a:t>
            </a:r>
            <a:r>
              <a:rPr lang="en" sz="1200">
                <a:solidFill>
                  <a:srgbClr val="000000"/>
                </a:solidFill>
                <a:latin typeface="Times New Roman"/>
                <a:ea typeface="Times New Roman"/>
                <a:cs typeface="Times New Roman"/>
                <a:sym typeface="Times New Roman"/>
              </a:rPr>
              <a:t>URL: https://dspace.chmnu.edu.ua/jspui/bitstream/123456789/2997/1/МЧ-2025.%20Історія%20та%20археологія.pdf.</a:t>
            </a:r>
            <a:endParaRPr sz="1200" i="1">
              <a:solidFill>
                <a:srgbClr val="000000"/>
              </a:solidFill>
              <a:latin typeface="Times New Roman"/>
              <a:ea typeface="Times New Roman"/>
              <a:cs typeface="Times New Roman"/>
              <a:sym typeface="Times New Roman"/>
            </a:endParaRPr>
          </a:p>
        </p:txBody>
      </p:sp>
      <p:pic>
        <p:nvPicPr>
          <p:cNvPr id="349" name="Google Shape;349;p46"/>
          <p:cNvPicPr preferRelativeResize="0"/>
          <p:nvPr/>
        </p:nvPicPr>
        <p:blipFill>
          <a:blip r:embed="rId3">
            <a:alphaModFix/>
          </a:blip>
          <a:stretch>
            <a:fillRect/>
          </a:stretch>
        </p:blipFill>
        <p:spPr>
          <a:xfrm>
            <a:off x="7135850" y="3917950"/>
            <a:ext cx="988024" cy="962624"/>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47"/>
          <p:cNvSpPr txBox="1">
            <a:spLocks noGrp="1"/>
          </p:cNvSpPr>
          <p:nvPr>
            <p:ph type="title"/>
          </p:nvPr>
        </p:nvSpPr>
        <p:spPr>
          <a:xfrm>
            <a:off x="311700" y="410000"/>
            <a:ext cx="5602200" cy="607800"/>
          </a:xfrm>
          <a:prstGeom prst="rect">
            <a:avLst/>
          </a:prstGeom>
        </p:spPr>
        <p:txBody>
          <a:bodyPr spcFirstLastPara="1" wrap="square" lIns="91425" tIns="91425" rIns="91425" bIns="91425" anchor="t" anchorCtr="0">
            <a:normAutofit fontScale="90000"/>
          </a:bodyPr>
          <a:lstStyle/>
          <a:p>
            <a:pPr marL="0" lvl="0" indent="0" algn="ctr" rtl="0">
              <a:lnSpc>
                <a:spcPct val="115000"/>
              </a:lnSpc>
              <a:spcBef>
                <a:spcPts val="1200"/>
              </a:spcBef>
              <a:spcAft>
                <a:spcPts val="0"/>
              </a:spcAft>
              <a:buNone/>
            </a:pPr>
            <a:r>
              <a:rPr lang="en" sz="2400" b="1">
                <a:solidFill>
                  <a:srgbClr val="000000"/>
                </a:solidFill>
                <a:latin typeface="Times New Roman"/>
                <a:ea typeface="Times New Roman"/>
                <a:cs typeface="Times New Roman"/>
                <a:sym typeface="Times New Roman"/>
              </a:rPr>
              <a:t>Захарченко Максим Геннадійович</a:t>
            </a:r>
            <a:endParaRPr/>
          </a:p>
        </p:txBody>
      </p:sp>
      <p:sp>
        <p:nvSpPr>
          <p:cNvPr id="355" name="Google Shape;355;p47"/>
          <p:cNvSpPr txBox="1">
            <a:spLocks noGrp="1"/>
          </p:cNvSpPr>
          <p:nvPr>
            <p:ph type="body" idx="1"/>
          </p:nvPr>
        </p:nvSpPr>
        <p:spPr>
          <a:xfrm>
            <a:off x="311700" y="1229875"/>
            <a:ext cx="5056200" cy="3339000"/>
          </a:xfrm>
          <a:prstGeom prst="rect">
            <a:avLst/>
          </a:prstGeom>
        </p:spPr>
        <p:txBody>
          <a:bodyPr spcFirstLastPara="1" wrap="square" lIns="91425" tIns="91425" rIns="91425" bIns="91425" anchor="t" anchorCtr="0">
            <a:normAutofit fontScale="92500" lnSpcReduction="10000"/>
          </a:bodyPr>
          <a:lstStyle/>
          <a:p>
            <a:pPr marL="0" lvl="0" indent="0" algn="l" rtl="0">
              <a:lnSpc>
                <a:spcPct val="95000"/>
              </a:lnSpc>
              <a:spcBef>
                <a:spcPts val="1200"/>
              </a:spcBef>
              <a:spcAft>
                <a:spcPts val="0"/>
              </a:spcAft>
              <a:buClr>
                <a:srgbClr val="000000"/>
              </a:buClr>
              <a:buSzPct val="25428"/>
              <a:buFont typeface="Arial"/>
              <a:buNone/>
            </a:pPr>
            <a:r>
              <a:rPr lang="en" sz="1081" b="1">
                <a:solidFill>
                  <a:srgbClr val="000000"/>
                </a:solidFill>
                <a:latin typeface="Times New Roman"/>
                <a:ea typeface="Times New Roman"/>
                <a:cs typeface="Times New Roman"/>
                <a:sym typeface="Times New Roman"/>
              </a:rPr>
              <a:t>Рік вступу</a:t>
            </a:r>
            <a:r>
              <a:rPr lang="en" sz="1081">
                <a:solidFill>
                  <a:srgbClr val="000000"/>
                </a:solidFill>
                <a:latin typeface="Times New Roman"/>
                <a:ea typeface="Times New Roman"/>
                <a:cs typeface="Times New Roman"/>
                <a:sym typeface="Times New Roman"/>
              </a:rPr>
              <a:t> 2024 / форма навчання - очна денна</a:t>
            </a:r>
            <a:endParaRPr sz="1043">
              <a:solidFill>
                <a:srgbClr val="000000"/>
              </a:solidFill>
              <a:latin typeface="Times New Roman"/>
              <a:ea typeface="Times New Roman"/>
              <a:cs typeface="Times New Roman"/>
              <a:sym typeface="Times New Roman"/>
            </a:endParaRPr>
          </a:p>
          <a:p>
            <a:pPr marL="0" lvl="0" indent="0" algn="l" rtl="0">
              <a:lnSpc>
                <a:spcPct val="95000"/>
              </a:lnSpc>
              <a:spcBef>
                <a:spcPts val="1200"/>
              </a:spcBef>
              <a:spcAft>
                <a:spcPts val="0"/>
              </a:spcAft>
              <a:buClr>
                <a:srgbClr val="000000"/>
              </a:buClr>
              <a:buSzPct val="25428"/>
              <a:buFont typeface="Arial"/>
              <a:buNone/>
            </a:pPr>
            <a:r>
              <a:rPr lang="en" sz="1081" b="1">
                <a:solidFill>
                  <a:srgbClr val="000000"/>
                </a:solidFill>
                <a:latin typeface="Times New Roman"/>
                <a:ea typeface="Times New Roman"/>
                <a:cs typeface="Times New Roman"/>
                <a:sym typeface="Times New Roman"/>
              </a:rPr>
              <a:t>Науковий керівник </a:t>
            </a:r>
            <a:r>
              <a:rPr lang="en" sz="1081">
                <a:solidFill>
                  <a:srgbClr val="000000"/>
                </a:solidFill>
                <a:latin typeface="Times New Roman"/>
                <a:ea typeface="Times New Roman"/>
                <a:cs typeface="Times New Roman"/>
                <a:sym typeface="Times New Roman"/>
              </a:rPr>
              <a:t>- Пархоменко Владислав Анатолійович, професор кафедри історії факультету політичних наук ЧНУ імені Петра Могили, доктор історичних наук</a:t>
            </a:r>
            <a:endParaRPr sz="1043">
              <a:solidFill>
                <a:srgbClr val="000000"/>
              </a:solidFill>
              <a:latin typeface="Times New Roman"/>
              <a:ea typeface="Times New Roman"/>
              <a:cs typeface="Times New Roman"/>
              <a:sym typeface="Times New Roman"/>
            </a:endParaRPr>
          </a:p>
          <a:p>
            <a:pPr marL="0" lvl="0" indent="0" algn="just" rtl="0">
              <a:lnSpc>
                <a:spcPct val="95000"/>
              </a:lnSpc>
              <a:spcBef>
                <a:spcPts val="1200"/>
              </a:spcBef>
              <a:spcAft>
                <a:spcPts val="0"/>
              </a:spcAft>
              <a:buNone/>
            </a:pPr>
            <a:r>
              <a:rPr lang="en" sz="1081" b="1">
                <a:solidFill>
                  <a:srgbClr val="000000"/>
                </a:solidFill>
                <a:latin typeface="Times New Roman"/>
                <a:ea typeface="Times New Roman"/>
                <a:cs typeface="Times New Roman"/>
                <a:sym typeface="Times New Roman"/>
              </a:rPr>
              <a:t>Тематика дослідження:</a:t>
            </a:r>
            <a:r>
              <a:rPr lang="en" sz="1081">
                <a:solidFill>
                  <a:srgbClr val="000000"/>
                </a:solidFill>
                <a:latin typeface="Times New Roman"/>
                <a:ea typeface="Times New Roman"/>
                <a:cs typeface="Times New Roman"/>
                <a:sym typeface="Times New Roman"/>
              </a:rPr>
              <a:t> Концепції Двоморʼя та Триморʼя, та їх вплив на формування візії українсько-польських відносин (1918-2021 рр.).</a:t>
            </a:r>
            <a:endParaRPr sz="1081">
              <a:solidFill>
                <a:srgbClr val="000000"/>
              </a:solidFill>
              <a:latin typeface="Times New Roman"/>
              <a:ea typeface="Times New Roman"/>
              <a:cs typeface="Times New Roman"/>
              <a:sym typeface="Times New Roman"/>
            </a:endParaRPr>
          </a:p>
          <a:p>
            <a:pPr marL="0" lvl="0" indent="0" algn="just" rtl="0">
              <a:lnSpc>
                <a:spcPct val="95000"/>
              </a:lnSpc>
              <a:spcBef>
                <a:spcPts val="1200"/>
              </a:spcBef>
              <a:spcAft>
                <a:spcPts val="0"/>
              </a:spcAft>
              <a:buNone/>
            </a:pPr>
            <a:r>
              <a:rPr lang="en" sz="1081" b="1">
                <a:solidFill>
                  <a:srgbClr val="000000"/>
                </a:solidFill>
                <a:latin typeface="Times New Roman"/>
                <a:ea typeface="Times New Roman"/>
                <a:cs typeface="Times New Roman"/>
                <a:sym typeface="Times New Roman"/>
              </a:rPr>
              <a:t>Наукова новизна</a:t>
            </a:r>
            <a:r>
              <a:rPr lang="en" sz="1081">
                <a:solidFill>
                  <a:srgbClr val="000000"/>
                </a:solidFill>
                <a:latin typeface="Times New Roman"/>
                <a:ea typeface="Times New Roman"/>
                <a:cs typeface="Times New Roman"/>
                <a:sym typeface="Times New Roman"/>
              </a:rPr>
              <a:t> </a:t>
            </a:r>
            <a:r>
              <a:rPr lang="en" sz="1000">
                <a:solidFill>
                  <a:srgbClr val="000000"/>
                </a:solidFill>
                <a:latin typeface="Times New Roman"/>
                <a:ea typeface="Times New Roman"/>
                <a:cs typeface="Times New Roman"/>
                <a:sym typeface="Times New Roman"/>
              </a:rPr>
              <a:t>дослідження концепцій полягає у комплексному осмисленні геополітичних ідей Двоморʼя та Триморʼя та процес їх трансформацію від міжвоєнних федеративних і безпекових проектів до сучасних форматів регіональної співпраці, з’ясування зміни їхнього смислового наповнення залежно від міжнародного контексту та внутрішньополітичних чинників. Таким чином, українсько-польські відносини розглядаються крізь призму цих концепцій як динамічний процес формування спільної регіональної візії, (як і конфліктів, що виникали в цьому процесі) а не лише як сукупність двосторонніх дипломатичних контактів.</a:t>
            </a:r>
            <a:endParaRPr sz="1000">
              <a:solidFill>
                <a:srgbClr val="000000"/>
              </a:solidFill>
              <a:latin typeface="Times New Roman"/>
              <a:ea typeface="Times New Roman"/>
              <a:cs typeface="Times New Roman"/>
              <a:sym typeface="Times New Roman"/>
            </a:endParaRPr>
          </a:p>
          <a:p>
            <a:pPr marL="0" lvl="0" indent="0" algn="just" rtl="0">
              <a:lnSpc>
                <a:spcPct val="95000"/>
              </a:lnSpc>
              <a:spcBef>
                <a:spcPts val="1200"/>
              </a:spcBef>
              <a:spcAft>
                <a:spcPts val="0"/>
              </a:spcAft>
              <a:buClr>
                <a:srgbClr val="000000"/>
              </a:buClr>
              <a:buSzPct val="27500"/>
              <a:buFont typeface="Arial"/>
              <a:buNone/>
            </a:pPr>
            <a:r>
              <a:rPr lang="en" sz="1000">
                <a:solidFill>
                  <a:srgbClr val="000000"/>
                </a:solidFill>
                <a:latin typeface="Times New Roman"/>
                <a:ea typeface="Times New Roman"/>
                <a:cs typeface="Times New Roman"/>
                <a:sym typeface="Times New Roman"/>
              </a:rPr>
              <a:t>Наукову новизну також становить аналіз ролі України не лише як об’єкта, а як суб’єкта зазначених концепцій у різні історичні періоди - від доби відновлення державності після Першої світової війни, через добу втрати суверенітету, до активної участі в сучасних інтеграційних і безпекових ініціативах. </a:t>
            </a:r>
            <a:endParaRPr sz="1118">
              <a:solidFill>
                <a:srgbClr val="000000"/>
              </a:solidFill>
              <a:latin typeface="Times New Roman"/>
              <a:ea typeface="Times New Roman"/>
              <a:cs typeface="Times New Roman"/>
              <a:sym typeface="Times New Roman"/>
            </a:endParaRPr>
          </a:p>
          <a:p>
            <a:pPr marL="0" lvl="0" indent="0" algn="l" rtl="0">
              <a:lnSpc>
                <a:spcPct val="95000"/>
              </a:lnSpc>
              <a:spcBef>
                <a:spcPts val="1200"/>
              </a:spcBef>
              <a:spcAft>
                <a:spcPts val="0"/>
              </a:spcAft>
              <a:buClr>
                <a:srgbClr val="000000"/>
              </a:buClr>
              <a:buSzPts val="254"/>
              <a:buFont typeface="Arial"/>
              <a:buNone/>
            </a:pPr>
            <a:r>
              <a:rPr lang="en" sz="1118">
                <a:solidFill>
                  <a:srgbClr val="000000"/>
                </a:solidFill>
                <a:latin typeface="Times New Roman"/>
                <a:ea typeface="Times New Roman"/>
                <a:cs typeface="Times New Roman"/>
                <a:sym typeface="Times New Roman"/>
              </a:rPr>
              <a:t>ORCID:</a:t>
            </a:r>
            <a:r>
              <a:rPr lang="en" sz="1118">
                <a:solidFill>
                  <a:srgbClr val="000000"/>
                </a:solidFill>
                <a:uFill>
                  <a:noFill/>
                </a:uFill>
                <a:latin typeface="Times New Roman"/>
                <a:ea typeface="Times New Roman"/>
                <a:cs typeface="Times New Roman"/>
                <a:sym typeface="Times New Roman"/>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 </a:t>
            </a:r>
            <a:r>
              <a:rPr lang="en" sz="1118">
                <a:solidFill>
                  <a:srgbClr val="000000"/>
                </a:solidFill>
                <a:latin typeface="Times New Roman"/>
                <a:ea typeface="Times New Roman"/>
                <a:cs typeface="Times New Roman"/>
                <a:sym typeface="Times New Roman"/>
              </a:rPr>
              <a:t> </a:t>
            </a:r>
            <a:r>
              <a:rPr lang="en" sz="1050">
                <a:solidFill>
                  <a:srgbClr val="000000"/>
                </a:solidFill>
                <a:highlight>
                  <a:srgbClr val="FFFFFF"/>
                </a:highlight>
                <a:uFill>
                  <a:noFill/>
                </a:uFill>
                <a:latin typeface="Times New Roman"/>
                <a:ea typeface="Times New Roman"/>
                <a:cs typeface="Times New Roman"/>
                <a:sym typeface="Times New Roman"/>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https://orcid.org/0009-0002-5251-6538</a:t>
            </a:r>
            <a:endParaRPr sz="1050">
              <a:solidFill>
                <a:srgbClr val="000000"/>
              </a:solidFill>
            </a:endParaRPr>
          </a:p>
        </p:txBody>
      </p:sp>
      <p:pic>
        <p:nvPicPr>
          <p:cNvPr id="356" name="Google Shape;356;p47" title="photo_2026-01-15_22-01-49.jpg"/>
          <p:cNvPicPr preferRelativeResize="0"/>
          <p:nvPr/>
        </p:nvPicPr>
        <p:blipFill rotWithShape="1">
          <a:blip r:embed="rId5">
            <a:alphaModFix/>
          </a:blip>
          <a:srcRect t="15731" r="19211" b="3178"/>
          <a:stretch/>
        </p:blipFill>
        <p:spPr>
          <a:xfrm>
            <a:off x="6345000" y="202200"/>
            <a:ext cx="2752625" cy="3683600"/>
          </a:xfrm>
          <a:prstGeom prst="rect">
            <a:avLst/>
          </a:prstGeom>
          <a:noFill/>
          <a:ln>
            <a:noFill/>
          </a:ln>
        </p:spPr>
      </p:pic>
      <p:pic>
        <p:nvPicPr>
          <p:cNvPr id="357" name="Google Shape;357;p47"/>
          <p:cNvPicPr preferRelativeResize="0"/>
          <p:nvPr/>
        </p:nvPicPr>
        <p:blipFill>
          <a:blip r:embed="rId6">
            <a:alphaModFix/>
          </a:blip>
          <a:stretch>
            <a:fillRect/>
          </a:stretch>
        </p:blipFill>
        <p:spPr>
          <a:xfrm>
            <a:off x="7135850" y="3917950"/>
            <a:ext cx="988024" cy="962624"/>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48"/>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fontScale="90000"/>
          </a:bodyPr>
          <a:lstStyle/>
          <a:p>
            <a:pPr marL="0" lvl="0" indent="0" algn="ctr" rtl="0">
              <a:lnSpc>
                <a:spcPct val="115000"/>
              </a:lnSpc>
              <a:spcBef>
                <a:spcPts val="1200"/>
              </a:spcBef>
              <a:spcAft>
                <a:spcPts val="0"/>
              </a:spcAft>
              <a:buNone/>
            </a:pPr>
            <a:r>
              <a:rPr lang="en" sz="2400" b="1">
                <a:solidFill>
                  <a:srgbClr val="000000"/>
                </a:solidFill>
                <a:latin typeface="Times New Roman"/>
                <a:ea typeface="Times New Roman"/>
                <a:cs typeface="Times New Roman"/>
                <a:sym typeface="Times New Roman"/>
              </a:rPr>
              <a:t>Захарченко Максим Геннадійович</a:t>
            </a:r>
            <a:endParaRPr/>
          </a:p>
        </p:txBody>
      </p:sp>
      <p:sp>
        <p:nvSpPr>
          <p:cNvPr id="363" name="Google Shape;363;p48"/>
          <p:cNvSpPr txBox="1">
            <a:spLocks noGrp="1"/>
          </p:cNvSpPr>
          <p:nvPr>
            <p:ph type="body" idx="1"/>
          </p:nvPr>
        </p:nvSpPr>
        <p:spPr>
          <a:xfrm>
            <a:off x="6127600" y="3030725"/>
            <a:ext cx="2534700" cy="1547100"/>
          </a:xfrm>
          <a:prstGeom prst="rect">
            <a:avLst/>
          </a:prstGeom>
        </p:spPr>
        <p:txBody>
          <a:bodyPr spcFirstLastPara="1" wrap="square" lIns="91425" tIns="91425" rIns="91425" bIns="91425" anchor="t" anchorCtr="0">
            <a:normAutofit/>
          </a:bodyPr>
          <a:lstStyle/>
          <a:p>
            <a:pPr marL="0" lvl="0" indent="0" algn="ctr" rtl="0">
              <a:spcBef>
                <a:spcPts val="0"/>
              </a:spcBef>
              <a:spcAft>
                <a:spcPts val="1200"/>
              </a:spcAft>
              <a:buNone/>
            </a:pPr>
            <a:r>
              <a:rPr lang="en" sz="1200">
                <a:solidFill>
                  <a:srgbClr val="110F12"/>
                </a:solidFill>
                <a:highlight>
                  <a:srgbClr val="FFFFFF"/>
                </a:highlight>
                <a:latin typeface="Times New Roman"/>
                <a:ea typeface="Times New Roman"/>
                <a:cs typeface="Times New Roman"/>
                <a:sym typeface="Times New Roman"/>
              </a:rPr>
              <a:t>Вікіпедія для навчання (базовий рівень) [онлайн курс]</a:t>
            </a:r>
            <a:endParaRPr>
              <a:latin typeface="Times New Roman"/>
              <a:ea typeface="Times New Roman"/>
              <a:cs typeface="Times New Roman"/>
              <a:sym typeface="Times New Roman"/>
            </a:endParaRPr>
          </a:p>
        </p:txBody>
      </p:sp>
      <p:pic>
        <p:nvPicPr>
          <p:cNvPr id="364" name="Google Shape;364;p48" title="Знімок екрана 2026-01-17 о 10.31.28.png"/>
          <p:cNvPicPr preferRelativeResize="0"/>
          <p:nvPr/>
        </p:nvPicPr>
        <p:blipFill>
          <a:blip r:embed="rId3">
            <a:alphaModFix/>
          </a:blip>
          <a:stretch>
            <a:fillRect/>
          </a:stretch>
        </p:blipFill>
        <p:spPr>
          <a:xfrm>
            <a:off x="6127598" y="1238700"/>
            <a:ext cx="2534600" cy="1792027"/>
          </a:xfrm>
          <a:prstGeom prst="rect">
            <a:avLst/>
          </a:prstGeom>
          <a:noFill/>
          <a:ln>
            <a:noFill/>
          </a:ln>
        </p:spPr>
      </p:pic>
      <p:pic>
        <p:nvPicPr>
          <p:cNvPr id="365" name="Google Shape;365;p48" title="Знімок екрана 2026-01-17 о 10.33.58.png"/>
          <p:cNvPicPr preferRelativeResize="0"/>
          <p:nvPr/>
        </p:nvPicPr>
        <p:blipFill>
          <a:blip r:embed="rId4">
            <a:alphaModFix/>
          </a:blip>
          <a:stretch>
            <a:fillRect/>
          </a:stretch>
        </p:blipFill>
        <p:spPr>
          <a:xfrm>
            <a:off x="3290676" y="1238700"/>
            <a:ext cx="2534600" cy="1790807"/>
          </a:xfrm>
          <a:prstGeom prst="rect">
            <a:avLst/>
          </a:prstGeom>
          <a:noFill/>
          <a:ln>
            <a:noFill/>
          </a:ln>
        </p:spPr>
      </p:pic>
      <p:sp>
        <p:nvSpPr>
          <p:cNvPr id="366" name="Google Shape;366;p48"/>
          <p:cNvSpPr txBox="1">
            <a:spLocks noGrp="1"/>
          </p:cNvSpPr>
          <p:nvPr>
            <p:ph type="body" idx="1"/>
          </p:nvPr>
        </p:nvSpPr>
        <p:spPr>
          <a:xfrm>
            <a:off x="3290625" y="3030725"/>
            <a:ext cx="2534700" cy="1547100"/>
          </a:xfrm>
          <a:prstGeom prst="rect">
            <a:avLst/>
          </a:prstGeom>
        </p:spPr>
        <p:txBody>
          <a:bodyPr spcFirstLastPara="1" wrap="square" lIns="91425" tIns="91425" rIns="91425" bIns="91425" anchor="t" anchorCtr="0">
            <a:normAutofit/>
          </a:bodyPr>
          <a:lstStyle/>
          <a:p>
            <a:pPr marL="0" lvl="0" indent="0" algn="ctr" rtl="0">
              <a:spcBef>
                <a:spcPts val="0"/>
              </a:spcBef>
              <a:spcAft>
                <a:spcPts val="1200"/>
              </a:spcAft>
              <a:buNone/>
            </a:pPr>
            <a:r>
              <a:rPr lang="en" sz="1200">
                <a:solidFill>
                  <a:srgbClr val="110F12"/>
                </a:solidFill>
                <a:highlight>
                  <a:srgbClr val="FFFFFF"/>
                </a:highlight>
                <a:latin typeface="Times New Roman"/>
                <a:ea typeface="Times New Roman"/>
                <a:cs typeface="Times New Roman"/>
                <a:sym typeface="Times New Roman"/>
              </a:rPr>
              <a:t>Критичне мислення для освітян [онлайн курс]</a:t>
            </a:r>
            <a:endParaRPr>
              <a:latin typeface="Times New Roman"/>
              <a:ea typeface="Times New Roman"/>
              <a:cs typeface="Times New Roman"/>
              <a:sym typeface="Times New Roman"/>
            </a:endParaRPr>
          </a:p>
        </p:txBody>
      </p:sp>
      <p:pic>
        <p:nvPicPr>
          <p:cNvPr id="367" name="Google Shape;367;p48" title="Знімок екрана 2026-01-17 о 10.37.33.png"/>
          <p:cNvPicPr preferRelativeResize="0"/>
          <p:nvPr/>
        </p:nvPicPr>
        <p:blipFill>
          <a:blip r:embed="rId5">
            <a:alphaModFix/>
          </a:blip>
          <a:stretch>
            <a:fillRect/>
          </a:stretch>
        </p:blipFill>
        <p:spPr>
          <a:xfrm>
            <a:off x="509725" y="1258125"/>
            <a:ext cx="2478627" cy="1753175"/>
          </a:xfrm>
          <a:prstGeom prst="rect">
            <a:avLst/>
          </a:prstGeom>
          <a:noFill/>
          <a:ln>
            <a:noFill/>
          </a:ln>
        </p:spPr>
      </p:pic>
      <p:sp>
        <p:nvSpPr>
          <p:cNvPr id="368" name="Google Shape;368;p48"/>
          <p:cNvSpPr txBox="1">
            <a:spLocks noGrp="1"/>
          </p:cNvSpPr>
          <p:nvPr>
            <p:ph type="body" idx="1"/>
          </p:nvPr>
        </p:nvSpPr>
        <p:spPr>
          <a:xfrm>
            <a:off x="481688" y="3011300"/>
            <a:ext cx="2534700" cy="1547100"/>
          </a:xfrm>
          <a:prstGeom prst="rect">
            <a:avLst/>
          </a:prstGeom>
        </p:spPr>
        <p:txBody>
          <a:bodyPr spcFirstLastPara="1" wrap="square" lIns="91425" tIns="91425" rIns="91425" bIns="91425" anchor="t" anchorCtr="0">
            <a:normAutofit/>
          </a:bodyPr>
          <a:lstStyle/>
          <a:p>
            <a:pPr marL="0" lvl="0" indent="0" algn="ctr" rtl="0">
              <a:spcBef>
                <a:spcPts val="0"/>
              </a:spcBef>
              <a:spcAft>
                <a:spcPts val="1200"/>
              </a:spcAft>
              <a:buNone/>
            </a:pPr>
            <a:r>
              <a:rPr lang="en" sz="1200">
                <a:solidFill>
                  <a:srgbClr val="110F12"/>
                </a:solidFill>
                <a:highlight>
                  <a:srgbClr val="FFFFFF"/>
                </a:highlight>
                <a:latin typeface="Times New Roman"/>
                <a:ea typeface="Times New Roman"/>
                <a:cs typeface="Times New Roman"/>
                <a:sym typeface="Times New Roman"/>
              </a:rPr>
              <a:t>Академічна доброчесність: онлайн курс для викладачів [онлайн курс]</a:t>
            </a:r>
            <a:endParaRPr>
              <a:latin typeface="Times New Roman"/>
              <a:ea typeface="Times New Roman"/>
              <a:cs typeface="Times New Roman"/>
              <a:sym typeface="Times New Roman"/>
            </a:endParaRPr>
          </a:p>
        </p:txBody>
      </p:sp>
      <p:pic>
        <p:nvPicPr>
          <p:cNvPr id="369" name="Google Shape;369;p48"/>
          <p:cNvPicPr preferRelativeResize="0"/>
          <p:nvPr/>
        </p:nvPicPr>
        <p:blipFill>
          <a:blip r:embed="rId6">
            <a:alphaModFix/>
          </a:blip>
          <a:stretch>
            <a:fillRect/>
          </a:stretch>
        </p:blipFill>
        <p:spPr>
          <a:xfrm>
            <a:off x="7135850" y="3917950"/>
            <a:ext cx="988024" cy="962624"/>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49"/>
          <p:cNvSpPr txBox="1">
            <a:spLocks noGrp="1"/>
          </p:cNvSpPr>
          <p:nvPr>
            <p:ph type="body" idx="1"/>
          </p:nvPr>
        </p:nvSpPr>
        <p:spPr>
          <a:xfrm>
            <a:off x="230375" y="902250"/>
            <a:ext cx="8520600" cy="3339000"/>
          </a:xfrm>
          <a:prstGeom prst="rect">
            <a:avLst/>
          </a:prstGeom>
        </p:spPr>
        <p:txBody>
          <a:bodyPr spcFirstLastPara="1" wrap="square" lIns="91425" tIns="91425" rIns="91425" bIns="91425" anchor="t" anchorCtr="0">
            <a:normAutofit fontScale="85000" lnSpcReduction="10000"/>
          </a:bodyPr>
          <a:lstStyle/>
          <a:p>
            <a:pPr marL="0" lvl="0" indent="0" algn="l" rtl="0">
              <a:lnSpc>
                <a:spcPct val="100000"/>
              </a:lnSpc>
              <a:spcBef>
                <a:spcPts val="0"/>
              </a:spcBef>
              <a:spcAft>
                <a:spcPts val="0"/>
              </a:spcAft>
              <a:buNone/>
            </a:pPr>
            <a:r>
              <a:rPr lang="en" sz="2363">
                <a:latin typeface="Times New Roman"/>
                <a:ea typeface="Times New Roman"/>
                <a:cs typeface="Times New Roman"/>
                <a:sym typeface="Times New Roman"/>
              </a:rPr>
              <a:t>Стаття у фаховому виданні (категорія “Б”):</a:t>
            </a:r>
            <a:endParaRPr sz="2363">
              <a:latin typeface="Times New Roman"/>
              <a:ea typeface="Times New Roman"/>
              <a:cs typeface="Times New Roman"/>
              <a:sym typeface="Times New Roman"/>
            </a:endParaRPr>
          </a:p>
          <a:p>
            <a:pPr marL="457200" lvl="0" indent="-299085" algn="just" rtl="0">
              <a:lnSpc>
                <a:spcPct val="150000"/>
              </a:lnSpc>
              <a:spcBef>
                <a:spcPts val="0"/>
              </a:spcBef>
              <a:spcAft>
                <a:spcPts val="0"/>
              </a:spcAft>
              <a:buClr>
                <a:srgbClr val="000000"/>
              </a:buClr>
              <a:buSzPct val="100000"/>
              <a:buFont typeface="Times New Roman"/>
              <a:buAutoNum type="arabicPeriod"/>
            </a:pPr>
            <a:r>
              <a:rPr lang="en" sz="1200" i="1">
                <a:solidFill>
                  <a:srgbClr val="000000"/>
                </a:solidFill>
                <a:latin typeface="Times New Roman"/>
                <a:ea typeface="Times New Roman"/>
                <a:cs typeface="Times New Roman"/>
                <a:sym typeface="Times New Roman"/>
              </a:rPr>
              <a:t>Захарченко М. Г.</a:t>
            </a:r>
            <a:r>
              <a:rPr lang="en" sz="1200">
                <a:solidFill>
                  <a:srgbClr val="000000"/>
                </a:solidFill>
                <a:latin typeface="Times New Roman"/>
                <a:ea typeface="Times New Roman"/>
                <a:cs typeface="Times New Roman"/>
                <a:sym typeface="Times New Roman"/>
              </a:rPr>
              <a:t> </a:t>
            </a:r>
            <a:r>
              <a:rPr lang="en" sz="1200">
                <a:solidFill>
                  <a:srgbClr val="000000"/>
                </a:solidFill>
                <a:highlight>
                  <a:srgbClr val="FFFFFF"/>
                </a:highlight>
                <a:latin typeface="Times New Roman"/>
                <a:ea typeface="Times New Roman"/>
                <a:cs typeface="Times New Roman"/>
                <a:sym typeface="Times New Roman"/>
              </a:rPr>
              <a:t>Налагодження українсько-польських відносин 1990-1992 рр.</a:t>
            </a:r>
            <a:r>
              <a:rPr lang="en" sz="1200">
                <a:solidFill>
                  <a:srgbClr val="000000"/>
                </a:solidFill>
                <a:latin typeface="Times New Roman"/>
                <a:ea typeface="Times New Roman"/>
                <a:cs typeface="Times New Roman"/>
                <a:sym typeface="Times New Roman"/>
              </a:rPr>
              <a:t> // Старожитності Лукомор’я. 2025. № 4. С. 157–166. URL </a:t>
            </a:r>
            <a:r>
              <a:rPr lang="en" sz="1200">
                <a:solidFill>
                  <a:srgbClr val="000000"/>
                </a:solidFill>
                <a:highlight>
                  <a:srgbClr val="FFFFFF"/>
                </a:highlight>
                <a:latin typeface="Times New Roman"/>
                <a:ea typeface="Times New Roman"/>
                <a:cs typeface="Times New Roman"/>
                <a:sym typeface="Times New Roman"/>
              </a:rPr>
              <a:t>https://doi.org/10.33782/2708-4116.2025.4.379</a:t>
            </a:r>
            <a:endParaRPr sz="1200">
              <a:solidFill>
                <a:srgbClr val="000000"/>
              </a:solidFill>
              <a:latin typeface="Times New Roman"/>
              <a:ea typeface="Times New Roman"/>
              <a:cs typeface="Times New Roman"/>
              <a:sym typeface="Times New Roman"/>
            </a:endParaRPr>
          </a:p>
          <a:p>
            <a:pPr marL="0" lvl="0" indent="0" algn="just" rtl="0">
              <a:lnSpc>
                <a:spcPct val="100000"/>
              </a:lnSpc>
              <a:spcBef>
                <a:spcPts val="0"/>
              </a:spcBef>
              <a:spcAft>
                <a:spcPts val="0"/>
              </a:spcAft>
              <a:buNone/>
            </a:pPr>
            <a:r>
              <a:rPr lang="en" sz="2363">
                <a:latin typeface="Times New Roman"/>
                <a:ea typeface="Times New Roman"/>
                <a:cs typeface="Times New Roman"/>
                <a:sym typeface="Times New Roman"/>
              </a:rPr>
              <a:t>Тези:</a:t>
            </a:r>
            <a:endParaRPr sz="2363">
              <a:latin typeface="Times New Roman"/>
              <a:ea typeface="Times New Roman"/>
              <a:cs typeface="Times New Roman"/>
              <a:sym typeface="Times New Roman"/>
            </a:endParaRPr>
          </a:p>
          <a:p>
            <a:pPr marL="457200" lvl="0" indent="-302021" algn="just" rtl="0">
              <a:spcBef>
                <a:spcPts val="0"/>
              </a:spcBef>
              <a:spcAft>
                <a:spcPts val="0"/>
              </a:spcAft>
              <a:buClr>
                <a:srgbClr val="000000"/>
              </a:buClr>
              <a:buSzPct val="100000"/>
              <a:buFont typeface="Times New Roman"/>
              <a:buAutoNum type="arabicPeriod"/>
            </a:pPr>
            <a:r>
              <a:rPr lang="en" sz="1250" i="1">
                <a:solidFill>
                  <a:srgbClr val="000000"/>
                </a:solidFill>
                <a:latin typeface="Times New Roman"/>
                <a:ea typeface="Times New Roman"/>
                <a:cs typeface="Times New Roman"/>
                <a:sym typeface="Times New Roman"/>
              </a:rPr>
              <a:t>Zakharchenko M. </a:t>
            </a:r>
            <a:r>
              <a:rPr lang="en" sz="1250">
                <a:solidFill>
                  <a:srgbClr val="000000"/>
                </a:solidFill>
                <a:latin typeface="Times New Roman"/>
                <a:ea typeface="Times New Roman"/>
                <a:cs typeface="Times New Roman"/>
                <a:sym typeface="Times New Roman"/>
              </a:rPr>
              <a:t>The Origins of Interstate Relations Between Ukraine and the Republic of Poland. Могилянські читання – 2025 : досвід та тенденції розвитку суспільства в Україні : глобальний, національний та регіональний аспекти. Історія та археологія. : матеріали міжн. наук. конф., м. Миколаїв, 8 листоп. 2024 р. Миколаїв, 2025. С. 36–39. URL: </a:t>
            </a:r>
            <a:r>
              <a:rPr lang="en" sz="1250">
                <a:solidFill>
                  <a:srgbClr val="000000"/>
                </a:solidFill>
                <a:uFill>
                  <a:noFill/>
                </a:uFill>
                <a:latin typeface="Times New Roman"/>
                <a:ea typeface="Times New Roman"/>
                <a:cs typeface="Times New Roman"/>
                <a:sym typeface="Times New Roman"/>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https://www.academia.edu/126656455/Історія_України_та_Європи_в_контексті_збереження_європейських_цінностей</a:t>
            </a:r>
            <a:endParaRPr sz="1250">
              <a:solidFill>
                <a:srgbClr val="000000"/>
              </a:solidFill>
              <a:latin typeface="Times New Roman"/>
              <a:ea typeface="Times New Roman"/>
              <a:cs typeface="Times New Roman"/>
              <a:sym typeface="Times New Roman"/>
            </a:endParaRPr>
          </a:p>
          <a:p>
            <a:pPr marL="457200" lvl="0" indent="-302021" algn="just" rtl="0">
              <a:spcBef>
                <a:spcPts val="0"/>
              </a:spcBef>
              <a:spcAft>
                <a:spcPts val="0"/>
              </a:spcAft>
              <a:buClr>
                <a:srgbClr val="000000"/>
              </a:buClr>
              <a:buSzPct val="100000"/>
              <a:buFont typeface="Times New Roman"/>
              <a:buAutoNum type="arabicPeriod"/>
            </a:pPr>
            <a:r>
              <a:rPr lang="en" sz="1250" i="1">
                <a:solidFill>
                  <a:srgbClr val="000000"/>
                </a:solidFill>
                <a:latin typeface="Times New Roman"/>
                <a:ea typeface="Times New Roman"/>
                <a:cs typeface="Times New Roman"/>
                <a:sym typeface="Times New Roman"/>
              </a:rPr>
              <a:t>Захарченко М. </a:t>
            </a:r>
            <a:r>
              <a:rPr lang="en" sz="1250">
                <a:solidFill>
                  <a:srgbClr val="000000"/>
                </a:solidFill>
                <a:latin typeface="Times New Roman"/>
                <a:ea typeface="Times New Roman"/>
                <a:cs typeface="Times New Roman"/>
                <a:sym typeface="Times New Roman"/>
              </a:rPr>
              <a:t>Перспективи розширення тристороннього регіонального альянсу «Люблінський трикутник»</a:t>
            </a:r>
            <a:r>
              <a:rPr lang="en" sz="1200">
                <a:solidFill>
                  <a:srgbClr val="000000"/>
                </a:solidFill>
                <a:latin typeface="Times New Roman"/>
                <a:ea typeface="Times New Roman"/>
                <a:cs typeface="Times New Roman"/>
                <a:sym typeface="Times New Roman"/>
              </a:rPr>
              <a:t>. наук. конф. 17 черв. 2025 р., м. Миколаїв : в рамках міжнар. проєкту Erasmus+ за напрямком Jean Monnet «Implementation of European values as a basis of democracy in Ukraine»: тези. Миколаїв, 2025. С. 31–34. URL: https://chmnu.edu.ua/wp-content/uploads/YEvropejski-tsinnosti-v-Ukrayini_istorichnij-aspekt.pdf</a:t>
            </a:r>
            <a:endParaRPr sz="1250" i="1">
              <a:solidFill>
                <a:srgbClr val="000000"/>
              </a:solidFill>
              <a:latin typeface="Times New Roman"/>
              <a:ea typeface="Times New Roman"/>
              <a:cs typeface="Times New Roman"/>
              <a:sym typeface="Times New Roman"/>
            </a:endParaRPr>
          </a:p>
          <a:p>
            <a:pPr marL="457200" lvl="0" indent="-302021" algn="just" rtl="0">
              <a:spcBef>
                <a:spcPts val="0"/>
              </a:spcBef>
              <a:spcAft>
                <a:spcPts val="0"/>
              </a:spcAft>
              <a:buClr>
                <a:srgbClr val="000000"/>
              </a:buClr>
              <a:buSzPct val="100000"/>
              <a:buFont typeface="Times New Roman"/>
              <a:buAutoNum type="arabicPeriod"/>
            </a:pPr>
            <a:r>
              <a:rPr lang="en" sz="1250" i="1">
                <a:solidFill>
                  <a:srgbClr val="000000"/>
                </a:solidFill>
                <a:latin typeface="Times New Roman"/>
                <a:ea typeface="Times New Roman"/>
                <a:cs typeface="Times New Roman"/>
                <a:sym typeface="Times New Roman"/>
              </a:rPr>
              <a:t>Захарченко М. </a:t>
            </a:r>
            <a:r>
              <a:rPr lang="en" sz="1250">
                <a:solidFill>
                  <a:srgbClr val="000000"/>
                </a:solidFill>
                <a:latin typeface="Times New Roman"/>
                <a:ea typeface="Times New Roman"/>
                <a:cs typeface="Times New Roman"/>
                <a:sym typeface="Times New Roman"/>
              </a:rPr>
              <a:t>Цивілізаційна роль регіону Міжморʼя – як щита середньовічної європейської цивілізації (ІХ–XVI ст.). Могилянські читання – 2025 : досвід та тенденції розвитку суспільства в Україні : глобальний, національний та регіональний аспекти. Історія та археологія. : матеріали міжн. наук. конф., м. Миколаїв, 10–14 листоп. 2025 р. Миколаїв, 2025. С. 38–41. URL: https://dspace.chmnu.edu.ua/jspui/bitstream/123456789/2997/1/МЧ-2025.%20Історія%20та%20археологія.pdf</a:t>
            </a:r>
            <a:endParaRPr sz="1250">
              <a:solidFill>
                <a:srgbClr val="000000"/>
              </a:solidFill>
              <a:latin typeface="Times New Roman"/>
              <a:ea typeface="Times New Roman"/>
              <a:cs typeface="Times New Roman"/>
              <a:sym typeface="Times New Roman"/>
            </a:endParaRPr>
          </a:p>
          <a:p>
            <a:pPr marL="0" lvl="0" indent="0" algn="l" rtl="0">
              <a:spcBef>
                <a:spcPts val="0"/>
              </a:spcBef>
              <a:spcAft>
                <a:spcPts val="1200"/>
              </a:spcAft>
              <a:buNone/>
            </a:pPr>
            <a:endParaRPr sz="1250">
              <a:latin typeface="Times New Roman"/>
              <a:ea typeface="Times New Roman"/>
              <a:cs typeface="Times New Roman"/>
              <a:sym typeface="Times New Roman"/>
            </a:endParaRPr>
          </a:p>
        </p:txBody>
      </p:sp>
      <p:sp>
        <p:nvSpPr>
          <p:cNvPr id="375" name="Google Shape;375;p49"/>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SzPts val="990"/>
              <a:buNone/>
            </a:pPr>
            <a:r>
              <a:rPr lang="en" sz="1800"/>
              <a:t>Публікації</a:t>
            </a:r>
            <a:endParaRPr sz="1800"/>
          </a:p>
        </p:txBody>
      </p:sp>
      <p:pic>
        <p:nvPicPr>
          <p:cNvPr id="376" name="Google Shape;376;p49"/>
          <p:cNvPicPr preferRelativeResize="0"/>
          <p:nvPr/>
        </p:nvPicPr>
        <p:blipFill>
          <a:blip r:embed="rId4">
            <a:alphaModFix/>
          </a:blip>
          <a:stretch>
            <a:fillRect/>
          </a:stretch>
        </p:blipFill>
        <p:spPr>
          <a:xfrm>
            <a:off x="7135850" y="3917950"/>
            <a:ext cx="988024" cy="962624"/>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50"/>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2025 рік</a:t>
            </a:r>
            <a:endParaRPr/>
          </a:p>
        </p:txBody>
      </p:sp>
      <p:sp>
        <p:nvSpPr>
          <p:cNvPr id="382" name="Google Shape;382;p50"/>
          <p:cNvSpPr txBox="1">
            <a:spLocks noGrp="1"/>
          </p:cNvSpPr>
          <p:nvPr>
            <p:ph type="body" idx="1"/>
          </p:nvPr>
        </p:nvSpPr>
        <p:spPr>
          <a:xfrm>
            <a:off x="311700" y="1229875"/>
            <a:ext cx="8520600" cy="3339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100">
                <a:solidFill>
                  <a:srgbClr val="000000"/>
                </a:solidFill>
                <a:latin typeface="Arial"/>
                <a:ea typeface="Arial"/>
                <a:cs typeface="Arial"/>
                <a:sym typeface="Arial"/>
              </a:rPr>
              <a:t>Семенов Геннадій Юрійович</a:t>
            </a:r>
            <a:endParaRPr sz="2100">
              <a:solidFill>
                <a:srgbClr val="000000"/>
              </a:solidFill>
              <a:latin typeface="Arial"/>
              <a:ea typeface="Arial"/>
              <a:cs typeface="Arial"/>
              <a:sym typeface="Arial"/>
            </a:endParaRPr>
          </a:p>
          <a:p>
            <a:pPr marL="0" lvl="0" indent="0" algn="l" rtl="0">
              <a:spcBef>
                <a:spcPts val="0"/>
              </a:spcBef>
              <a:spcAft>
                <a:spcPts val="0"/>
              </a:spcAft>
              <a:buNone/>
            </a:pPr>
            <a:r>
              <a:rPr lang="en" sz="2100">
                <a:solidFill>
                  <a:srgbClr val="000000"/>
                </a:solidFill>
                <a:latin typeface="Arial"/>
                <a:ea typeface="Arial"/>
                <a:cs typeface="Arial"/>
                <a:sym typeface="Arial"/>
              </a:rPr>
              <a:t>Ткаченко Віталій Віталійович</a:t>
            </a:r>
            <a:endParaRPr sz="2100">
              <a:solidFill>
                <a:srgbClr val="000000"/>
              </a:solidFill>
              <a:latin typeface="Arial"/>
              <a:ea typeface="Arial"/>
              <a:cs typeface="Arial"/>
              <a:sym typeface="Arial"/>
            </a:endParaRPr>
          </a:p>
          <a:p>
            <a:pPr marL="0" lvl="0" indent="0" algn="l" rtl="0">
              <a:spcBef>
                <a:spcPts val="0"/>
              </a:spcBef>
              <a:spcAft>
                <a:spcPts val="0"/>
              </a:spcAft>
              <a:buNone/>
            </a:pPr>
            <a:r>
              <a:rPr lang="en" sz="2100">
                <a:solidFill>
                  <a:srgbClr val="000000"/>
                </a:solidFill>
                <a:latin typeface="Arial"/>
                <a:ea typeface="Arial"/>
                <a:cs typeface="Arial"/>
                <a:sym typeface="Arial"/>
              </a:rPr>
              <a:t>Яремчук Богдан Олександрович</a:t>
            </a:r>
            <a:endParaRPr sz="3500">
              <a:solidFill>
                <a:srgbClr val="000000"/>
              </a:solidFill>
              <a:latin typeface="Arial"/>
              <a:ea typeface="Arial"/>
              <a:cs typeface="Arial"/>
              <a:sym typeface="Arial"/>
            </a:endParaRPr>
          </a:p>
        </p:txBody>
      </p:sp>
      <p:pic>
        <p:nvPicPr>
          <p:cNvPr id="383" name="Google Shape;383;p50"/>
          <p:cNvPicPr preferRelativeResize="0"/>
          <p:nvPr/>
        </p:nvPicPr>
        <p:blipFill>
          <a:blip r:embed="rId3">
            <a:alphaModFix/>
          </a:blip>
          <a:stretch>
            <a:fillRect/>
          </a:stretch>
        </p:blipFill>
        <p:spPr>
          <a:xfrm>
            <a:off x="7135850" y="3917950"/>
            <a:ext cx="988024" cy="962624"/>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51"/>
          <p:cNvSpPr txBox="1">
            <a:spLocks noGrp="1"/>
          </p:cNvSpPr>
          <p:nvPr>
            <p:ph type="title"/>
          </p:nvPr>
        </p:nvSpPr>
        <p:spPr>
          <a:xfrm>
            <a:off x="133675" y="119400"/>
            <a:ext cx="85206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Cеменов Геннадій Юрійович</a:t>
            </a:r>
            <a:endParaRPr/>
          </a:p>
        </p:txBody>
      </p:sp>
      <p:sp>
        <p:nvSpPr>
          <p:cNvPr id="389" name="Google Shape;389;p51"/>
          <p:cNvSpPr txBox="1">
            <a:spLocks noGrp="1"/>
          </p:cNvSpPr>
          <p:nvPr>
            <p:ph type="body" idx="1"/>
          </p:nvPr>
        </p:nvSpPr>
        <p:spPr>
          <a:xfrm>
            <a:off x="133675" y="895700"/>
            <a:ext cx="6189600" cy="361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100" b="1">
                <a:solidFill>
                  <a:srgbClr val="000000"/>
                </a:solidFill>
                <a:latin typeface="Times New Roman"/>
                <a:ea typeface="Times New Roman"/>
                <a:cs typeface="Times New Roman"/>
                <a:sym typeface="Times New Roman"/>
              </a:rPr>
              <a:t>Рік вступу</a:t>
            </a:r>
            <a:r>
              <a:rPr lang="en" sz="1100">
                <a:solidFill>
                  <a:srgbClr val="000000"/>
                </a:solidFill>
                <a:latin typeface="Times New Roman"/>
                <a:ea typeface="Times New Roman"/>
                <a:cs typeface="Times New Roman"/>
                <a:sym typeface="Times New Roman"/>
              </a:rPr>
              <a:t> 2025 / форма навчання - очна денна</a:t>
            </a:r>
            <a:endParaRPr sz="1100">
              <a:solidFill>
                <a:srgbClr val="000000"/>
              </a:solidFill>
              <a:latin typeface="Times New Roman"/>
              <a:ea typeface="Times New Roman"/>
              <a:cs typeface="Times New Roman"/>
              <a:sym typeface="Times New Roman"/>
            </a:endParaRPr>
          </a:p>
          <a:p>
            <a:pPr marL="0" lvl="0" indent="0" algn="l" rtl="0">
              <a:spcBef>
                <a:spcPts val="0"/>
              </a:spcBef>
              <a:spcAft>
                <a:spcPts val="0"/>
              </a:spcAft>
              <a:buNone/>
            </a:pPr>
            <a:endParaRPr sz="1100">
              <a:solidFill>
                <a:srgbClr val="000000"/>
              </a:solidFill>
              <a:latin typeface="Times New Roman"/>
              <a:ea typeface="Times New Roman"/>
              <a:cs typeface="Times New Roman"/>
              <a:sym typeface="Times New Roman"/>
            </a:endParaRPr>
          </a:p>
          <a:p>
            <a:pPr marL="0" lvl="0" indent="0" algn="l" rtl="0">
              <a:spcBef>
                <a:spcPts val="0"/>
              </a:spcBef>
              <a:spcAft>
                <a:spcPts val="0"/>
              </a:spcAft>
              <a:buNone/>
            </a:pPr>
            <a:r>
              <a:rPr lang="en" sz="1100" b="1">
                <a:solidFill>
                  <a:srgbClr val="000000"/>
                </a:solidFill>
                <a:latin typeface="Times New Roman"/>
                <a:ea typeface="Times New Roman"/>
                <a:cs typeface="Times New Roman"/>
                <a:sym typeface="Times New Roman"/>
              </a:rPr>
              <a:t>Науковий керівник: </a:t>
            </a:r>
            <a:r>
              <a:rPr lang="en" sz="1100">
                <a:solidFill>
                  <a:srgbClr val="000000"/>
                </a:solidFill>
                <a:latin typeface="Times New Roman"/>
                <a:ea typeface="Times New Roman"/>
                <a:cs typeface="Times New Roman"/>
                <a:sym typeface="Times New Roman"/>
              </a:rPr>
              <a:t>Левченко Лариса Леонідівна, </a:t>
            </a:r>
            <a:r>
              <a:rPr lang="en" sz="1100">
                <a:solidFill>
                  <a:srgbClr val="333333"/>
                </a:solidFill>
                <a:highlight>
                  <a:srgbClr val="FFFFFF"/>
                </a:highlight>
                <a:latin typeface="Times New Roman"/>
                <a:ea typeface="Times New Roman"/>
                <a:cs typeface="Times New Roman"/>
                <a:sym typeface="Times New Roman"/>
              </a:rPr>
              <a:t>доктор історичних наук, професор кафедри історії (сумісник) факультету політичних наук ЧНУ імені Петра Могили</a:t>
            </a:r>
            <a:endParaRPr sz="1100">
              <a:solidFill>
                <a:srgbClr val="333333"/>
              </a:solidFill>
              <a:highlight>
                <a:srgbClr val="FFFFFF"/>
              </a:highlight>
              <a:latin typeface="Times New Roman"/>
              <a:ea typeface="Times New Roman"/>
              <a:cs typeface="Times New Roman"/>
              <a:sym typeface="Times New Roman"/>
            </a:endParaRPr>
          </a:p>
          <a:p>
            <a:pPr marL="0" lvl="0" indent="0" algn="l" rtl="0">
              <a:spcBef>
                <a:spcPts val="0"/>
              </a:spcBef>
              <a:spcAft>
                <a:spcPts val="0"/>
              </a:spcAft>
              <a:buNone/>
            </a:pPr>
            <a:endParaRPr sz="1100">
              <a:solidFill>
                <a:srgbClr val="333333"/>
              </a:solidFill>
              <a:highlight>
                <a:srgbClr val="FFFFFF"/>
              </a:highlight>
              <a:latin typeface="Times New Roman"/>
              <a:ea typeface="Times New Roman"/>
              <a:cs typeface="Times New Roman"/>
              <a:sym typeface="Times New Roman"/>
            </a:endParaRPr>
          </a:p>
          <a:p>
            <a:pPr marL="0" lvl="0" indent="0" algn="l" rtl="0">
              <a:spcBef>
                <a:spcPts val="0"/>
              </a:spcBef>
              <a:spcAft>
                <a:spcPts val="0"/>
              </a:spcAft>
              <a:buNone/>
            </a:pPr>
            <a:r>
              <a:rPr lang="en" sz="1100" b="1">
                <a:solidFill>
                  <a:srgbClr val="000000"/>
                </a:solidFill>
                <a:latin typeface="Times New Roman"/>
                <a:ea typeface="Times New Roman"/>
                <a:cs typeface="Times New Roman"/>
                <a:sym typeface="Times New Roman"/>
              </a:rPr>
              <a:t>Тематика дослідження:</a:t>
            </a:r>
            <a:r>
              <a:rPr lang="en" sz="1100">
                <a:solidFill>
                  <a:srgbClr val="000000"/>
                </a:solidFill>
                <a:latin typeface="Times New Roman"/>
                <a:ea typeface="Times New Roman"/>
                <a:cs typeface="Times New Roman"/>
                <a:sym typeface="Times New Roman"/>
              </a:rPr>
              <a:t> Міжпарламентська співпраця Верховної Ради УРСР у системі міжнародних відносин 1945-1991 рр.: становлення суб'єктності та формування підвалин незалежності</a:t>
            </a:r>
            <a:endParaRPr sz="1100">
              <a:solidFill>
                <a:srgbClr val="000000"/>
              </a:solidFill>
              <a:latin typeface="Times New Roman"/>
              <a:ea typeface="Times New Roman"/>
              <a:cs typeface="Times New Roman"/>
              <a:sym typeface="Times New Roman"/>
            </a:endParaRPr>
          </a:p>
          <a:p>
            <a:pPr marL="0" lvl="0" indent="0" algn="l" rtl="0">
              <a:spcBef>
                <a:spcPts val="0"/>
              </a:spcBef>
              <a:spcAft>
                <a:spcPts val="0"/>
              </a:spcAft>
              <a:buNone/>
            </a:pPr>
            <a:endParaRPr sz="1100">
              <a:solidFill>
                <a:srgbClr val="000000"/>
              </a:solidFill>
              <a:latin typeface="Times New Roman"/>
              <a:ea typeface="Times New Roman"/>
              <a:cs typeface="Times New Roman"/>
              <a:sym typeface="Times New Roman"/>
            </a:endParaRPr>
          </a:p>
          <a:p>
            <a:pPr marL="0" lvl="0" indent="0" algn="l" rtl="0">
              <a:spcBef>
                <a:spcPts val="0"/>
              </a:spcBef>
              <a:spcAft>
                <a:spcPts val="0"/>
              </a:spcAft>
              <a:buNone/>
            </a:pPr>
            <a:r>
              <a:rPr lang="en" sz="1100" b="1">
                <a:solidFill>
                  <a:srgbClr val="000000"/>
                </a:solidFill>
                <a:latin typeface="Times New Roman"/>
                <a:ea typeface="Times New Roman"/>
                <a:cs typeface="Times New Roman"/>
                <a:sym typeface="Times New Roman"/>
              </a:rPr>
              <a:t>Очікувана наукова новизна дослідження</a:t>
            </a:r>
            <a:r>
              <a:rPr lang="en" sz="1100">
                <a:solidFill>
                  <a:srgbClr val="000000"/>
                </a:solidFill>
                <a:latin typeface="Times New Roman"/>
                <a:ea typeface="Times New Roman"/>
                <a:cs typeface="Times New Roman"/>
                <a:sym typeface="Times New Roman"/>
              </a:rPr>
              <a:t> полягає в тому, що міжпарламентська співпраця Верховної Ради Української РСР у 1945–1991 рр. уперше в українській історіографії планується до розгляду як окремий напрям зовнішньополітичної діяльності радянської України. Передбачається залучення значного масиву раніше не використаних архівних матеріалів з фондів ЦДАВО України, Галузевого державного архіву СБУ та Галузевого державного архіву МЗС України з проведенням їх джерелознавчого аналізу. Очікується, що це дозволить уточнити уявлення про механізми, форми та значення парламентської дипломатії УРСР у контексті формування елементів державної суб’єктності України.</a:t>
            </a:r>
            <a:endParaRPr sz="1100">
              <a:solidFill>
                <a:srgbClr val="000000"/>
              </a:solidFill>
              <a:latin typeface="Times New Roman"/>
              <a:ea typeface="Times New Roman"/>
              <a:cs typeface="Times New Roman"/>
              <a:sym typeface="Times New Roman"/>
            </a:endParaRPr>
          </a:p>
          <a:p>
            <a:pPr marL="0" lvl="0" indent="0" algn="l" rtl="0">
              <a:spcBef>
                <a:spcPts val="0"/>
              </a:spcBef>
              <a:spcAft>
                <a:spcPts val="0"/>
              </a:spcAft>
              <a:buNone/>
            </a:pPr>
            <a:r>
              <a:rPr lang="en" sz="1100">
                <a:solidFill>
                  <a:srgbClr val="000000"/>
                </a:solidFill>
                <a:latin typeface="Times New Roman"/>
                <a:ea typeface="Times New Roman"/>
                <a:cs typeface="Times New Roman"/>
                <a:sym typeface="Times New Roman"/>
              </a:rPr>
              <a:t> </a:t>
            </a:r>
            <a:endParaRPr sz="1100">
              <a:solidFill>
                <a:srgbClr val="000000"/>
              </a:solidFill>
              <a:latin typeface="Times New Roman"/>
              <a:ea typeface="Times New Roman"/>
              <a:cs typeface="Times New Roman"/>
              <a:sym typeface="Times New Roman"/>
            </a:endParaRPr>
          </a:p>
          <a:p>
            <a:pPr marL="0" lvl="0" indent="0" algn="l" rtl="0">
              <a:spcBef>
                <a:spcPts val="0"/>
              </a:spcBef>
              <a:spcAft>
                <a:spcPts val="0"/>
              </a:spcAft>
              <a:buNone/>
            </a:pPr>
            <a:r>
              <a:rPr lang="en" sz="1100">
                <a:solidFill>
                  <a:srgbClr val="000000"/>
                </a:solidFill>
                <a:latin typeface="Times New Roman"/>
                <a:ea typeface="Times New Roman"/>
                <a:cs typeface="Times New Roman"/>
                <a:sym typeface="Times New Roman"/>
              </a:rPr>
              <a:t>Google Scholar:</a:t>
            </a:r>
            <a:r>
              <a:rPr lang="en" sz="1100">
                <a:solidFill>
                  <a:srgbClr val="000000"/>
                </a:solidFill>
                <a:uFill>
                  <a:noFill/>
                </a:uFill>
                <a:latin typeface="Times New Roman"/>
                <a:ea typeface="Times New Roman"/>
                <a:cs typeface="Times New Roman"/>
                <a:sym typeface="Times New Roman"/>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 </a:t>
            </a:r>
            <a:r>
              <a:rPr lang="en" sz="1100" u="sng">
                <a:solidFill>
                  <a:schemeClr val="accent5"/>
                </a:solidFill>
                <a:latin typeface="Times New Roman"/>
                <a:ea typeface="Times New Roman"/>
                <a:cs typeface="Times New Roman"/>
                <a:sym typeface="Times New Roman"/>
              </a:rPr>
              <a:t>https://scholar.google.com/citations?user=UasssYYAAAAJ&amp;hl=uk</a:t>
            </a:r>
            <a:endParaRPr sz="1100" u="sng">
              <a:solidFill>
                <a:schemeClr val="accent5"/>
              </a:solidFill>
              <a:latin typeface="Times New Roman"/>
              <a:ea typeface="Times New Roman"/>
              <a:cs typeface="Times New Roman"/>
              <a:sym typeface="Times New Roman"/>
            </a:endParaRPr>
          </a:p>
          <a:p>
            <a:pPr marL="0" lvl="0" indent="0" algn="l" rtl="0">
              <a:spcBef>
                <a:spcPts val="0"/>
              </a:spcBef>
              <a:spcAft>
                <a:spcPts val="0"/>
              </a:spcAft>
              <a:buNone/>
            </a:pPr>
            <a:r>
              <a:rPr lang="en" sz="1100">
                <a:solidFill>
                  <a:srgbClr val="000000"/>
                </a:solidFill>
                <a:latin typeface="Times New Roman"/>
                <a:ea typeface="Times New Roman"/>
                <a:cs typeface="Times New Roman"/>
                <a:sym typeface="Times New Roman"/>
              </a:rPr>
              <a:t>ORCID: https://orcid.org/0009-0004-9666-7455</a:t>
            </a:r>
            <a:endParaRPr sz="1100">
              <a:latin typeface="Times New Roman"/>
              <a:ea typeface="Times New Roman"/>
              <a:cs typeface="Times New Roman"/>
              <a:sym typeface="Times New Roman"/>
            </a:endParaRPr>
          </a:p>
          <a:p>
            <a:pPr marL="0" lvl="0" indent="0" algn="l" rtl="0">
              <a:spcBef>
                <a:spcPts val="0"/>
              </a:spcBef>
              <a:spcAft>
                <a:spcPts val="1200"/>
              </a:spcAft>
              <a:buNone/>
            </a:pPr>
            <a:endParaRPr sz="1100">
              <a:latin typeface="Times New Roman"/>
              <a:ea typeface="Times New Roman"/>
              <a:cs typeface="Times New Roman"/>
              <a:sym typeface="Times New Roman"/>
            </a:endParaRPr>
          </a:p>
        </p:txBody>
      </p:sp>
      <p:pic>
        <p:nvPicPr>
          <p:cNvPr id="390" name="Google Shape;390;p51" title="IMG_20220911_212028_379.jpg"/>
          <p:cNvPicPr preferRelativeResize="0"/>
          <p:nvPr/>
        </p:nvPicPr>
        <p:blipFill>
          <a:blip r:embed="rId4">
            <a:alphaModFix/>
          </a:blip>
          <a:stretch>
            <a:fillRect/>
          </a:stretch>
        </p:blipFill>
        <p:spPr>
          <a:xfrm>
            <a:off x="6439500" y="1313788"/>
            <a:ext cx="2515927" cy="2515927"/>
          </a:xfrm>
          <a:prstGeom prst="rect">
            <a:avLst/>
          </a:prstGeom>
          <a:noFill/>
          <a:ln>
            <a:noFill/>
          </a:ln>
        </p:spPr>
      </p:pic>
      <p:pic>
        <p:nvPicPr>
          <p:cNvPr id="391" name="Google Shape;391;p51"/>
          <p:cNvPicPr preferRelativeResize="0"/>
          <p:nvPr/>
        </p:nvPicPr>
        <p:blipFill>
          <a:blip r:embed="rId5">
            <a:alphaModFix/>
          </a:blip>
          <a:stretch>
            <a:fillRect/>
          </a:stretch>
        </p:blipFill>
        <p:spPr>
          <a:xfrm>
            <a:off x="7135850" y="3917950"/>
            <a:ext cx="988024" cy="96262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6"/>
          <p:cNvSpPr txBox="1">
            <a:spLocks noGrp="1"/>
          </p:cNvSpPr>
          <p:nvPr>
            <p:ph type="title"/>
          </p:nvPr>
        </p:nvSpPr>
        <p:spPr>
          <a:xfrm>
            <a:off x="311700" y="105525"/>
            <a:ext cx="8520600" cy="6078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latin typeface="Times New Roman"/>
                <a:ea typeface="Times New Roman"/>
                <a:cs typeface="Times New Roman"/>
                <a:sym typeface="Times New Roman"/>
              </a:rPr>
              <a:t>Міжнародна та проєктна діяльність</a:t>
            </a:r>
            <a:endParaRPr>
              <a:latin typeface="Times New Roman"/>
              <a:ea typeface="Times New Roman"/>
              <a:cs typeface="Times New Roman"/>
              <a:sym typeface="Times New Roman"/>
            </a:endParaRPr>
          </a:p>
        </p:txBody>
      </p:sp>
      <p:pic>
        <p:nvPicPr>
          <p:cNvPr id="109" name="Google Shape;109;p16"/>
          <p:cNvPicPr preferRelativeResize="0"/>
          <p:nvPr/>
        </p:nvPicPr>
        <p:blipFill>
          <a:blip r:embed="rId3">
            <a:alphaModFix/>
          </a:blip>
          <a:stretch>
            <a:fillRect/>
          </a:stretch>
        </p:blipFill>
        <p:spPr>
          <a:xfrm>
            <a:off x="7135850" y="3917950"/>
            <a:ext cx="988024" cy="962624"/>
          </a:xfrm>
          <a:prstGeom prst="rect">
            <a:avLst/>
          </a:prstGeom>
          <a:noFill/>
          <a:ln>
            <a:noFill/>
          </a:ln>
        </p:spPr>
      </p:pic>
      <p:pic>
        <p:nvPicPr>
          <p:cNvPr id="110" name="Google Shape;110;p16"/>
          <p:cNvPicPr preferRelativeResize="0"/>
          <p:nvPr/>
        </p:nvPicPr>
        <p:blipFill>
          <a:blip r:embed="rId4">
            <a:alphaModFix/>
          </a:blip>
          <a:stretch>
            <a:fillRect/>
          </a:stretch>
        </p:blipFill>
        <p:spPr>
          <a:xfrm>
            <a:off x="152400" y="865725"/>
            <a:ext cx="6190480" cy="4125375"/>
          </a:xfrm>
          <a:prstGeom prst="rect">
            <a:avLst/>
          </a:prstGeom>
          <a:noFill/>
          <a:ln>
            <a:noFill/>
          </a:ln>
        </p:spPr>
      </p:pic>
      <p:sp>
        <p:nvSpPr>
          <p:cNvPr id="111" name="Google Shape;111;p16"/>
          <p:cNvSpPr txBox="1"/>
          <p:nvPr/>
        </p:nvSpPr>
        <p:spPr>
          <a:xfrm>
            <a:off x="6342875" y="865725"/>
            <a:ext cx="2736600" cy="2493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en" sz="1200">
                <a:latin typeface="Times New Roman"/>
                <a:ea typeface="Times New Roman"/>
                <a:cs typeface="Times New Roman"/>
                <a:sym typeface="Times New Roman"/>
              </a:rPr>
              <a:t>Сертифікат про участь у Міжнародному науково-педагогічному стажуванні «Економіко-правові, управлінські та освітні вектори розбудови України в контексті євроатлантичної інтеграції» від MEDZINÁRODNÁ AKADÉMIA SOCIÁLNYCH A PRÁVNYCH VIED A VEREJNEJ SPRÁVY (м. Світ, Словацька Республіка). 6 ECTS (180 год). (5 березня – 12 квітня 2025 р.).</a:t>
            </a:r>
            <a:endParaRPr sz="1200">
              <a:latin typeface="Times New Roman"/>
              <a:ea typeface="Times New Roman"/>
              <a:cs typeface="Times New Roman"/>
              <a:sym typeface="Times New Roman"/>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52"/>
          <p:cNvSpPr txBox="1">
            <a:spLocks noGrp="1"/>
          </p:cNvSpPr>
          <p:nvPr>
            <p:ph type="title"/>
          </p:nvPr>
        </p:nvSpPr>
        <p:spPr>
          <a:xfrm>
            <a:off x="311700" y="148475"/>
            <a:ext cx="8520600" cy="6078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Семенов Геннадій Юрійович</a:t>
            </a:r>
            <a:endParaRPr/>
          </a:p>
        </p:txBody>
      </p:sp>
      <p:sp>
        <p:nvSpPr>
          <p:cNvPr id="397" name="Google Shape;397;p52"/>
          <p:cNvSpPr txBox="1">
            <a:spLocks noGrp="1"/>
          </p:cNvSpPr>
          <p:nvPr>
            <p:ph type="body" idx="1"/>
          </p:nvPr>
        </p:nvSpPr>
        <p:spPr>
          <a:xfrm>
            <a:off x="160475" y="3124625"/>
            <a:ext cx="2567100" cy="1080300"/>
          </a:xfrm>
          <a:prstGeom prst="rect">
            <a:avLst/>
          </a:prstGeom>
        </p:spPr>
        <p:txBody>
          <a:bodyPr spcFirstLastPara="1" wrap="square" lIns="91425" tIns="91425" rIns="91425" bIns="91425" anchor="t" anchorCtr="0">
            <a:normAutofit fontScale="70000" lnSpcReduction="20000"/>
          </a:bodyPr>
          <a:lstStyle/>
          <a:p>
            <a:pPr marL="0" lvl="0" indent="0" algn="ctr" rtl="0">
              <a:spcBef>
                <a:spcPts val="0"/>
              </a:spcBef>
              <a:spcAft>
                <a:spcPts val="1200"/>
              </a:spcAft>
              <a:buNone/>
            </a:pPr>
            <a:r>
              <a:rPr lang="en"/>
              <a:t>The 2nd International Scientific and Practical Conference "Current Challenges in Scientific Research" December 1-3, 2025 Wroclaw, Poland</a:t>
            </a:r>
            <a:endParaRPr/>
          </a:p>
        </p:txBody>
      </p:sp>
      <p:pic>
        <p:nvPicPr>
          <p:cNvPr id="398" name="Google Shape;398;p52"/>
          <p:cNvPicPr preferRelativeResize="0"/>
          <p:nvPr/>
        </p:nvPicPr>
        <p:blipFill>
          <a:blip r:embed="rId3">
            <a:alphaModFix/>
          </a:blip>
          <a:stretch>
            <a:fillRect/>
          </a:stretch>
        </p:blipFill>
        <p:spPr>
          <a:xfrm>
            <a:off x="311700" y="1267100"/>
            <a:ext cx="2264649" cy="1739001"/>
          </a:xfrm>
          <a:prstGeom prst="rect">
            <a:avLst/>
          </a:prstGeom>
          <a:noFill/>
          <a:ln>
            <a:noFill/>
          </a:ln>
        </p:spPr>
      </p:pic>
      <p:sp>
        <p:nvSpPr>
          <p:cNvPr id="399" name="Google Shape;399;p52"/>
          <p:cNvSpPr txBox="1"/>
          <p:nvPr/>
        </p:nvSpPr>
        <p:spPr>
          <a:xfrm>
            <a:off x="2825838" y="3006100"/>
            <a:ext cx="2799600" cy="1080300"/>
          </a:xfrm>
          <a:prstGeom prst="rect">
            <a:avLst/>
          </a:prstGeom>
          <a:noFill/>
          <a:ln>
            <a:noFill/>
          </a:ln>
        </p:spPr>
        <p:txBody>
          <a:bodyPr spcFirstLastPara="1" wrap="square" lIns="91425" tIns="91425" rIns="91425" bIns="91425" anchor="t" anchorCtr="0">
            <a:normAutofit fontScale="40000" lnSpcReduction="20000"/>
          </a:bodyPr>
          <a:lstStyle/>
          <a:p>
            <a:pPr marL="0" lvl="0" indent="0" algn="ctr" rtl="0">
              <a:lnSpc>
                <a:spcPct val="115000"/>
              </a:lnSpc>
              <a:spcBef>
                <a:spcPts val="0"/>
              </a:spcBef>
              <a:spcAft>
                <a:spcPts val="1200"/>
              </a:spcAft>
              <a:buNone/>
            </a:pPr>
            <a:r>
              <a:rPr lang="en" sz="1800">
                <a:solidFill>
                  <a:srgbClr val="434343"/>
                </a:solidFill>
                <a:latin typeface="Roboto"/>
                <a:ea typeface="Roboto"/>
                <a:cs typeface="Roboto"/>
                <a:sym typeface="Roboto"/>
              </a:rPr>
              <a:t>XХVІIІ Всеукраїнська щорічна науково-практична конференція «МОГИЛЯНСЬКІ ЧИТАННЯ – 2025» «Досвід та тенденції розвитку суспільства в Україні: глобальний, національний та регіональний аспекти», 11 листопада 2025 р.</a:t>
            </a:r>
            <a:endParaRPr sz="1800">
              <a:solidFill>
                <a:srgbClr val="434343"/>
              </a:solidFill>
              <a:latin typeface="Roboto"/>
              <a:ea typeface="Roboto"/>
              <a:cs typeface="Roboto"/>
              <a:sym typeface="Roboto"/>
            </a:endParaRPr>
          </a:p>
        </p:txBody>
      </p:sp>
      <p:pic>
        <p:nvPicPr>
          <p:cNvPr id="400" name="Google Shape;400;p52" title="Знімок екрана 2025-12-23 160840.png"/>
          <p:cNvPicPr preferRelativeResize="0"/>
          <p:nvPr/>
        </p:nvPicPr>
        <p:blipFill>
          <a:blip r:embed="rId4">
            <a:alphaModFix/>
          </a:blip>
          <a:stretch>
            <a:fillRect/>
          </a:stretch>
        </p:blipFill>
        <p:spPr>
          <a:xfrm>
            <a:off x="2942100" y="1313525"/>
            <a:ext cx="2567100" cy="1692574"/>
          </a:xfrm>
          <a:prstGeom prst="rect">
            <a:avLst/>
          </a:prstGeom>
          <a:noFill/>
          <a:ln>
            <a:noFill/>
          </a:ln>
        </p:spPr>
      </p:pic>
      <p:pic>
        <p:nvPicPr>
          <p:cNvPr id="401" name="Google Shape;401;p52" title="Знімок екрана 2025-12-23 161441.png"/>
          <p:cNvPicPr preferRelativeResize="0"/>
          <p:nvPr/>
        </p:nvPicPr>
        <p:blipFill>
          <a:blip r:embed="rId5">
            <a:alphaModFix/>
          </a:blip>
          <a:stretch>
            <a:fillRect/>
          </a:stretch>
        </p:blipFill>
        <p:spPr>
          <a:xfrm>
            <a:off x="6051475" y="1313525"/>
            <a:ext cx="2673450" cy="1738999"/>
          </a:xfrm>
          <a:prstGeom prst="rect">
            <a:avLst/>
          </a:prstGeom>
          <a:noFill/>
          <a:ln>
            <a:noFill/>
          </a:ln>
        </p:spPr>
      </p:pic>
      <p:sp>
        <p:nvSpPr>
          <p:cNvPr id="402" name="Google Shape;402;p52"/>
          <p:cNvSpPr txBox="1"/>
          <p:nvPr/>
        </p:nvSpPr>
        <p:spPr>
          <a:xfrm>
            <a:off x="5697850" y="3052525"/>
            <a:ext cx="3380700" cy="795600"/>
          </a:xfrm>
          <a:prstGeom prst="rect">
            <a:avLst/>
          </a:prstGeom>
          <a:noFill/>
          <a:ln>
            <a:noFill/>
          </a:ln>
        </p:spPr>
        <p:txBody>
          <a:bodyPr spcFirstLastPara="1" wrap="square" lIns="91425" tIns="91425" rIns="91425" bIns="91425" anchor="t" anchorCtr="0">
            <a:normAutofit/>
          </a:bodyPr>
          <a:lstStyle/>
          <a:p>
            <a:pPr marL="0" lvl="0" indent="0" algn="ctr" rtl="0">
              <a:lnSpc>
                <a:spcPct val="90000"/>
              </a:lnSpc>
              <a:spcBef>
                <a:spcPts val="1000"/>
              </a:spcBef>
              <a:spcAft>
                <a:spcPts val="0"/>
              </a:spcAft>
              <a:buNone/>
            </a:pPr>
            <a:r>
              <a:rPr lang="en">
                <a:latin typeface="Times New Roman"/>
                <a:ea typeface="Times New Roman"/>
                <a:cs typeface="Times New Roman"/>
                <a:sym typeface="Times New Roman"/>
              </a:rPr>
              <a:t>Академічна доброчесність: онлайн-курс для викладачів, жовтень 2025 р.</a:t>
            </a:r>
            <a:endParaRPr sz="1800">
              <a:solidFill>
                <a:srgbClr val="434343"/>
              </a:solidFill>
              <a:latin typeface="Roboto"/>
              <a:ea typeface="Roboto"/>
              <a:cs typeface="Roboto"/>
              <a:sym typeface="Roboto"/>
            </a:endParaRPr>
          </a:p>
        </p:txBody>
      </p:sp>
      <p:pic>
        <p:nvPicPr>
          <p:cNvPr id="403" name="Google Shape;403;p52"/>
          <p:cNvPicPr preferRelativeResize="0"/>
          <p:nvPr/>
        </p:nvPicPr>
        <p:blipFill>
          <a:blip r:embed="rId6">
            <a:alphaModFix/>
          </a:blip>
          <a:stretch>
            <a:fillRect/>
          </a:stretch>
        </p:blipFill>
        <p:spPr>
          <a:xfrm>
            <a:off x="7135850" y="3917950"/>
            <a:ext cx="988024" cy="962624"/>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53"/>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Публікації</a:t>
            </a:r>
            <a:endParaRPr/>
          </a:p>
        </p:txBody>
      </p:sp>
      <p:sp>
        <p:nvSpPr>
          <p:cNvPr id="409" name="Google Shape;409;p53"/>
          <p:cNvSpPr txBox="1">
            <a:spLocks noGrp="1"/>
          </p:cNvSpPr>
          <p:nvPr>
            <p:ph type="body" idx="1"/>
          </p:nvPr>
        </p:nvSpPr>
        <p:spPr>
          <a:xfrm>
            <a:off x="311700" y="1229875"/>
            <a:ext cx="8520600" cy="3339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t>Тези</a:t>
            </a:r>
            <a:endParaRPr dirty="0"/>
          </a:p>
          <a:p>
            <a:pPr marL="0" lvl="0" indent="0" algn="l" rtl="0">
              <a:spcBef>
                <a:spcPts val="1200"/>
              </a:spcBef>
              <a:spcAft>
                <a:spcPts val="0"/>
              </a:spcAft>
              <a:buNone/>
            </a:pPr>
            <a:r>
              <a:rPr lang="en" sz="1200" dirty="0"/>
              <a:t>1.</a:t>
            </a:r>
            <a:r>
              <a:rPr lang="en" sz="1400" dirty="0"/>
              <a:t> </a:t>
            </a:r>
            <a:r>
              <a:rPr lang="en" sz="1200" dirty="0">
                <a:solidFill>
                  <a:srgbClr val="000000"/>
                </a:solidFill>
                <a:latin typeface="Times New Roman"/>
                <a:ea typeface="Times New Roman"/>
                <a:cs typeface="Times New Roman"/>
                <a:sym typeface="Times New Roman"/>
              </a:rPr>
              <a:t>Semenov H. Political functions of inter-parliamentary contacts of the Ukrainian SSR in the 1970s. </a:t>
            </a:r>
            <a:r>
              <a:rPr lang="en" sz="1200" i="1" dirty="0">
                <a:solidFill>
                  <a:srgbClr val="000000"/>
                </a:solidFill>
                <a:latin typeface="Times New Roman"/>
                <a:ea typeface="Times New Roman"/>
                <a:cs typeface="Times New Roman"/>
                <a:sym typeface="Times New Roman"/>
              </a:rPr>
              <a:t>Current Challenges in Scientific Research</a:t>
            </a:r>
            <a:r>
              <a:rPr lang="en" sz="1200" dirty="0">
                <a:solidFill>
                  <a:srgbClr val="000000"/>
                </a:solidFill>
                <a:latin typeface="Times New Roman"/>
                <a:ea typeface="Times New Roman"/>
                <a:cs typeface="Times New Roman"/>
                <a:sym typeface="Times New Roman"/>
              </a:rPr>
              <a:t> : матеріали міжн. наук. конф., Вроцлав, 1–3 December 2025. 2025. P. 117–118. URL: </a:t>
            </a:r>
            <a:r>
              <a:rPr lang="en" sz="1200" dirty="0">
                <a:solidFill>
                  <a:srgbClr val="000000"/>
                </a:solidFill>
                <a:uFill>
                  <a:noFill/>
                </a:uFill>
                <a:latin typeface="Times New Roman"/>
                <a:ea typeface="Times New Roman"/>
                <a:cs typeface="Times New Roman"/>
                <a:sym typeface="Times New Roman"/>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https://www.eoss-conf.com/wp-content/uploads/2025/12/Wroclaw_Poland_01.12.25.pdf</a:t>
            </a:r>
            <a:r>
              <a:rPr lang="en" sz="1200" dirty="0">
                <a:solidFill>
                  <a:srgbClr val="000000"/>
                </a:solidFill>
                <a:latin typeface="Times New Roman"/>
                <a:ea typeface="Times New Roman"/>
                <a:cs typeface="Times New Roman"/>
                <a:sym typeface="Times New Roman"/>
              </a:rPr>
              <a:t>.</a:t>
            </a:r>
            <a:endParaRPr dirty="0"/>
          </a:p>
          <a:p>
            <a:pPr marL="0" lvl="0" indent="0" algn="l" rtl="0">
              <a:spcBef>
                <a:spcPts val="1200"/>
              </a:spcBef>
              <a:spcAft>
                <a:spcPts val="1200"/>
              </a:spcAft>
              <a:buNone/>
            </a:pPr>
            <a:r>
              <a:rPr lang="en" sz="1200" dirty="0"/>
              <a:t>2.</a:t>
            </a:r>
            <a:r>
              <a:rPr lang="en" dirty="0"/>
              <a:t> </a:t>
            </a:r>
            <a:r>
              <a:rPr lang="en" sz="1200" dirty="0">
                <a:solidFill>
                  <a:srgbClr val="000000"/>
                </a:solidFill>
                <a:latin typeface="Times New Roman"/>
                <a:ea typeface="Times New Roman"/>
                <a:cs typeface="Times New Roman"/>
                <a:sym typeface="Times New Roman"/>
              </a:rPr>
              <a:t>Семенов Г. Інституційна основа міжнародних контактів Верховної Ради УРСР у 70–х рр. ХХ ст. </a:t>
            </a:r>
            <a:r>
              <a:rPr lang="en" sz="1200" i="1" dirty="0">
                <a:solidFill>
                  <a:srgbClr val="000000"/>
                </a:solidFill>
                <a:latin typeface="Times New Roman"/>
                <a:ea typeface="Times New Roman"/>
                <a:cs typeface="Times New Roman"/>
                <a:sym typeface="Times New Roman"/>
              </a:rPr>
              <a:t>Могилянські читання – 2025 : досвід та тенденції розвитку суспільства в Україні : глобальний, національний та регіональний аспекти. Історія та археологія.</a:t>
            </a:r>
            <a:r>
              <a:rPr lang="en" sz="1200" dirty="0">
                <a:solidFill>
                  <a:srgbClr val="000000"/>
                </a:solidFill>
                <a:latin typeface="Times New Roman"/>
                <a:ea typeface="Times New Roman"/>
                <a:cs typeface="Times New Roman"/>
                <a:sym typeface="Times New Roman"/>
              </a:rPr>
              <a:t> : матеріали міжн. наук. конф., м. Миколаїв, 10–14 листоп. 2025 р. Миколаїв, 2025. С. 51–53. URL: </a:t>
            </a:r>
            <a:r>
              <a:rPr lang="en" sz="1200" dirty="0">
                <a:solidFill>
                  <a:srgbClr val="000000"/>
                </a:solidFill>
                <a:uFill>
                  <a:noFill/>
                </a:uFill>
                <a:latin typeface="Times New Roman"/>
                <a:ea typeface="Times New Roman"/>
                <a:cs typeface="Times New Roman"/>
                <a:sym typeface="Times New Roman"/>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https://dspace.chmnu.edu.ua/jspui/bitstream/123456789/2997/1/МЧ-2025.%20Історія%20та%20археологія.pdf</a:t>
            </a:r>
            <a:r>
              <a:rPr lang="en" sz="1200" dirty="0">
                <a:solidFill>
                  <a:srgbClr val="000000"/>
                </a:solidFill>
                <a:latin typeface="Times New Roman"/>
                <a:ea typeface="Times New Roman"/>
                <a:cs typeface="Times New Roman"/>
                <a:sym typeface="Times New Roman"/>
              </a:rPr>
              <a:t>.</a:t>
            </a:r>
            <a:endParaRPr dirty="0"/>
          </a:p>
        </p:txBody>
      </p:sp>
      <p:pic>
        <p:nvPicPr>
          <p:cNvPr id="410" name="Google Shape;410;p53"/>
          <p:cNvPicPr preferRelativeResize="0"/>
          <p:nvPr/>
        </p:nvPicPr>
        <p:blipFill>
          <a:blip r:embed="rId5">
            <a:alphaModFix/>
          </a:blip>
          <a:stretch>
            <a:fillRect/>
          </a:stretch>
        </p:blipFill>
        <p:spPr>
          <a:xfrm>
            <a:off x="7135850" y="3917950"/>
            <a:ext cx="988024" cy="962624"/>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54"/>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Ткаченко Віталій Віталійович</a:t>
            </a:r>
            <a:endParaRPr/>
          </a:p>
        </p:txBody>
      </p:sp>
      <p:sp>
        <p:nvSpPr>
          <p:cNvPr id="416" name="Google Shape;416;p54"/>
          <p:cNvSpPr txBox="1">
            <a:spLocks noGrp="1"/>
          </p:cNvSpPr>
          <p:nvPr>
            <p:ph type="body" idx="1"/>
          </p:nvPr>
        </p:nvSpPr>
        <p:spPr>
          <a:xfrm>
            <a:off x="311700" y="1017800"/>
            <a:ext cx="5085000" cy="3551100"/>
          </a:xfrm>
          <a:prstGeom prst="rect">
            <a:avLst/>
          </a:prstGeom>
        </p:spPr>
        <p:txBody>
          <a:bodyPr spcFirstLastPara="1" wrap="square" lIns="91425" tIns="91425" rIns="91425" bIns="91425" anchor="t" anchorCtr="0">
            <a:normAutofit fontScale="92500" lnSpcReduction="10000"/>
          </a:bodyPr>
          <a:lstStyle/>
          <a:p>
            <a:pPr marL="0" lvl="0" indent="0" algn="l" rtl="0">
              <a:spcBef>
                <a:spcPts val="0"/>
              </a:spcBef>
              <a:spcAft>
                <a:spcPts val="0"/>
              </a:spcAft>
              <a:buNone/>
            </a:pPr>
            <a:r>
              <a:rPr lang="en" sz="1200" b="1">
                <a:solidFill>
                  <a:srgbClr val="000000"/>
                </a:solidFill>
                <a:latin typeface="Times New Roman"/>
                <a:ea typeface="Times New Roman"/>
                <a:cs typeface="Times New Roman"/>
                <a:sym typeface="Times New Roman"/>
              </a:rPr>
              <a:t>Рік вступу</a:t>
            </a:r>
            <a:r>
              <a:rPr lang="en" sz="1200">
                <a:solidFill>
                  <a:srgbClr val="000000"/>
                </a:solidFill>
                <a:latin typeface="Times New Roman"/>
                <a:ea typeface="Times New Roman"/>
                <a:cs typeface="Times New Roman"/>
                <a:sym typeface="Times New Roman"/>
              </a:rPr>
              <a:t> 2025 / форма навчання - денна очна </a:t>
            </a:r>
            <a:endParaRPr sz="1200">
              <a:solidFill>
                <a:srgbClr val="000000"/>
              </a:solidFill>
              <a:latin typeface="Times New Roman"/>
              <a:ea typeface="Times New Roman"/>
              <a:cs typeface="Times New Roman"/>
              <a:sym typeface="Times New Roman"/>
            </a:endParaRPr>
          </a:p>
          <a:p>
            <a:pPr marL="0" lvl="0" indent="0" algn="l" rtl="0">
              <a:spcBef>
                <a:spcPts val="0"/>
              </a:spcBef>
              <a:spcAft>
                <a:spcPts val="0"/>
              </a:spcAft>
              <a:buNone/>
            </a:pPr>
            <a:endParaRPr sz="1200">
              <a:solidFill>
                <a:srgbClr val="000000"/>
              </a:solidFill>
              <a:latin typeface="Times New Roman"/>
              <a:ea typeface="Times New Roman"/>
              <a:cs typeface="Times New Roman"/>
              <a:sym typeface="Times New Roman"/>
            </a:endParaRPr>
          </a:p>
          <a:p>
            <a:pPr marL="0" lvl="0" indent="0" algn="l" rtl="0">
              <a:spcBef>
                <a:spcPts val="0"/>
              </a:spcBef>
              <a:spcAft>
                <a:spcPts val="0"/>
              </a:spcAft>
              <a:buNone/>
            </a:pPr>
            <a:r>
              <a:rPr lang="en" sz="1200" b="1">
                <a:solidFill>
                  <a:srgbClr val="000000"/>
                </a:solidFill>
                <a:latin typeface="Times New Roman"/>
                <a:ea typeface="Times New Roman"/>
                <a:cs typeface="Times New Roman"/>
                <a:sym typeface="Times New Roman"/>
              </a:rPr>
              <a:t>Науковий керівник</a:t>
            </a:r>
            <a:r>
              <a:rPr lang="en" sz="1200">
                <a:solidFill>
                  <a:srgbClr val="000000"/>
                </a:solidFill>
                <a:latin typeface="Times New Roman"/>
                <a:ea typeface="Times New Roman"/>
                <a:cs typeface="Times New Roman"/>
                <a:sym typeface="Times New Roman"/>
              </a:rPr>
              <a:t> - Міронова Ірина Сергіївна, доктор історичних наук, професор кафедри історії ЧНУ імені Петра Могили</a:t>
            </a:r>
            <a:endParaRPr sz="1200">
              <a:solidFill>
                <a:srgbClr val="000000"/>
              </a:solidFill>
              <a:latin typeface="Times New Roman"/>
              <a:ea typeface="Times New Roman"/>
              <a:cs typeface="Times New Roman"/>
              <a:sym typeface="Times New Roman"/>
            </a:endParaRPr>
          </a:p>
          <a:p>
            <a:pPr marL="0" lvl="0" indent="0" algn="l" rtl="0">
              <a:spcBef>
                <a:spcPts val="0"/>
              </a:spcBef>
              <a:spcAft>
                <a:spcPts val="0"/>
              </a:spcAft>
              <a:buNone/>
            </a:pPr>
            <a:endParaRPr sz="1200">
              <a:solidFill>
                <a:srgbClr val="000000"/>
              </a:solidFill>
              <a:latin typeface="Times New Roman"/>
              <a:ea typeface="Times New Roman"/>
              <a:cs typeface="Times New Roman"/>
              <a:sym typeface="Times New Roman"/>
            </a:endParaRPr>
          </a:p>
          <a:p>
            <a:pPr marL="0" lvl="0" indent="0" algn="l" rtl="0">
              <a:spcBef>
                <a:spcPts val="0"/>
              </a:spcBef>
              <a:spcAft>
                <a:spcPts val="0"/>
              </a:spcAft>
              <a:buNone/>
            </a:pPr>
            <a:r>
              <a:rPr lang="en" sz="1200" b="1">
                <a:solidFill>
                  <a:srgbClr val="000000"/>
                </a:solidFill>
                <a:latin typeface="Times New Roman"/>
                <a:ea typeface="Times New Roman"/>
                <a:cs typeface="Times New Roman"/>
                <a:sym typeface="Times New Roman"/>
              </a:rPr>
              <a:t>Тематика дослідження:</a:t>
            </a:r>
            <a:r>
              <a:rPr lang="en" sz="1200">
                <a:solidFill>
                  <a:srgbClr val="000000"/>
                </a:solidFill>
                <a:latin typeface="Times New Roman"/>
                <a:ea typeface="Times New Roman"/>
                <a:cs typeface="Times New Roman"/>
                <a:sym typeface="Times New Roman"/>
              </a:rPr>
              <a:t> Жандармерія як інструмент імперського контролю у ХІХ – на початку ХХ століття (на матеріалах Південної України).</a:t>
            </a:r>
            <a:endParaRPr sz="1200">
              <a:solidFill>
                <a:srgbClr val="000000"/>
              </a:solidFill>
              <a:latin typeface="Times New Roman"/>
              <a:ea typeface="Times New Roman"/>
              <a:cs typeface="Times New Roman"/>
              <a:sym typeface="Times New Roman"/>
            </a:endParaRPr>
          </a:p>
          <a:p>
            <a:pPr marL="0" lvl="0" indent="0" algn="l" rtl="0">
              <a:spcBef>
                <a:spcPts val="0"/>
              </a:spcBef>
              <a:spcAft>
                <a:spcPts val="0"/>
              </a:spcAft>
              <a:buNone/>
            </a:pPr>
            <a:endParaRPr sz="1200">
              <a:solidFill>
                <a:srgbClr val="000000"/>
              </a:solidFill>
              <a:latin typeface="Times New Roman"/>
              <a:ea typeface="Times New Roman"/>
              <a:cs typeface="Times New Roman"/>
              <a:sym typeface="Times New Roman"/>
            </a:endParaRPr>
          </a:p>
          <a:p>
            <a:pPr marL="0" lvl="0" indent="0" algn="l" rtl="0">
              <a:spcBef>
                <a:spcPts val="0"/>
              </a:spcBef>
              <a:spcAft>
                <a:spcPts val="0"/>
              </a:spcAft>
              <a:buNone/>
            </a:pPr>
            <a:r>
              <a:rPr lang="en" sz="1200" b="1">
                <a:solidFill>
                  <a:srgbClr val="000000"/>
                </a:solidFill>
                <a:latin typeface="Times New Roman"/>
                <a:ea typeface="Times New Roman"/>
                <a:cs typeface="Times New Roman"/>
                <a:sym typeface="Times New Roman"/>
              </a:rPr>
              <a:t>Очікувана наукова новизна</a:t>
            </a:r>
            <a:r>
              <a:rPr lang="en" sz="1200">
                <a:solidFill>
                  <a:srgbClr val="000000"/>
                </a:solidFill>
                <a:latin typeface="Times New Roman"/>
                <a:ea typeface="Times New Roman"/>
                <a:cs typeface="Times New Roman"/>
                <a:sym typeface="Times New Roman"/>
              </a:rPr>
              <a:t> полягає в спробі комплексного осмислення жандармерії не лише як репресивного органу, а й як системного елементу імперської політики інтеграції та дисциплінування населення. Оскільки здійснюється спроба реконструювати діяльність жандармських структур саме на Півдні України – регіоні, що мав специфічний соціально-етнічний склад і був ареною частих політичних заворушень. У роботі використано архівні матеріали, звіти губернських жандармських управлінь, мемуари сучасників і маловідомі джерела місцевих архівів, що дає змогу розкрити реальні механізми імперського нагляду.</a:t>
            </a:r>
            <a:endParaRPr sz="1200">
              <a:solidFill>
                <a:srgbClr val="000000"/>
              </a:solidFill>
              <a:latin typeface="Times New Roman"/>
              <a:ea typeface="Times New Roman"/>
              <a:cs typeface="Times New Roman"/>
              <a:sym typeface="Times New Roman"/>
            </a:endParaRPr>
          </a:p>
          <a:p>
            <a:pPr marL="0" lvl="0" indent="0" algn="l" rtl="0">
              <a:spcBef>
                <a:spcPts val="0"/>
              </a:spcBef>
              <a:spcAft>
                <a:spcPts val="0"/>
              </a:spcAft>
              <a:buNone/>
            </a:pPr>
            <a:endParaRPr sz="1200">
              <a:solidFill>
                <a:srgbClr val="000000"/>
              </a:solidFill>
              <a:latin typeface="Times New Roman"/>
              <a:ea typeface="Times New Roman"/>
              <a:cs typeface="Times New Roman"/>
              <a:sym typeface="Times New Roman"/>
            </a:endParaRPr>
          </a:p>
          <a:p>
            <a:pPr marL="0" lvl="0" indent="0" algn="l" rtl="0">
              <a:spcBef>
                <a:spcPts val="0"/>
              </a:spcBef>
              <a:spcAft>
                <a:spcPts val="0"/>
              </a:spcAft>
              <a:buNone/>
            </a:pPr>
            <a:r>
              <a:rPr lang="en" sz="1200">
                <a:solidFill>
                  <a:srgbClr val="000000"/>
                </a:solidFill>
                <a:latin typeface="Times New Roman"/>
                <a:ea typeface="Times New Roman"/>
                <a:cs typeface="Times New Roman"/>
                <a:sym typeface="Times New Roman"/>
              </a:rPr>
              <a:t>Google Scholar: </a:t>
            </a:r>
            <a:r>
              <a:rPr lang="en" sz="1200" u="sng">
                <a:solidFill>
                  <a:schemeClr val="hlink"/>
                </a:solidFill>
                <a:latin typeface="Times New Roman"/>
                <a:ea typeface="Times New Roman"/>
                <a:cs typeface="Times New Roman"/>
                <a:sym typeface="Times New Roman"/>
                <a:hlinkClick r:id="rId3"/>
              </a:rPr>
              <a:t>https://scholar.google.com.ua/citations?user=s4oflQ0AAAAJ</a:t>
            </a:r>
            <a:r>
              <a:rPr lang="en" sz="1200">
                <a:solidFill>
                  <a:srgbClr val="000000"/>
                </a:solidFill>
                <a:latin typeface="Times New Roman"/>
                <a:ea typeface="Times New Roman"/>
                <a:cs typeface="Times New Roman"/>
                <a:sym typeface="Times New Roman"/>
              </a:rPr>
              <a:t> </a:t>
            </a:r>
            <a:endParaRPr sz="1200">
              <a:solidFill>
                <a:srgbClr val="000000"/>
              </a:solidFill>
              <a:latin typeface="Times New Roman"/>
              <a:ea typeface="Times New Roman"/>
              <a:cs typeface="Times New Roman"/>
              <a:sym typeface="Times New Roman"/>
            </a:endParaRPr>
          </a:p>
          <a:p>
            <a:pPr marL="0" lvl="0" indent="0" algn="l" rtl="0">
              <a:spcBef>
                <a:spcPts val="0"/>
              </a:spcBef>
              <a:spcAft>
                <a:spcPts val="0"/>
              </a:spcAft>
              <a:buNone/>
            </a:pPr>
            <a:endParaRPr sz="1400">
              <a:solidFill>
                <a:srgbClr val="000000"/>
              </a:solidFill>
              <a:latin typeface="Times New Roman"/>
              <a:ea typeface="Times New Roman"/>
              <a:cs typeface="Times New Roman"/>
              <a:sym typeface="Times New Roman"/>
            </a:endParaRPr>
          </a:p>
        </p:txBody>
      </p:sp>
      <p:pic>
        <p:nvPicPr>
          <p:cNvPr id="417" name="Google Shape;417;p54" title="7H5A0620.jpg"/>
          <p:cNvPicPr preferRelativeResize="0"/>
          <p:nvPr/>
        </p:nvPicPr>
        <p:blipFill rotWithShape="1">
          <a:blip r:embed="rId4">
            <a:alphaModFix/>
          </a:blip>
          <a:srcRect l="9385" t="14498" r="17971" b="12901"/>
          <a:stretch/>
        </p:blipFill>
        <p:spPr>
          <a:xfrm>
            <a:off x="6017900" y="410000"/>
            <a:ext cx="2658548" cy="3486602"/>
          </a:xfrm>
          <a:prstGeom prst="rect">
            <a:avLst/>
          </a:prstGeom>
          <a:noFill/>
          <a:ln>
            <a:noFill/>
          </a:ln>
        </p:spPr>
      </p:pic>
      <p:pic>
        <p:nvPicPr>
          <p:cNvPr id="418" name="Google Shape;418;p54"/>
          <p:cNvPicPr preferRelativeResize="0"/>
          <p:nvPr/>
        </p:nvPicPr>
        <p:blipFill>
          <a:blip r:embed="rId5">
            <a:alphaModFix/>
          </a:blip>
          <a:stretch>
            <a:fillRect/>
          </a:stretch>
        </p:blipFill>
        <p:spPr>
          <a:xfrm>
            <a:off x="7135850" y="3917950"/>
            <a:ext cx="988024" cy="962624"/>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55"/>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Ткаченко Віталій Віталійович</a:t>
            </a:r>
            <a:endParaRPr/>
          </a:p>
        </p:txBody>
      </p:sp>
      <p:sp>
        <p:nvSpPr>
          <p:cNvPr id="424" name="Google Shape;424;p55"/>
          <p:cNvSpPr txBox="1">
            <a:spLocks noGrp="1"/>
          </p:cNvSpPr>
          <p:nvPr>
            <p:ph type="body" idx="1"/>
          </p:nvPr>
        </p:nvSpPr>
        <p:spPr>
          <a:xfrm>
            <a:off x="5533150" y="1229875"/>
            <a:ext cx="3299100" cy="3339000"/>
          </a:xfrm>
          <a:prstGeom prst="rect">
            <a:avLst/>
          </a:prstGeom>
        </p:spPr>
        <p:txBody>
          <a:bodyPr spcFirstLastPara="1" wrap="square" lIns="91425" tIns="91425" rIns="91425" bIns="91425" anchor="t" anchorCtr="0">
            <a:normAutofit/>
          </a:bodyPr>
          <a:lstStyle/>
          <a:p>
            <a:pPr marL="0" lvl="0" indent="0" algn="l" rtl="0">
              <a:lnSpc>
                <a:spcPct val="90000"/>
              </a:lnSpc>
              <a:spcBef>
                <a:spcPts val="1000"/>
              </a:spcBef>
              <a:spcAft>
                <a:spcPts val="0"/>
              </a:spcAft>
              <a:buNone/>
            </a:pPr>
            <a:r>
              <a:rPr lang="en" sz="1400">
                <a:solidFill>
                  <a:srgbClr val="000000"/>
                </a:solidFill>
                <a:latin typeface="Times New Roman"/>
                <a:ea typeface="Times New Roman"/>
                <a:cs typeface="Times New Roman"/>
                <a:sym typeface="Times New Roman"/>
              </a:rPr>
              <a:t>ІІІ Міжнародне стажування «Використання сучасних цифрових освітніх технологій у освітньому процесі ЗВО», жовтень-грудень 2025 р.</a:t>
            </a:r>
            <a:endParaRPr sz="1400">
              <a:latin typeface="Times New Roman"/>
              <a:ea typeface="Times New Roman"/>
              <a:cs typeface="Times New Roman"/>
              <a:sym typeface="Times New Roman"/>
            </a:endParaRPr>
          </a:p>
          <a:p>
            <a:pPr marL="0" lvl="0" indent="0" algn="l" rtl="0">
              <a:spcBef>
                <a:spcPts val="0"/>
              </a:spcBef>
              <a:spcAft>
                <a:spcPts val="1200"/>
              </a:spcAft>
              <a:buNone/>
            </a:pPr>
            <a:endParaRPr/>
          </a:p>
        </p:txBody>
      </p:sp>
      <p:pic>
        <p:nvPicPr>
          <p:cNvPr id="425" name="Google Shape;425;p55" title="Сертифікат Ткаченко.jpg"/>
          <p:cNvPicPr preferRelativeResize="0"/>
          <p:nvPr/>
        </p:nvPicPr>
        <p:blipFill>
          <a:blip r:embed="rId3">
            <a:alphaModFix/>
          </a:blip>
          <a:stretch>
            <a:fillRect/>
          </a:stretch>
        </p:blipFill>
        <p:spPr>
          <a:xfrm>
            <a:off x="448075" y="1153175"/>
            <a:ext cx="4936125" cy="3492405"/>
          </a:xfrm>
          <a:prstGeom prst="rect">
            <a:avLst/>
          </a:prstGeom>
          <a:noFill/>
          <a:ln>
            <a:noFill/>
          </a:ln>
        </p:spPr>
      </p:pic>
      <p:pic>
        <p:nvPicPr>
          <p:cNvPr id="426" name="Google Shape;426;p55"/>
          <p:cNvPicPr preferRelativeResize="0"/>
          <p:nvPr/>
        </p:nvPicPr>
        <p:blipFill>
          <a:blip r:embed="rId4">
            <a:alphaModFix/>
          </a:blip>
          <a:stretch>
            <a:fillRect/>
          </a:stretch>
        </p:blipFill>
        <p:spPr>
          <a:xfrm>
            <a:off x="7135850" y="3917950"/>
            <a:ext cx="988024" cy="962624"/>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Google Shape;431;p56"/>
          <p:cNvSpPr txBox="1">
            <a:spLocks noGrp="1"/>
          </p:cNvSpPr>
          <p:nvPr>
            <p:ph type="body" idx="1"/>
          </p:nvPr>
        </p:nvSpPr>
        <p:spPr>
          <a:xfrm>
            <a:off x="381875" y="1069450"/>
            <a:ext cx="5758500" cy="35574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n" sz="1100" b="1">
                <a:solidFill>
                  <a:srgbClr val="000000"/>
                </a:solidFill>
                <a:latin typeface="Times New Roman"/>
                <a:ea typeface="Times New Roman"/>
                <a:cs typeface="Times New Roman"/>
                <a:sym typeface="Times New Roman"/>
              </a:rPr>
              <a:t>Рік вступу</a:t>
            </a:r>
            <a:r>
              <a:rPr lang="en" sz="1100">
                <a:solidFill>
                  <a:srgbClr val="000000"/>
                </a:solidFill>
                <a:latin typeface="Times New Roman"/>
                <a:ea typeface="Times New Roman"/>
                <a:cs typeface="Times New Roman"/>
                <a:sym typeface="Times New Roman"/>
              </a:rPr>
              <a:t> 2025  / форма навчання - очна денна</a:t>
            </a:r>
            <a:endParaRPr sz="1100">
              <a:solidFill>
                <a:srgbClr val="000000"/>
              </a:solidFill>
              <a:latin typeface="Times New Roman"/>
              <a:ea typeface="Times New Roman"/>
              <a:cs typeface="Times New Roman"/>
              <a:sym typeface="Times New Roman"/>
            </a:endParaRPr>
          </a:p>
          <a:p>
            <a:pPr marL="0" lvl="0" indent="0" algn="just" rtl="0">
              <a:spcBef>
                <a:spcPts val="0"/>
              </a:spcBef>
              <a:spcAft>
                <a:spcPts val="0"/>
              </a:spcAft>
              <a:buNone/>
            </a:pPr>
            <a:endParaRPr sz="1100" b="1">
              <a:solidFill>
                <a:srgbClr val="000000"/>
              </a:solidFill>
              <a:latin typeface="Times New Roman"/>
              <a:ea typeface="Times New Roman"/>
              <a:cs typeface="Times New Roman"/>
              <a:sym typeface="Times New Roman"/>
            </a:endParaRPr>
          </a:p>
          <a:p>
            <a:pPr marL="0" lvl="0" indent="0" algn="just" rtl="0">
              <a:spcBef>
                <a:spcPts val="0"/>
              </a:spcBef>
              <a:spcAft>
                <a:spcPts val="0"/>
              </a:spcAft>
              <a:buNone/>
            </a:pPr>
            <a:r>
              <a:rPr lang="en" sz="1100" b="1">
                <a:solidFill>
                  <a:srgbClr val="000000"/>
                </a:solidFill>
                <a:latin typeface="Times New Roman"/>
                <a:ea typeface="Times New Roman"/>
                <a:cs typeface="Times New Roman"/>
                <a:sym typeface="Times New Roman"/>
              </a:rPr>
              <a:t>Науковий керівник - </a:t>
            </a:r>
            <a:r>
              <a:rPr lang="en" sz="1100">
                <a:solidFill>
                  <a:srgbClr val="000000"/>
                </a:solidFill>
                <a:latin typeface="Times New Roman"/>
                <a:ea typeface="Times New Roman"/>
                <a:cs typeface="Times New Roman"/>
                <a:sym typeface="Times New Roman"/>
              </a:rPr>
              <a:t>Левченко Лариса Леонідівна, доктор історичних наук, професор кафедри історії (сумісник) факультету політичних наук ЧНУ імені Петра Могили</a:t>
            </a:r>
            <a:endParaRPr sz="1100">
              <a:solidFill>
                <a:srgbClr val="000000"/>
              </a:solidFill>
              <a:latin typeface="Times New Roman"/>
              <a:ea typeface="Times New Roman"/>
              <a:cs typeface="Times New Roman"/>
              <a:sym typeface="Times New Roman"/>
            </a:endParaRPr>
          </a:p>
          <a:p>
            <a:pPr marL="0" lvl="0" indent="0" algn="just" rtl="0">
              <a:spcBef>
                <a:spcPts val="0"/>
              </a:spcBef>
              <a:spcAft>
                <a:spcPts val="0"/>
              </a:spcAft>
              <a:buNone/>
            </a:pPr>
            <a:endParaRPr sz="1100" b="1">
              <a:solidFill>
                <a:srgbClr val="000000"/>
              </a:solidFill>
              <a:latin typeface="Times New Roman"/>
              <a:ea typeface="Times New Roman"/>
              <a:cs typeface="Times New Roman"/>
              <a:sym typeface="Times New Roman"/>
            </a:endParaRPr>
          </a:p>
          <a:p>
            <a:pPr marL="0" lvl="0" indent="0" algn="just" rtl="0">
              <a:spcBef>
                <a:spcPts val="0"/>
              </a:spcBef>
              <a:spcAft>
                <a:spcPts val="0"/>
              </a:spcAft>
              <a:buNone/>
            </a:pPr>
            <a:r>
              <a:rPr lang="en" sz="1100" b="1">
                <a:solidFill>
                  <a:srgbClr val="000000"/>
                </a:solidFill>
                <a:latin typeface="Times New Roman"/>
                <a:ea typeface="Times New Roman"/>
                <a:cs typeface="Times New Roman"/>
                <a:sym typeface="Times New Roman"/>
              </a:rPr>
              <a:t>Тематика дослідження:</a:t>
            </a:r>
            <a:r>
              <a:rPr lang="en" sz="1100">
                <a:solidFill>
                  <a:srgbClr val="000000"/>
                </a:solidFill>
                <a:latin typeface="Times New Roman"/>
                <a:ea typeface="Times New Roman"/>
                <a:cs typeface="Times New Roman"/>
                <a:sym typeface="Times New Roman"/>
              </a:rPr>
              <a:t> Проблема расизму в американській історіографії</a:t>
            </a:r>
            <a:br>
              <a:rPr lang="en" sz="1100">
                <a:solidFill>
                  <a:srgbClr val="000000"/>
                </a:solidFill>
                <a:latin typeface="Times New Roman"/>
                <a:ea typeface="Times New Roman"/>
                <a:cs typeface="Times New Roman"/>
                <a:sym typeface="Times New Roman"/>
              </a:rPr>
            </a:br>
            <a:r>
              <a:rPr lang="en" sz="1100">
                <a:solidFill>
                  <a:srgbClr val="000000"/>
                </a:solidFill>
                <a:latin typeface="Times New Roman"/>
                <a:ea typeface="Times New Roman"/>
                <a:cs typeface="Times New Roman"/>
                <a:sym typeface="Times New Roman"/>
              </a:rPr>
              <a:t/>
            </a:r>
            <a:br>
              <a:rPr lang="en" sz="1100">
                <a:solidFill>
                  <a:srgbClr val="000000"/>
                </a:solidFill>
                <a:latin typeface="Times New Roman"/>
                <a:ea typeface="Times New Roman"/>
                <a:cs typeface="Times New Roman"/>
                <a:sym typeface="Times New Roman"/>
              </a:rPr>
            </a:br>
            <a:r>
              <a:rPr lang="en" sz="1100" b="1">
                <a:solidFill>
                  <a:srgbClr val="000000"/>
                </a:solidFill>
                <a:latin typeface="Times New Roman"/>
                <a:ea typeface="Times New Roman"/>
                <a:cs typeface="Times New Roman"/>
                <a:sym typeface="Times New Roman"/>
              </a:rPr>
              <a:t>Очікувана наукова новизна</a:t>
            </a:r>
            <a:r>
              <a:rPr lang="en" sz="1100">
                <a:solidFill>
                  <a:srgbClr val="000000"/>
                </a:solidFill>
                <a:latin typeface="Times New Roman"/>
                <a:ea typeface="Times New Roman"/>
                <a:cs typeface="Times New Roman"/>
                <a:sym typeface="Times New Roman"/>
              </a:rPr>
              <a:t> полягає в тому, що буде здійснено комплексний системний аналіз еволюції вивчення проблеми расизму в американській історичній науці впродовж тривалого періоду. В роботі буде запропоновано авторську періодизацію розвитку історіографії расизму в США, що враховує не лише зміну наукових парадигм, а й вплив соціально-політичних чинників. </a:t>
            </a:r>
            <a:endParaRPr sz="1100">
              <a:solidFill>
                <a:srgbClr val="000000"/>
              </a:solidFill>
              <a:latin typeface="Times New Roman"/>
              <a:ea typeface="Times New Roman"/>
              <a:cs typeface="Times New Roman"/>
              <a:sym typeface="Times New Roman"/>
            </a:endParaRPr>
          </a:p>
          <a:p>
            <a:pPr marL="0" lvl="0" indent="0" algn="just" rtl="0">
              <a:spcBef>
                <a:spcPts val="0"/>
              </a:spcBef>
              <a:spcAft>
                <a:spcPts val="0"/>
              </a:spcAft>
              <a:buNone/>
            </a:pPr>
            <a:r>
              <a:rPr lang="en" sz="1100">
                <a:solidFill>
                  <a:srgbClr val="000000"/>
                </a:solidFill>
                <a:latin typeface="Times New Roman"/>
                <a:ea typeface="Times New Roman"/>
                <a:cs typeface="Times New Roman"/>
                <a:sym typeface="Times New Roman"/>
              </a:rPr>
              <a:t> </a:t>
            </a:r>
            <a:endParaRPr sz="1100">
              <a:solidFill>
                <a:srgbClr val="000000"/>
              </a:solidFill>
              <a:latin typeface="Times New Roman"/>
              <a:ea typeface="Times New Roman"/>
              <a:cs typeface="Times New Roman"/>
              <a:sym typeface="Times New Roman"/>
            </a:endParaRPr>
          </a:p>
          <a:p>
            <a:pPr marL="0" lvl="0" indent="0" algn="just" rtl="0">
              <a:spcBef>
                <a:spcPts val="0"/>
              </a:spcBef>
              <a:spcAft>
                <a:spcPts val="0"/>
              </a:spcAft>
              <a:buNone/>
            </a:pPr>
            <a:r>
              <a:rPr lang="en" sz="1100">
                <a:solidFill>
                  <a:srgbClr val="000000"/>
                </a:solidFill>
                <a:latin typeface="Times New Roman"/>
                <a:ea typeface="Times New Roman"/>
                <a:cs typeface="Times New Roman"/>
                <a:sym typeface="Times New Roman"/>
              </a:rPr>
              <a:t>Google Scholar:</a:t>
            </a:r>
            <a:r>
              <a:rPr lang="en" sz="1100">
                <a:solidFill>
                  <a:srgbClr val="000000"/>
                </a:solidFill>
                <a:uFill>
                  <a:noFill/>
                </a:uFill>
                <a:latin typeface="Times New Roman"/>
                <a:ea typeface="Times New Roman"/>
                <a:cs typeface="Times New Roman"/>
                <a:sym typeface="Times New Roman"/>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 </a:t>
            </a:r>
            <a:r>
              <a:rPr lang="en" sz="1100" u="sng">
                <a:solidFill>
                  <a:schemeClr val="hlink"/>
                </a:solidFill>
                <a:latin typeface="Times New Roman"/>
                <a:ea typeface="Times New Roman"/>
                <a:cs typeface="Times New Roman"/>
                <a:sym typeface="Times New Roman"/>
                <a:hlinkClick r:id="rId4"/>
              </a:rPr>
              <a:t>https://scholar.google.com/citations?user=h8JKEKMAAAAJ&amp;hl=uk&amp;authuser=2</a:t>
            </a:r>
            <a:r>
              <a:rPr lang="en" sz="1100">
                <a:latin typeface="Times New Roman"/>
                <a:ea typeface="Times New Roman"/>
                <a:cs typeface="Times New Roman"/>
                <a:sym typeface="Times New Roman"/>
              </a:rPr>
              <a:t> </a:t>
            </a:r>
            <a:endParaRPr sz="1100">
              <a:latin typeface="Times New Roman"/>
              <a:ea typeface="Times New Roman"/>
              <a:cs typeface="Times New Roman"/>
              <a:sym typeface="Times New Roman"/>
            </a:endParaRPr>
          </a:p>
        </p:txBody>
      </p:sp>
      <p:sp>
        <p:nvSpPr>
          <p:cNvPr id="432" name="Google Shape;432;p56"/>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Яремчук Богдан Олександрович</a:t>
            </a:r>
            <a:endParaRPr/>
          </a:p>
        </p:txBody>
      </p:sp>
      <p:pic>
        <p:nvPicPr>
          <p:cNvPr id="433" name="Google Shape;433;p56"/>
          <p:cNvPicPr preferRelativeResize="0"/>
          <p:nvPr/>
        </p:nvPicPr>
        <p:blipFill>
          <a:blip r:embed="rId5">
            <a:alphaModFix/>
          </a:blip>
          <a:stretch>
            <a:fillRect/>
          </a:stretch>
        </p:blipFill>
        <p:spPr>
          <a:xfrm>
            <a:off x="6288775" y="592175"/>
            <a:ext cx="2701450" cy="2849075"/>
          </a:xfrm>
          <a:prstGeom prst="rect">
            <a:avLst/>
          </a:prstGeom>
          <a:noFill/>
          <a:ln>
            <a:noFill/>
          </a:ln>
        </p:spPr>
      </p:pic>
      <p:pic>
        <p:nvPicPr>
          <p:cNvPr id="434" name="Google Shape;434;p56"/>
          <p:cNvPicPr preferRelativeResize="0"/>
          <p:nvPr/>
        </p:nvPicPr>
        <p:blipFill>
          <a:blip r:embed="rId6">
            <a:alphaModFix/>
          </a:blip>
          <a:stretch>
            <a:fillRect/>
          </a:stretch>
        </p:blipFill>
        <p:spPr>
          <a:xfrm>
            <a:off x="7135850" y="3917950"/>
            <a:ext cx="988024" cy="962624"/>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57"/>
          <p:cNvSpPr txBox="1">
            <a:spLocks noGrp="1"/>
          </p:cNvSpPr>
          <p:nvPr>
            <p:ph type="title"/>
          </p:nvPr>
        </p:nvSpPr>
        <p:spPr>
          <a:xfrm>
            <a:off x="311700" y="179400"/>
            <a:ext cx="8520600" cy="6078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1800" b="1"/>
              <a:t>Міжнародна та проєктна діяльність</a:t>
            </a:r>
            <a:endParaRPr sz="1800"/>
          </a:p>
        </p:txBody>
      </p:sp>
      <p:sp>
        <p:nvSpPr>
          <p:cNvPr id="440" name="Google Shape;440;p57"/>
          <p:cNvSpPr txBox="1">
            <a:spLocks noGrp="1"/>
          </p:cNvSpPr>
          <p:nvPr>
            <p:ph type="body" idx="1"/>
          </p:nvPr>
        </p:nvSpPr>
        <p:spPr>
          <a:xfrm>
            <a:off x="4803750" y="1777450"/>
            <a:ext cx="3438900" cy="1749300"/>
          </a:xfrm>
          <a:prstGeom prst="rect">
            <a:avLst/>
          </a:prstGeom>
        </p:spPr>
        <p:txBody>
          <a:bodyPr spcFirstLastPara="1" wrap="square" lIns="91425" tIns="91425" rIns="91425" bIns="91425" anchor="t" anchorCtr="0">
            <a:normAutofit/>
          </a:bodyPr>
          <a:lstStyle/>
          <a:p>
            <a:pPr marL="0" lvl="0" indent="0" algn="just" rtl="0">
              <a:lnSpc>
                <a:spcPct val="150000"/>
              </a:lnSpc>
              <a:spcBef>
                <a:spcPts val="0"/>
              </a:spcBef>
              <a:spcAft>
                <a:spcPts val="0"/>
              </a:spcAft>
              <a:buNone/>
            </a:pPr>
            <a:r>
              <a:rPr lang="en" sz="1300" b="1" dirty="0">
                <a:solidFill>
                  <a:srgbClr val="000000"/>
                </a:solidFill>
                <a:latin typeface="Times New Roman"/>
                <a:ea typeface="Times New Roman"/>
                <a:cs typeface="Times New Roman"/>
                <a:sym typeface="Times New Roman"/>
              </a:rPr>
              <a:t>Участь у DAAD and BMFTR Project «Saar-Ukraine University Network» (21.11.2025 – 05.12.2025), Саарландський університет, </a:t>
            </a:r>
            <a:r>
              <a:rPr lang="uk-UA" sz="1300" b="1" dirty="0" smtClean="0">
                <a:solidFill>
                  <a:srgbClr val="000000"/>
                </a:solidFill>
                <a:latin typeface="Times New Roman"/>
                <a:ea typeface="Times New Roman"/>
                <a:cs typeface="Times New Roman"/>
                <a:sym typeface="Times New Roman"/>
              </a:rPr>
              <a:t> </a:t>
            </a:r>
            <a:r>
              <a:rPr lang="en" sz="1300" b="1" dirty="0" smtClean="0">
                <a:solidFill>
                  <a:srgbClr val="000000"/>
                </a:solidFill>
                <a:latin typeface="Times New Roman"/>
                <a:ea typeface="Times New Roman"/>
                <a:cs typeface="Times New Roman"/>
                <a:sym typeface="Times New Roman"/>
              </a:rPr>
              <a:t>м</a:t>
            </a:r>
            <a:r>
              <a:rPr lang="en" sz="1300" b="1" dirty="0">
                <a:solidFill>
                  <a:srgbClr val="000000"/>
                </a:solidFill>
                <a:latin typeface="Times New Roman"/>
                <a:ea typeface="Times New Roman"/>
                <a:cs typeface="Times New Roman"/>
                <a:sym typeface="Times New Roman"/>
              </a:rPr>
              <a:t>. Саарбрюккен, Німеччина</a:t>
            </a:r>
            <a:r>
              <a:rPr lang="en" sz="1500" b="1" dirty="0">
                <a:solidFill>
                  <a:srgbClr val="000000"/>
                </a:solidFill>
                <a:latin typeface="Times New Roman"/>
                <a:ea typeface="Times New Roman"/>
                <a:cs typeface="Times New Roman"/>
                <a:sym typeface="Times New Roman"/>
              </a:rPr>
              <a:t>.</a:t>
            </a:r>
            <a:endParaRPr sz="1500" b="1" dirty="0">
              <a:latin typeface="Times New Roman"/>
              <a:ea typeface="Times New Roman"/>
              <a:cs typeface="Times New Roman"/>
              <a:sym typeface="Times New Roman"/>
            </a:endParaRPr>
          </a:p>
        </p:txBody>
      </p:sp>
      <p:pic>
        <p:nvPicPr>
          <p:cNvPr id="441" name="Google Shape;441;p57" title="5402202301931393027.jpg"/>
          <p:cNvPicPr preferRelativeResize="0"/>
          <p:nvPr/>
        </p:nvPicPr>
        <p:blipFill>
          <a:blip r:embed="rId3">
            <a:alphaModFix/>
          </a:blip>
          <a:stretch>
            <a:fillRect/>
          </a:stretch>
        </p:blipFill>
        <p:spPr>
          <a:xfrm>
            <a:off x="1785800" y="787200"/>
            <a:ext cx="2645826" cy="3729802"/>
          </a:xfrm>
          <a:prstGeom prst="rect">
            <a:avLst/>
          </a:prstGeom>
          <a:noFill/>
          <a:ln>
            <a:noFill/>
          </a:ln>
        </p:spPr>
      </p:pic>
      <p:pic>
        <p:nvPicPr>
          <p:cNvPr id="442" name="Google Shape;442;p57"/>
          <p:cNvPicPr preferRelativeResize="0"/>
          <p:nvPr/>
        </p:nvPicPr>
        <p:blipFill>
          <a:blip r:embed="rId4">
            <a:alphaModFix/>
          </a:blip>
          <a:stretch>
            <a:fillRect/>
          </a:stretch>
        </p:blipFill>
        <p:spPr>
          <a:xfrm>
            <a:off x="7135850" y="3917950"/>
            <a:ext cx="988024" cy="962624"/>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58"/>
          <p:cNvSpPr txBox="1">
            <a:spLocks noGrp="1"/>
          </p:cNvSpPr>
          <p:nvPr>
            <p:ph type="title"/>
          </p:nvPr>
        </p:nvSpPr>
        <p:spPr>
          <a:xfrm>
            <a:off x="311700" y="207500"/>
            <a:ext cx="8520600" cy="6078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SzPts val="990"/>
              <a:buNone/>
            </a:pPr>
            <a:r>
              <a:rPr lang="en" sz="2100" b="1"/>
              <a:t>Публікації</a:t>
            </a:r>
            <a:endParaRPr sz="2100" b="1"/>
          </a:p>
        </p:txBody>
      </p:sp>
      <p:sp>
        <p:nvSpPr>
          <p:cNvPr id="448" name="Google Shape;448;p58"/>
          <p:cNvSpPr txBox="1">
            <a:spLocks noGrp="1"/>
          </p:cNvSpPr>
          <p:nvPr>
            <p:ph type="body" idx="1"/>
          </p:nvPr>
        </p:nvSpPr>
        <p:spPr>
          <a:xfrm>
            <a:off x="375150" y="694950"/>
            <a:ext cx="8393700" cy="37536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400" b="1">
                <a:latin typeface="Times New Roman"/>
                <a:ea typeface="Times New Roman"/>
                <a:cs typeface="Times New Roman"/>
                <a:sym typeface="Times New Roman"/>
              </a:rPr>
              <a:t>Авторські свідоцтва на твір: </a:t>
            </a:r>
            <a:endParaRPr sz="1400" b="1">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 sz="1100">
                <a:solidFill>
                  <a:srgbClr val="000000"/>
                </a:solidFill>
                <a:latin typeface="Times New Roman"/>
                <a:ea typeface="Times New Roman"/>
                <a:cs typeface="Times New Roman"/>
                <a:sym typeface="Times New Roman"/>
              </a:rPr>
              <a:t>1. Свідоцтво про реєстрацію авторського права на твір № 139287 Наукова стаття «Українсько-кубинські зовнішньоекономічні відносини (1991- 2021 рр.)»</a:t>
            </a:r>
            <a:endParaRPr sz="1100">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 sz="1400" b="1">
                <a:latin typeface="Times New Roman"/>
                <a:ea typeface="Times New Roman"/>
                <a:cs typeface="Times New Roman"/>
                <a:sym typeface="Times New Roman"/>
              </a:rPr>
              <a:t>Статті у фахових виданнях (Категорія “Б”):</a:t>
            </a:r>
            <a:endParaRPr sz="1400" b="1">
              <a:latin typeface="Times New Roman"/>
              <a:ea typeface="Times New Roman"/>
              <a:cs typeface="Times New Roman"/>
              <a:sym typeface="Times New Roman"/>
            </a:endParaRPr>
          </a:p>
          <a:p>
            <a:pPr marL="0" lvl="0" indent="0" algn="just" rtl="0">
              <a:lnSpc>
                <a:spcPct val="115000"/>
              </a:lnSpc>
              <a:spcBef>
                <a:spcPts val="0"/>
              </a:spcBef>
              <a:spcAft>
                <a:spcPts val="0"/>
              </a:spcAft>
              <a:buNone/>
            </a:pPr>
            <a:r>
              <a:rPr lang="en" sz="1100">
                <a:solidFill>
                  <a:srgbClr val="000000"/>
                </a:solidFill>
                <a:latin typeface="Times New Roman"/>
                <a:ea typeface="Times New Roman"/>
                <a:cs typeface="Times New Roman"/>
                <a:sym typeface="Times New Roman"/>
              </a:rPr>
              <a:t>1. Яремчук, Б. (2025). Українсько-кубинські зовнішньоекономічні відносини (1991-2021 рр.). Старожитності Лукомор’я, (3), 176-191.</a:t>
            </a:r>
            <a:r>
              <a:rPr lang="en" sz="1100">
                <a:solidFill>
                  <a:srgbClr val="000000"/>
                </a:solidFill>
                <a:uFill>
                  <a:noFill/>
                </a:uFill>
                <a:latin typeface="Times New Roman"/>
                <a:ea typeface="Times New Roman"/>
                <a:cs typeface="Times New Roman"/>
                <a:sym typeface="Times New Roman"/>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 </a:t>
            </a:r>
            <a:r>
              <a:rPr lang="en" sz="1100" u="sng">
                <a:solidFill>
                  <a:schemeClr val="hlink"/>
                </a:solidFill>
                <a:latin typeface="Times New Roman"/>
                <a:ea typeface="Times New Roman"/>
                <a:cs typeface="Times New Roman"/>
                <a:sym typeface="Times New Roman"/>
                <a:hlinkClick r:id="rId3"/>
              </a:rPr>
              <a:t>https://doi.org/10.33782/2708-4116.2025.3.362</a:t>
            </a:r>
            <a:endParaRPr sz="1100" u="sng">
              <a:solidFill>
                <a:schemeClr val="hlink"/>
              </a:solidFill>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 sz="1400" b="1">
                <a:latin typeface="Times New Roman"/>
                <a:ea typeface="Times New Roman"/>
                <a:cs typeface="Times New Roman"/>
                <a:sym typeface="Times New Roman"/>
              </a:rPr>
              <a:t>Тези:</a:t>
            </a:r>
            <a:endParaRPr sz="1400" b="1">
              <a:latin typeface="Times New Roman"/>
              <a:ea typeface="Times New Roman"/>
              <a:cs typeface="Times New Roman"/>
              <a:sym typeface="Times New Roman"/>
            </a:endParaRPr>
          </a:p>
          <a:p>
            <a:pPr marL="0" lvl="0" indent="0" algn="just" rtl="0">
              <a:lnSpc>
                <a:spcPct val="115000"/>
              </a:lnSpc>
              <a:spcBef>
                <a:spcPts val="0"/>
              </a:spcBef>
              <a:spcAft>
                <a:spcPts val="0"/>
              </a:spcAft>
              <a:buNone/>
            </a:pPr>
            <a:r>
              <a:rPr lang="en" sz="1100">
                <a:solidFill>
                  <a:srgbClr val="000000"/>
                </a:solidFill>
                <a:latin typeface="Times New Roman"/>
                <a:ea typeface="Times New Roman"/>
                <a:cs typeface="Times New Roman"/>
                <a:sym typeface="Times New Roman"/>
              </a:rPr>
              <a:t>1. Yaremchuk B. Zhyvotovska T. Linguistic and functional features of the use of metaphors in kendrick Kendrick Lamar’s songs. Могилянські читання – 2024 : досвід та тенденції розвитку суспільства в Україні : глобальний, національний та регіональний аспекти : тези доп. ХХVI Всеукр. наук.-практ. конф. присвячена Всесвіт. дню науки в ім’я миру та розвитку, м. Миколаїв, 6–10 листоп. 2024 р. / М-во освіти і науки України ; ЧНУ ім. Петра Могили ; ДНУ «Ін-т модернізації змісту освіти» ; Півд. наук. центр НАН та МОН України ; Ін-т укр. археографії та джерелознавства ім. М. С. Грушевського НАН України. Миколаїв : ЧНУ ім. Петра Могили, 2024. С. 138–42.</a:t>
            </a:r>
            <a:endParaRPr sz="1100">
              <a:solidFill>
                <a:srgbClr val="000000"/>
              </a:solidFill>
              <a:latin typeface="Times New Roman"/>
              <a:ea typeface="Times New Roman"/>
              <a:cs typeface="Times New Roman"/>
              <a:sym typeface="Times New Roman"/>
            </a:endParaRPr>
          </a:p>
          <a:p>
            <a:pPr marL="0" lvl="0" indent="0" algn="just" rtl="0">
              <a:lnSpc>
                <a:spcPct val="115000"/>
              </a:lnSpc>
              <a:spcBef>
                <a:spcPts val="0"/>
              </a:spcBef>
              <a:spcAft>
                <a:spcPts val="0"/>
              </a:spcAft>
              <a:buNone/>
            </a:pPr>
            <a:r>
              <a:rPr lang="en" sz="1100">
                <a:solidFill>
                  <a:srgbClr val="000000"/>
                </a:solidFill>
                <a:latin typeface="Times New Roman"/>
                <a:ea typeface="Times New Roman"/>
                <a:cs typeface="Times New Roman"/>
                <a:sym typeface="Times New Roman"/>
              </a:rPr>
              <a:t>2. Європейські цінності в Україні: історичний аспект: Міжнар. наук. конф. 17 черв. 2025 р., м. Миколаїв : в рамках міжнар. Проєкту Erasmus+ за напрямком Jean Monnet «Implementation of European values as a basis of democracy in Ukraine» : Яремчук Б. О. РОЛЬ ЛЕКСИЧНИХ СТИЛІСТИЧНИХ ЗАСОБІВ У РЕПРЕЗЕНТАЦІЇ РАСОВОЇ ІДЕНТИЧНОСТІ У ТВОРЧОСТІ КЕНДРІКА ЛАМАРА/ Миколаїв : Вид-во ЧНУ імені Петра Могили, 2025. – С.55-58.  </a:t>
            </a:r>
            <a:endParaRPr sz="1100">
              <a:solidFill>
                <a:srgbClr val="000000"/>
              </a:solidFill>
              <a:latin typeface="Times New Roman"/>
              <a:ea typeface="Times New Roman"/>
              <a:cs typeface="Times New Roman"/>
              <a:sym typeface="Times New Roman"/>
            </a:endParaRPr>
          </a:p>
          <a:p>
            <a:pPr marL="0" lvl="0" indent="0" algn="l" rtl="0">
              <a:lnSpc>
                <a:spcPct val="115000"/>
              </a:lnSpc>
              <a:spcBef>
                <a:spcPts val="0"/>
              </a:spcBef>
              <a:spcAft>
                <a:spcPts val="0"/>
              </a:spcAft>
              <a:buNone/>
            </a:pPr>
            <a:endParaRPr sz="1100">
              <a:latin typeface="Times New Roman"/>
              <a:ea typeface="Times New Roman"/>
              <a:cs typeface="Times New Roman"/>
              <a:sym typeface="Times New Roman"/>
            </a:endParaRPr>
          </a:p>
        </p:txBody>
      </p:sp>
      <p:pic>
        <p:nvPicPr>
          <p:cNvPr id="449" name="Google Shape;449;p58"/>
          <p:cNvPicPr preferRelativeResize="0"/>
          <p:nvPr/>
        </p:nvPicPr>
        <p:blipFill>
          <a:blip r:embed="rId4">
            <a:alphaModFix/>
          </a:blip>
          <a:stretch>
            <a:fillRect/>
          </a:stretch>
        </p:blipFill>
        <p:spPr>
          <a:xfrm>
            <a:off x="7135850" y="3917950"/>
            <a:ext cx="988024" cy="96262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17"/>
          <p:cNvSpPr txBox="1">
            <a:spLocks noGrp="1"/>
          </p:cNvSpPr>
          <p:nvPr>
            <p:ph type="title"/>
          </p:nvPr>
        </p:nvSpPr>
        <p:spPr>
          <a:xfrm>
            <a:off x="257325" y="105525"/>
            <a:ext cx="8520600" cy="4158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latin typeface="Times New Roman"/>
                <a:ea typeface="Times New Roman"/>
                <a:cs typeface="Times New Roman"/>
                <a:sym typeface="Times New Roman"/>
              </a:rPr>
              <a:t>Публікації</a:t>
            </a:r>
            <a:endParaRPr>
              <a:latin typeface="Times New Roman"/>
              <a:ea typeface="Times New Roman"/>
              <a:cs typeface="Times New Roman"/>
              <a:sym typeface="Times New Roman"/>
            </a:endParaRPr>
          </a:p>
        </p:txBody>
      </p:sp>
      <p:sp>
        <p:nvSpPr>
          <p:cNvPr id="117" name="Google Shape;117;p17"/>
          <p:cNvSpPr txBox="1">
            <a:spLocks noGrp="1"/>
          </p:cNvSpPr>
          <p:nvPr>
            <p:ph type="body" idx="1"/>
          </p:nvPr>
        </p:nvSpPr>
        <p:spPr>
          <a:xfrm>
            <a:off x="0" y="521325"/>
            <a:ext cx="9023700" cy="42570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900">
                <a:latin typeface="Times New Roman"/>
                <a:ea typeface="Times New Roman"/>
                <a:cs typeface="Times New Roman"/>
                <a:sym typeface="Times New Roman"/>
              </a:rPr>
              <a:t>Статті у фахових виданнях (Категорія “Б”):</a:t>
            </a:r>
            <a:endParaRPr sz="900">
              <a:latin typeface="Times New Roman"/>
              <a:ea typeface="Times New Roman"/>
              <a:cs typeface="Times New Roman"/>
              <a:sym typeface="Times New Roman"/>
            </a:endParaRPr>
          </a:p>
          <a:p>
            <a:pPr marL="0" lvl="0" indent="0" algn="just" rtl="0">
              <a:lnSpc>
                <a:spcPct val="100000"/>
              </a:lnSpc>
              <a:spcBef>
                <a:spcPts val="0"/>
              </a:spcBef>
              <a:spcAft>
                <a:spcPts val="0"/>
              </a:spcAft>
              <a:buNone/>
            </a:pPr>
            <a:r>
              <a:rPr lang="en" sz="900">
                <a:solidFill>
                  <a:srgbClr val="000000"/>
                </a:solidFill>
                <a:latin typeface="Times New Roman"/>
                <a:ea typeface="Times New Roman"/>
                <a:cs typeface="Times New Roman"/>
                <a:sym typeface="Times New Roman"/>
              </a:rPr>
              <a:t>1. Підберезних І. Є., Кочетков В. В. Київський безпековий договір: рекомендації щодо безпекових гарантій для України // Юридичний науковий електронний журнал. Запорізький національний державний університет, 2023. № 4. С. 45-48. DOI: </a:t>
            </a:r>
            <a:r>
              <a:rPr lang="en" sz="900" u="sng">
                <a:solidFill>
                  <a:srgbClr val="0000FF"/>
                </a:solidFill>
                <a:latin typeface="Times New Roman"/>
                <a:ea typeface="Times New Roman"/>
                <a:cs typeface="Times New Roman"/>
                <a:sym typeface="Times New Roman"/>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https://doi.org/10.32782/2524-0374/2023-4/8</a:t>
            </a:r>
            <a:endParaRPr sz="900">
              <a:solidFill>
                <a:srgbClr val="000000"/>
              </a:solidFill>
              <a:latin typeface="Times New Roman"/>
              <a:ea typeface="Times New Roman"/>
              <a:cs typeface="Times New Roman"/>
              <a:sym typeface="Times New Roman"/>
            </a:endParaRPr>
          </a:p>
          <a:p>
            <a:pPr marL="0" lvl="0" indent="0" algn="just" rtl="0">
              <a:lnSpc>
                <a:spcPct val="100000"/>
              </a:lnSpc>
              <a:spcBef>
                <a:spcPts val="0"/>
              </a:spcBef>
              <a:spcAft>
                <a:spcPts val="0"/>
              </a:spcAft>
              <a:buNone/>
            </a:pPr>
            <a:r>
              <a:rPr lang="en" sz="900">
                <a:solidFill>
                  <a:srgbClr val="000000"/>
                </a:solidFill>
                <a:latin typeface="Times New Roman"/>
                <a:ea typeface="Times New Roman"/>
                <a:cs typeface="Times New Roman"/>
                <a:sym typeface="Times New Roman"/>
              </a:rPr>
              <a:t>2. Кочетков В. В. В’єтнамський напрям американської зовнішньої політики: 1990–2010-ті рр. // Вісник науки та освіти. 2024. №4 (22). С. 1842–1857. DOI: </a:t>
            </a:r>
            <a:r>
              <a:rPr lang="en" sz="900" u="sng">
                <a:solidFill>
                  <a:srgbClr val="0000FF"/>
                </a:solidFill>
                <a:latin typeface="Times New Roman"/>
                <a:ea typeface="Times New Roman"/>
                <a:cs typeface="Times New Roman"/>
                <a:sym typeface="Times New Roman"/>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https://doi.org/10.52058/2786-6165-2024-4(22)-1842-1856</a:t>
            </a:r>
            <a:endParaRPr sz="900">
              <a:solidFill>
                <a:srgbClr val="000000"/>
              </a:solidFill>
              <a:latin typeface="Times New Roman"/>
              <a:ea typeface="Times New Roman"/>
              <a:cs typeface="Times New Roman"/>
              <a:sym typeface="Times New Roman"/>
            </a:endParaRPr>
          </a:p>
          <a:p>
            <a:pPr marL="0" lvl="0" indent="0" algn="just" rtl="0">
              <a:lnSpc>
                <a:spcPct val="100000"/>
              </a:lnSpc>
              <a:spcBef>
                <a:spcPts val="0"/>
              </a:spcBef>
              <a:spcAft>
                <a:spcPts val="0"/>
              </a:spcAft>
              <a:buNone/>
            </a:pPr>
            <a:r>
              <a:rPr lang="en" sz="900">
                <a:solidFill>
                  <a:srgbClr val="000000"/>
                </a:solidFill>
                <a:latin typeface="Times New Roman"/>
                <a:ea typeface="Times New Roman"/>
                <a:cs typeface="Times New Roman"/>
                <a:sym typeface="Times New Roman"/>
              </a:rPr>
              <a:t>3. Кочетков В. В. Проблеми та перспективи співробітництва США та М’янми // Актуальні питання у сучасній науці. 2025. №4 (34). С. 1406-1418. DOI: </a:t>
            </a:r>
            <a:r>
              <a:rPr lang="en" sz="900" u="sng">
                <a:solidFill>
                  <a:srgbClr val="0000FF"/>
                </a:solidFill>
                <a:latin typeface="Times New Roman"/>
                <a:ea typeface="Times New Roman"/>
                <a:cs typeface="Times New Roman"/>
                <a:sym typeface="Times New Roman"/>
                <a:hlinkClick r:id="rId5">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https://doi.org/10.52058/2786-6300-2025-4(34)-1406-1418</a:t>
            </a:r>
            <a:r>
              <a:rPr lang="en" sz="900">
                <a:solidFill>
                  <a:srgbClr val="000000"/>
                </a:solidFill>
                <a:latin typeface="Times New Roman"/>
                <a:ea typeface="Times New Roman"/>
                <a:cs typeface="Times New Roman"/>
                <a:sym typeface="Times New Roman"/>
              </a:rPr>
              <a:t> </a:t>
            </a:r>
            <a:endParaRPr sz="900">
              <a:solidFill>
                <a:srgbClr val="000000"/>
              </a:solidFill>
              <a:latin typeface="Times New Roman"/>
              <a:ea typeface="Times New Roman"/>
              <a:cs typeface="Times New Roman"/>
              <a:sym typeface="Times New Roman"/>
            </a:endParaRPr>
          </a:p>
          <a:p>
            <a:pPr marL="0" lvl="0" indent="0" algn="just" rtl="0">
              <a:lnSpc>
                <a:spcPct val="100000"/>
              </a:lnSpc>
              <a:spcBef>
                <a:spcPts val="0"/>
              </a:spcBef>
              <a:spcAft>
                <a:spcPts val="0"/>
              </a:spcAft>
              <a:buNone/>
            </a:pPr>
            <a:r>
              <a:rPr lang="en" sz="900">
                <a:solidFill>
                  <a:srgbClr val="000000"/>
                </a:solidFill>
                <a:latin typeface="Times New Roman"/>
                <a:ea typeface="Times New Roman"/>
                <a:cs typeface="Times New Roman"/>
                <a:sym typeface="Times New Roman"/>
              </a:rPr>
              <a:t>4. Кочетков В. В. Еволюція двосторонніх відносин США і Сінгапуру у XXI столітті // Вісник науки та освіти. 2025. № 10(40). С. 2717–2727. DOI: </a:t>
            </a:r>
            <a:r>
              <a:rPr lang="en" sz="900" u="sng">
                <a:solidFill>
                  <a:srgbClr val="1155CC"/>
                </a:solidFill>
                <a:latin typeface="Times New Roman"/>
                <a:ea typeface="Times New Roman"/>
                <a:cs typeface="Times New Roman"/>
                <a:sym typeface="Times New Roman"/>
                <a:hlinkClick r:id="rId6">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https://doi.org/10.52058/2786-6165-2025-10(40)-2717-2727</a:t>
            </a:r>
            <a:r>
              <a:rPr lang="en" sz="900">
                <a:solidFill>
                  <a:srgbClr val="000000"/>
                </a:solidFill>
                <a:latin typeface="Times New Roman"/>
                <a:ea typeface="Times New Roman"/>
                <a:cs typeface="Times New Roman"/>
                <a:sym typeface="Times New Roman"/>
              </a:rPr>
              <a:t> </a:t>
            </a:r>
            <a:endParaRPr sz="900">
              <a:solidFill>
                <a:srgbClr val="000000"/>
              </a:solidFill>
              <a:latin typeface="Times New Roman"/>
              <a:ea typeface="Times New Roman"/>
              <a:cs typeface="Times New Roman"/>
              <a:sym typeface="Times New Roman"/>
            </a:endParaRPr>
          </a:p>
          <a:p>
            <a:pPr marL="0" lvl="0" indent="0" algn="l" rtl="0">
              <a:lnSpc>
                <a:spcPct val="100000"/>
              </a:lnSpc>
              <a:spcBef>
                <a:spcPts val="0"/>
              </a:spcBef>
              <a:spcAft>
                <a:spcPts val="0"/>
              </a:spcAft>
              <a:buNone/>
            </a:pPr>
            <a:r>
              <a:rPr lang="en" sz="900">
                <a:latin typeface="Times New Roman"/>
                <a:ea typeface="Times New Roman"/>
                <a:cs typeface="Times New Roman"/>
                <a:sym typeface="Times New Roman"/>
              </a:rPr>
              <a:t>Тези:</a:t>
            </a:r>
            <a:endParaRPr sz="900">
              <a:latin typeface="Times New Roman"/>
              <a:ea typeface="Times New Roman"/>
              <a:cs typeface="Times New Roman"/>
              <a:sym typeface="Times New Roman"/>
            </a:endParaRPr>
          </a:p>
          <a:p>
            <a:pPr marL="89999" lvl="0" indent="-57150" algn="just" rtl="0">
              <a:lnSpc>
                <a:spcPct val="100000"/>
              </a:lnSpc>
              <a:spcBef>
                <a:spcPts val="0"/>
              </a:spcBef>
              <a:spcAft>
                <a:spcPts val="0"/>
              </a:spcAft>
              <a:buClr>
                <a:srgbClr val="000000"/>
              </a:buClr>
              <a:buSzPts val="900"/>
              <a:buFont typeface="Times New Roman"/>
              <a:buAutoNum type="arabicPeriod"/>
            </a:pPr>
            <a:r>
              <a:rPr lang="en" sz="900">
                <a:solidFill>
                  <a:srgbClr val="000000"/>
                </a:solidFill>
                <a:latin typeface="Times New Roman"/>
                <a:ea typeface="Times New Roman"/>
                <a:cs typeface="Times New Roman"/>
                <a:sym typeface="Times New Roman"/>
              </a:rPr>
              <a:t>Кочетков В. В. Забезпечення сталого розвитку суспільства як передумова для національної безпеки: досвід країн Азії // </a:t>
            </a:r>
            <a:r>
              <a:rPr lang="en" sz="900" i="1">
                <a:solidFill>
                  <a:srgbClr val="000000"/>
                </a:solidFill>
                <a:latin typeface="Times New Roman"/>
                <a:ea typeface="Times New Roman"/>
                <a:cs typeface="Times New Roman"/>
                <a:sym typeface="Times New Roman"/>
              </a:rPr>
              <a:t>Європейський союз і Україна: передісторія, історія, сучасність:</a:t>
            </a:r>
            <a:r>
              <a:rPr lang="en" sz="900">
                <a:solidFill>
                  <a:srgbClr val="000000"/>
                </a:solidFill>
                <a:latin typeface="Times New Roman"/>
                <a:ea typeface="Times New Roman"/>
                <a:cs typeface="Times New Roman"/>
                <a:sym typeface="Times New Roman"/>
              </a:rPr>
              <a:t> Міжнар. наук. конф. 16 червня 2023 р. : тези / Чорном. нац. ун-т імені Петра Могили, Україна. – Миколаїв : Вид-во Чорноморський національний університет імені Петра Могили, м. Миколаїв, 2023. С. 161-163. URL: </a:t>
            </a:r>
            <a:r>
              <a:rPr lang="en" sz="900" u="sng">
                <a:solidFill>
                  <a:srgbClr val="1155CC"/>
                </a:solidFill>
                <a:latin typeface="Times New Roman"/>
                <a:ea typeface="Times New Roman"/>
                <a:cs typeface="Times New Roman"/>
                <a:sym typeface="Times New Roman"/>
                <a:hlinkClick r:id="rId7">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2.-TEZI.-Ukrayina-i-YES-2023.pdf</a:t>
            </a:r>
            <a:r>
              <a:rPr lang="en" sz="900">
                <a:solidFill>
                  <a:srgbClr val="000000"/>
                </a:solidFill>
                <a:latin typeface="Times New Roman"/>
                <a:ea typeface="Times New Roman"/>
                <a:cs typeface="Times New Roman"/>
                <a:sym typeface="Times New Roman"/>
              </a:rPr>
              <a:t> </a:t>
            </a:r>
            <a:endParaRPr sz="900">
              <a:solidFill>
                <a:srgbClr val="000000"/>
              </a:solidFill>
              <a:latin typeface="Times New Roman"/>
              <a:ea typeface="Times New Roman"/>
              <a:cs typeface="Times New Roman"/>
              <a:sym typeface="Times New Roman"/>
            </a:endParaRPr>
          </a:p>
          <a:p>
            <a:pPr marL="89999" lvl="0" indent="-57150" algn="just" rtl="0">
              <a:lnSpc>
                <a:spcPct val="100000"/>
              </a:lnSpc>
              <a:spcBef>
                <a:spcPts val="0"/>
              </a:spcBef>
              <a:spcAft>
                <a:spcPts val="0"/>
              </a:spcAft>
              <a:buClr>
                <a:srgbClr val="000000"/>
              </a:buClr>
              <a:buSzPts val="900"/>
              <a:buFont typeface="Times New Roman"/>
              <a:buAutoNum type="arabicPeriod"/>
            </a:pPr>
            <a:r>
              <a:rPr lang="en" sz="900">
                <a:solidFill>
                  <a:srgbClr val="000000"/>
                </a:solidFill>
                <a:latin typeface="Times New Roman"/>
                <a:ea typeface="Times New Roman"/>
                <a:cs typeface="Times New Roman"/>
                <a:sym typeface="Times New Roman"/>
              </a:rPr>
              <a:t>Кочетков В. В. Архітектура безпеки та дипломатія за адміністрації Б.Обами у країнах Південно-Східної Азії // Становлення сучасної Української держави: роль європейських цінностей у формуванні демократичного буття = The Formation of the Modern Ukrainian State : The Role of European Values in the Formation of Democratic Life : міжнар. наук. конф. в рамках міжнар. проєкту Erasmus+ за напрямком Jean Monnet «Implementation of European values as a basis of democracy in Ukraine», 7 листоп. 2023 р., м. Миколаїв : тези / М-во освіти і науки України ; ЧНУ ім. Петра Могили. – Миколаїв : Вид-во ЧНУ ім. Петра Могили, 2023. С. 159-163. URL: </a:t>
            </a:r>
            <a:r>
              <a:rPr lang="en" sz="900" u="sng">
                <a:solidFill>
                  <a:srgbClr val="1155CC"/>
                </a:solidFill>
                <a:latin typeface="Times New Roman"/>
                <a:ea typeface="Times New Roman"/>
                <a:cs typeface="Times New Roman"/>
                <a:sym typeface="Times New Roman"/>
                <a:hlinkClick r:id="rId8">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https://lnk.ua/ANDxPPRNx</a:t>
            </a:r>
            <a:r>
              <a:rPr lang="en" sz="900">
                <a:solidFill>
                  <a:srgbClr val="000000"/>
                </a:solidFill>
                <a:latin typeface="Times New Roman"/>
                <a:ea typeface="Times New Roman"/>
                <a:cs typeface="Times New Roman"/>
                <a:sym typeface="Times New Roman"/>
              </a:rPr>
              <a:t> </a:t>
            </a:r>
            <a:endParaRPr sz="900">
              <a:solidFill>
                <a:srgbClr val="000000"/>
              </a:solidFill>
              <a:latin typeface="Times New Roman"/>
              <a:ea typeface="Times New Roman"/>
              <a:cs typeface="Times New Roman"/>
              <a:sym typeface="Times New Roman"/>
            </a:endParaRPr>
          </a:p>
          <a:p>
            <a:pPr marL="89999" lvl="0" indent="-57150" algn="just" rtl="0">
              <a:lnSpc>
                <a:spcPct val="100000"/>
              </a:lnSpc>
              <a:spcBef>
                <a:spcPts val="0"/>
              </a:spcBef>
              <a:spcAft>
                <a:spcPts val="0"/>
              </a:spcAft>
              <a:buClr>
                <a:srgbClr val="000000"/>
              </a:buClr>
              <a:buSzPts val="900"/>
              <a:buFont typeface="Times New Roman"/>
              <a:buAutoNum type="arabicPeriod"/>
            </a:pPr>
            <a:r>
              <a:rPr lang="en" sz="900">
                <a:solidFill>
                  <a:srgbClr val="000000"/>
                </a:solidFill>
                <a:latin typeface="Times New Roman"/>
                <a:ea typeface="Times New Roman"/>
                <a:cs typeface="Times New Roman"/>
                <a:sym typeface="Times New Roman"/>
              </a:rPr>
              <a:t>Кочетков В. В. Південно-Східна Азія в системі регіональної та світової післявоєнної історії // Україна та ЄС : досвід співпраці та перспективи інтеграції в сучасних умовах : Міжнар. наук. конф 19 черв. 2024 р., м. Миколаїв : в рамках міжнар. проєкту Erasmus+ за напрямком Jean Monnet «Implementation of European values as a basis of democracy in Ukraine» : тези / Миколаїв : Вид-во ЧНУ імені Петра Могили, 2024. С. 164-168. URL: </a:t>
            </a:r>
            <a:r>
              <a:rPr lang="en" sz="900" u="sng">
                <a:solidFill>
                  <a:srgbClr val="1155CC"/>
                </a:solidFill>
                <a:latin typeface="Times New Roman"/>
                <a:ea typeface="Times New Roman"/>
                <a:cs typeface="Times New Roman"/>
                <a:sym typeface="Times New Roman"/>
                <a:hlinkClick r:id="rId9">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Kotlyar_YU_V_TEZI_Ukrayina_ta_YES_2024_red_bez_dati_pidpisu.pdf</a:t>
            </a:r>
            <a:r>
              <a:rPr lang="en" sz="900">
                <a:solidFill>
                  <a:srgbClr val="000000"/>
                </a:solidFill>
                <a:latin typeface="Times New Roman"/>
                <a:ea typeface="Times New Roman"/>
                <a:cs typeface="Times New Roman"/>
                <a:sym typeface="Times New Roman"/>
              </a:rPr>
              <a:t> </a:t>
            </a:r>
            <a:endParaRPr sz="900">
              <a:solidFill>
                <a:srgbClr val="000000"/>
              </a:solidFill>
              <a:latin typeface="Times New Roman"/>
              <a:ea typeface="Times New Roman"/>
              <a:cs typeface="Times New Roman"/>
              <a:sym typeface="Times New Roman"/>
            </a:endParaRPr>
          </a:p>
          <a:p>
            <a:pPr marL="89999" lvl="0" indent="-57150" algn="just" rtl="0">
              <a:lnSpc>
                <a:spcPct val="100000"/>
              </a:lnSpc>
              <a:spcBef>
                <a:spcPts val="0"/>
              </a:spcBef>
              <a:spcAft>
                <a:spcPts val="0"/>
              </a:spcAft>
              <a:buClr>
                <a:srgbClr val="000000"/>
              </a:buClr>
              <a:buSzPts val="900"/>
              <a:buFont typeface="Times New Roman"/>
              <a:buAutoNum type="arabicPeriod"/>
            </a:pPr>
            <a:r>
              <a:rPr lang="en" sz="900">
                <a:solidFill>
                  <a:srgbClr val="000000"/>
                </a:solidFill>
                <a:latin typeface="Times New Roman"/>
                <a:ea typeface="Times New Roman"/>
                <a:cs typeface="Times New Roman"/>
                <a:sym typeface="Times New Roman"/>
              </a:rPr>
              <a:t>Кочетков В. В. Американсько–індонезійські відносини в контексті безпекових викликів // Історія України та Європи в контексті збереження європейських цінностей : Міжнар. наук. конф. 8 листоп. 2024 р., м. Миколаїв : в рамках міжнар. проєкту Erasmus+ за напрямком Jean Monnet «Implementation of European values as a basis of democracy in Ukraine» : тези / Миколаїв : Видво ЧНУ імені Петра Могили, 2024. С. 131-134. URL: </a:t>
            </a:r>
            <a:r>
              <a:rPr lang="en" sz="900" u="sng">
                <a:solidFill>
                  <a:srgbClr val="1155CC"/>
                </a:solidFill>
                <a:latin typeface="Times New Roman"/>
                <a:ea typeface="Times New Roman"/>
                <a:cs typeface="Times New Roman"/>
                <a:sym typeface="Times New Roman"/>
                <a:hlinkClick r:id="rId10">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https://dspace.chmnu.edu.ua/jspui/handle/123456789/2503</a:t>
            </a:r>
            <a:endParaRPr sz="900">
              <a:solidFill>
                <a:srgbClr val="000000"/>
              </a:solidFill>
              <a:latin typeface="Times New Roman"/>
              <a:ea typeface="Times New Roman"/>
              <a:cs typeface="Times New Roman"/>
              <a:sym typeface="Times New Roman"/>
            </a:endParaRPr>
          </a:p>
          <a:p>
            <a:pPr marL="89999" lvl="0" indent="-57150" algn="just" rtl="0">
              <a:lnSpc>
                <a:spcPct val="100000"/>
              </a:lnSpc>
              <a:spcBef>
                <a:spcPts val="0"/>
              </a:spcBef>
              <a:spcAft>
                <a:spcPts val="0"/>
              </a:spcAft>
              <a:buClr>
                <a:srgbClr val="000000"/>
              </a:buClr>
              <a:buSzPts val="900"/>
              <a:buFont typeface="Times New Roman"/>
              <a:buAutoNum type="arabicPeriod"/>
            </a:pPr>
            <a:r>
              <a:rPr lang="en" sz="900">
                <a:solidFill>
                  <a:srgbClr val="000000"/>
                </a:solidFill>
                <a:latin typeface="Times New Roman"/>
                <a:ea typeface="Times New Roman"/>
                <a:cs typeface="Times New Roman"/>
                <a:sym typeface="Times New Roman"/>
              </a:rPr>
              <a:t>Кочетков В. В. Вплив США на соціально-економічну сферу країн АСЕАН // Європейський Союз і Україна: передісторія, історія, сучасність // Європейські цінності в Україні: історичний аспект: Міжнар. наук. конф. 17 черв. 2025 р., м. Миколаїв : в рамках міжнар. проєкту Erasmus+ за напрямком Jean Monnet «Implementation of European values as a basis of democracy in Ukraine» : тези / Миколаїв : Вид-во ЧНУ імені Петра Могили, 2025. С. 101-104. URL: </a:t>
            </a:r>
            <a:r>
              <a:rPr lang="en" sz="900" u="sng">
                <a:solidFill>
                  <a:srgbClr val="1155CC"/>
                </a:solidFill>
                <a:latin typeface="Times New Roman"/>
                <a:ea typeface="Times New Roman"/>
                <a:cs typeface="Times New Roman"/>
                <a:sym typeface="Times New Roman"/>
                <a:hlinkClick r:id="rId11">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Інституційний репозитарій Чорноморського національного університету імені Петра Могили (irPMBSNU): Європейські цінності в Україні : історичний аспект</a:t>
            </a:r>
            <a:endParaRPr sz="900">
              <a:solidFill>
                <a:srgbClr val="000000"/>
              </a:solidFill>
              <a:latin typeface="Times New Roman"/>
              <a:ea typeface="Times New Roman"/>
              <a:cs typeface="Times New Roman"/>
              <a:sym typeface="Times New Roman"/>
            </a:endParaRPr>
          </a:p>
          <a:p>
            <a:pPr marL="89999" lvl="0" indent="-57150" algn="just" rtl="0">
              <a:lnSpc>
                <a:spcPct val="100000"/>
              </a:lnSpc>
              <a:spcBef>
                <a:spcPts val="0"/>
              </a:spcBef>
              <a:spcAft>
                <a:spcPts val="0"/>
              </a:spcAft>
              <a:buClr>
                <a:srgbClr val="000000"/>
              </a:buClr>
              <a:buSzPts val="900"/>
              <a:buFont typeface="Times New Roman"/>
              <a:buAutoNum type="arabicPeriod"/>
            </a:pPr>
            <a:r>
              <a:rPr lang="en" sz="900">
                <a:solidFill>
                  <a:srgbClr val="000000"/>
                </a:solidFill>
                <a:latin typeface="Times New Roman"/>
                <a:ea typeface="Times New Roman"/>
                <a:cs typeface="Times New Roman"/>
                <a:sym typeface="Times New Roman"/>
              </a:rPr>
              <a:t>Кочетков В. В. Стратегічні підходи США до Південно-Східної Азії за президентства ДЖ. В. Буша (2001–2009 рр.) // </a:t>
            </a:r>
            <a:r>
              <a:rPr lang="en" sz="900" i="1">
                <a:solidFill>
                  <a:srgbClr val="000000"/>
                </a:solidFill>
                <a:latin typeface="Times New Roman"/>
                <a:ea typeface="Times New Roman"/>
                <a:cs typeface="Times New Roman"/>
                <a:sym typeface="Times New Roman"/>
              </a:rPr>
              <a:t>«Могилянські читання – 2025 : Досвід та тенденції розвитку суспільства в Україні: глобальний, національний та регіональний аспекти»: </a:t>
            </a:r>
            <a:r>
              <a:rPr lang="en" sz="900">
                <a:solidFill>
                  <a:srgbClr val="000000"/>
                </a:solidFill>
                <a:latin typeface="Times New Roman"/>
                <a:ea typeface="Times New Roman"/>
                <a:cs typeface="Times New Roman"/>
                <a:sym typeface="Times New Roman"/>
              </a:rPr>
              <a:t>До 30-річчя ЧНУ імені Петра Могили. XХVІIІ Всеукраїнська щорічна науково-практична конференція: тези доповідей наукової секції «Історія та археологія». Миколаїв: Вид-во ЧНУ ім. Петра Могили, 2025. С. 41-45. URL: </a:t>
            </a:r>
            <a:r>
              <a:rPr lang="en" sz="900" u="sng">
                <a:solidFill>
                  <a:srgbClr val="1155CC"/>
                </a:solidFill>
                <a:latin typeface="Times New Roman"/>
                <a:ea typeface="Times New Roman"/>
                <a:cs typeface="Times New Roman"/>
                <a:sym typeface="Times New Roman"/>
                <a:hlinkClick r:id="rId12">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https://dspace.chmnu.edu.ua/jspui/bitstream/123456789/2997/1/МЧ-2025.%20Історія%20та%20археологія.pdf</a:t>
            </a:r>
            <a:r>
              <a:rPr lang="en" sz="900">
                <a:solidFill>
                  <a:srgbClr val="000000"/>
                </a:solidFill>
                <a:latin typeface="Times New Roman"/>
                <a:ea typeface="Times New Roman"/>
                <a:cs typeface="Times New Roman"/>
                <a:sym typeface="Times New Roman"/>
              </a:rPr>
              <a:t>.</a:t>
            </a:r>
            <a:endParaRPr sz="900">
              <a:latin typeface="Times New Roman"/>
              <a:ea typeface="Times New Roman"/>
              <a:cs typeface="Times New Roman"/>
              <a:sym typeface="Times New Roman"/>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18"/>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Times New Roman"/>
                <a:ea typeface="Times New Roman"/>
                <a:cs typeface="Times New Roman"/>
                <a:sym typeface="Times New Roman"/>
              </a:rPr>
              <a:t>Чокова Анастасія Олегівна</a:t>
            </a:r>
            <a:endParaRPr>
              <a:latin typeface="Times New Roman"/>
              <a:ea typeface="Times New Roman"/>
              <a:cs typeface="Times New Roman"/>
              <a:sym typeface="Times New Roman"/>
            </a:endParaRPr>
          </a:p>
        </p:txBody>
      </p:sp>
      <p:sp>
        <p:nvSpPr>
          <p:cNvPr id="123" name="Google Shape;123;p18"/>
          <p:cNvSpPr txBox="1">
            <a:spLocks noGrp="1"/>
          </p:cNvSpPr>
          <p:nvPr>
            <p:ph type="body" idx="1"/>
          </p:nvPr>
        </p:nvSpPr>
        <p:spPr>
          <a:xfrm>
            <a:off x="311700" y="1229875"/>
            <a:ext cx="5334300" cy="3646200"/>
          </a:xfrm>
          <a:prstGeom prst="rect">
            <a:avLst/>
          </a:prstGeom>
        </p:spPr>
        <p:txBody>
          <a:bodyPr spcFirstLastPara="1" wrap="square" lIns="91425" tIns="91425" rIns="91425" bIns="91425" anchor="t" anchorCtr="0">
            <a:normAutofit/>
          </a:bodyPr>
          <a:lstStyle/>
          <a:p>
            <a:pPr marL="0" lvl="0" indent="0" algn="l" rtl="0">
              <a:lnSpc>
                <a:spcPct val="80000"/>
              </a:lnSpc>
              <a:spcBef>
                <a:spcPts val="0"/>
              </a:spcBef>
              <a:spcAft>
                <a:spcPts val="0"/>
              </a:spcAft>
              <a:buNone/>
            </a:pPr>
            <a:r>
              <a:rPr lang="en" sz="1200" b="1">
                <a:solidFill>
                  <a:srgbClr val="000000"/>
                </a:solidFill>
                <a:latin typeface="Times New Roman"/>
                <a:ea typeface="Times New Roman"/>
                <a:cs typeface="Times New Roman"/>
                <a:sym typeface="Times New Roman"/>
              </a:rPr>
              <a:t>Рік вступу</a:t>
            </a:r>
            <a:r>
              <a:rPr lang="en" sz="1200">
                <a:solidFill>
                  <a:srgbClr val="000000"/>
                </a:solidFill>
                <a:latin typeface="Times New Roman"/>
                <a:ea typeface="Times New Roman"/>
                <a:cs typeface="Times New Roman"/>
                <a:sym typeface="Times New Roman"/>
              </a:rPr>
              <a:t> 2022 / форма навчання - очна денна</a:t>
            </a:r>
            <a:endParaRPr sz="1200">
              <a:solidFill>
                <a:srgbClr val="000000"/>
              </a:solidFill>
              <a:latin typeface="Times New Roman"/>
              <a:ea typeface="Times New Roman"/>
              <a:cs typeface="Times New Roman"/>
              <a:sym typeface="Times New Roman"/>
            </a:endParaRPr>
          </a:p>
          <a:p>
            <a:pPr marL="0" lvl="0" indent="0" algn="l" rtl="0">
              <a:lnSpc>
                <a:spcPct val="80000"/>
              </a:lnSpc>
              <a:spcBef>
                <a:spcPts val="0"/>
              </a:spcBef>
              <a:spcAft>
                <a:spcPts val="0"/>
              </a:spcAft>
              <a:buNone/>
            </a:pPr>
            <a:endParaRPr sz="1200">
              <a:solidFill>
                <a:srgbClr val="000000"/>
              </a:solidFill>
              <a:latin typeface="Times New Roman"/>
              <a:ea typeface="Times New Roman"/>
              <a:cs typeface="Times New Roman"/>
              <a:sym typeface="Times New Roman"/>
            </a:endParaRPr>
          </a:p>
          <a:p>
            <a:pPr marL="0" lvl="0" indent="0" algn="l" rtl="0">
              <a:lnSpc>
                <a:spcPct val="80000"/>
              </a:lnSpc>
              <a:spcBef>
                <a:spcPts val="0"/>
              </a:spcBef>
              <a:spcAft>
                <a:spcPts val="0"/>
              </a:spcAft>
              <a:buNone/>
            </a:pPr>
            <a:r>
              <a:rPr lang="en" sz="1200" b="1">
                <a:solidFill>
                  <a:srgbClr val="000000"/>
                </a:solidFill>
                <a:latin typeface="Times New Roman"/>
                <a:ea typeface="Times New Roman"/>
                <a:cs typeface="Times New Roman"/>
                <a:sym typeface="Times New Roman"/>
              </a:rPr>
              <a:t>Науковий керівник </a:t>
            </a:r>
            <a:r>
              <a:rPr lang="en" sz="1200">
                <a:solidFill>
                  <a:srgbClr val="000000"/>
                </a:solidFill>
                <a:latin typeface="Times New Roman"/>
                <a:ea typeface="Times New Roman"/>
                <a:cs typeface="Times New Roman"/>
                <a:sym typeface="Times New Roman"/>
              </a:rPr>
              <a:t>- Міронова Ірина Сергіївна, доктор історичних наук, професор кафедри історії Чорноморського національного університету імені Петра Могили.</a:t>
            </a:r>
            <a:endParaRPr sz="1200">
              <a:solidFill>
                <a:srgbClr val="000000"/>
              </a:solidFill>
              <a:latin typeface="Times New Roman"/>
              <a:ea typeface="Times New Roman"/>
              <a:cs typeface="Times New Roman"/>
              <a:sym typeface="Times New Roman"/>
            </a:endParaRPr>
          </a:p>
          <a:p>
            <a:pPr marL="0" lvl="0" indent="0" algn="l" rtl="0">
              <a:lnSpc>
                <a:spcPct val="80000"/>
              </a:lnSpc>
              <a:spcBef>
                <a:spcPts val="0"/>
              </a:spcBef>
              <a:spcAft>
                <a:spcPts val="0"/>
              </a:spcAft>
              <a:buNone/>
            </a:pPr>
            <a:endParaRPr sz="1200">
              <a:solidFill>
                <a:srgbClr val="000000"/>
              </a:solidFill>
              <a:latin typeface="Times New Roman"/>
              <a:ea typeface="Times New Roman"/>
              <a:cs typeface="Times New Roman"/>
              <a:sym typeface="Times New Roman"/>
            </a:endParaRPr>
          </a:p>
          <a:p>
            <a:pPr marL="0" lvl="0" indent="0" algn="l" rtl="0">
              <a:lnSpc>
                <a:spcPct val="80000"/>
              </a:lnSpc>
              <a:spcBef>
                <a:spcPts val="0"/>
              </a:spcBef>
              <a:spcAft>
                <a:spcPts val="0"/>
              </a:spcAft>
              <a:buNone/>
            </a:pPr>
            <a:r>
              <a:rPr lang="en" sz="1200" b="1">
                <a:solidFill>
                  <a:srgbClr val="000000"/>
                </a:solidFill>
                <a:latin typeface="Times New Roman"/>
                <a:ea typeface="Times New Roman"/>
                <a:cs typeface="Times New Roman"/>
                <a:sym typeface="Times New Roman"/>
              </a:rPr>
              <a:t>Тематика дослідження</a:t>
            </a:r>
            <a:r>
              <a:rPr lang="en" sz="1200">
                <a:solidFill>
                  <a:srgbClr val="000000"/>
                </a:solidFill>
                <a:latin typeface="Times New Roman"/>
                <a:ea typeface="Times New Roman"/>
                <a:cs typeface="Times New Roman"/>
                <a:sym typeface="Times New Roman"/>
              </a:rPr>
              <a:t>: Розвиток адвокатури на Півдні України (друга половина ХІХ - початок ХХ століття).</a:t>
            </a:r>
            <a:endParaRPr sz="1200">
              <a:solidFill>
                <a:srgbClr val="000000"/>
              </a:solidFill>
              <a:latin typeface="Times New Roman"/>
              <a:ea typeface="Times New Roman"/>
              <a:cs typeface="Times New Roman"/>
              <a:sym typeface="Times New Roman"/>
            </a:endParaRPr>
          </a:p>
          <a:p>
            <a:pPr marL="0" lvl="0" indent="0" algn="l" rtl="0">
              <a:lnSpc>
                <a:spcPct val="80000"/>
              </a:lnSpc>
              <a:spcBef>
                <a:spcPts val="0"/>
              </a:spcBef>
              <a:spcAft>
                <a:spcPts val="0"/>
              </a:spcAft>
              <a:buNone/>
            </a:pPr>
            <a:endParaRPr sz="1200">
              <a:solidFill>
                <a:srgbClr val="000000"/>
              </a:solidFill>
              <a:latin typeface="Times New Roman"/>
              <a:ea typeface="Times New Roman"/>
              <a:cs typeface="Times New Roman"/>
              <a:sym typeface="Times New Roman"/>
            </a:endParaRPr>
          </a:p>
          <a:p>
            <a:pPr marL="0" lvl="0" indent="0" algn="l" rtl="0">
              <a:lnSpc>
                <a:spcPct val="80000"/>
              </a:lnSpc>
              <a:spcBef>
                <a:spcPts val="0"/>
              </a:spcBef>
              <a:spcAft>
                <a:spcPts val="0"/>
              </a:spcAft>
              <a:buNone/>
            </a:pPr>
            <a:r>
              <a:rPr lang="en" sz="1200" b="1">
                <a:solidFill>
                  <a:srgbClr val="000000"/>
                </a:solidFill>
                <a:latin typeface="Times New Roman"/>
                <a:ea typeface="Times New Roman"/>
                <a:cs typeface="Times New Roman"/>
                <a:sym typeface="Times New Roman"/>
              </a:rPr>
              <a:t>Очікувана наукова новизна:</a:t>
            </a:r>
            <a:r>
              <a:rPr lang="en" sz="1200">
                <a:solidFill>
                  <a:srgbClr val="000000"/>
                </a:solidFill>
                <a:latin typeface="Times New Roman"/>
                <a:ea typeface="Times New Roman"/>
                <a:cs typeface="Times New Roman"/>
                <a:sym typeface="Times New Roman"/>
              </a:rPr>
              <a:t> узагальнити вивчення розвитку адвокатури на Півдні України; залучити до українського наукового обігу, проаналізувати і систематизувати масив нових історичних джерел і наукових досліджень; проаналізувати розвиток адвокатури на Півдні України. Дослідити адвокатські союзи та організації. Висвітлити освіту та навчання адвокатів.</a:t>
            </a:r>
            <a:endParaRPr sz="1200">
              <a:solidFill>
                <a:srgbClr val="000000"/>
              </a:solidFill>
              <a:latin typeface="Times New Roman"/>
              <a:ea typeface="Times New Roman"/>
              <a:cs typeface="Times New Roman"/>
              <a:sym typeface="Times New Roman"/>
            </a:endParaRPr>
          </a:p>
          <a:p>
            <a:pPr marL="0" lvl="0" indent="0" algn="l" rtl="0">
              <a:lnSpc>
                <a:spcPct val="80000"/>
              </a:lnSpc>
              <a:spcBef>
                <a:spcPts val="0"/>
              </a:spcBef>
              <a:spcAft>
                <a:spcPts val="0"/>
              </a:spcAft>
              <a:buNone/>
            </a:pPr>
            <a:endParaRPr sz="1200">
              <a:solidFill>
                <a:srgbClr val="000000"/>
              </a:solidFill>
              <a:latin typeface="Times New Roman"/>
              <a:ea typeface="Times New Roman"/>
              <a:cs typeface="Times New Roman"/>
              <a:sym typeface="Times New Roman"/>
            </a:endParaRPr>
          </a:p>
          <a:p>
            <a:pPr marL="0" lvl="0" indent="0" algn="l" rtl="0">
              <a:lnSpc>
                <a:spcPct val="80000"/>
              </a:lnSpc>
              <a:spcBef>
                <a:spcPts val="0"/>
              </a:spcBef>
              <a:spcAft>
                <a:spcPts val="0"/>
              </a:spcAft>
              <a:buNone/>
            </a:pPr>
            <a:r>
              <a:rPr lang="en" sz="1200">
                <a:solidFill>
                  <a:srgbClr val="000000"/>
                </a:solidFill>
                <a:latin typeface="Times New Roman"/>
                <a:ea typeface="Times New Roman"/>
                <a:cs typeface="Times New Roman"/>
                <a:sym typeface="Times New Roman"/>
              </a:rPr>
              <a:t>Google Scholar:</a:t>
            </a:r>
            <a:r>
              <a:rPr lang="en" sz="1200" u="sng">
                <a:solidFill>
                  <a:srgbClr val="000000"/>
                </a:solidFill>
                <a:latin typeface="Times New Roman"/>
                <a:ea typeface="Times New Roman"/>
                <a:cs typeface="Times New Roman"/>
                <a:sym typeface="Times New Roman"/>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 </a:t>
            </a:r>
            <a:r>
              <a:rPr lang="en" sz="1200" u="sng">
                <a:solidFill>
                  <a:schemeClr val="hlink"/>
                </a:solidFill>
                <a:latin typeface="Times New Roman"/>
                <a:ea typeface="Times New Roman"/>
                <a:cs typeface="Times New Roman"/>
                <a:sym typeface="Times New Roman"/>
                <a:hlinkClick r:id="rId4"/>
              </a:rPr>
              <a:t>https://scholar.google.com.ua/citations? hl=uk &amp;user=cKWhSXoAAAAJ</a:t>
            </a:r>
            <a:r>
              <a:rPr lang="en" sz="1200">
                <a:latin typeface="Times New Roman"/>
                <a:ea typeface="Times New Roman"/>
                <a:cs typeface="Times New Roman"/>
                <a:sym typeface="Times New Roman"/>
              </a:rPr>
              <a:t> </a:t>
            </a:r>
            <a:endParaRPr sz="1200">
              <a:latin typeface="Times New Roman"/>
              <a:ea typeface="Times New Roman"/>
              <a:cs typeface="Times New Roman"/>
              <a:sym typeface="Times New Roman"/>
            </a:endParaRPr>
          </a:p>
          <a:p>
            <a:pPr marL="0" lvl="0" indent="0" algn="l" rtl="0">
              <a:lnSpc>
                <a:spcPct val="80000"/>
              </a:lnSpc>
              <a:spcBef>
                <a:spcPts val="0"/>
              </a:spcBef>
              <a:spcAft>
                <a:spcPts val="0"/>
              </a:spcAft>
              <a:buNone/>
            </a:pPr>
            <a:r>
              <a:rPr lang="en" sz="1200">
                <a:solidFill>
                  <a:srgbClr val="000000"/>
                </a:solidFill>
                <a:latin typeface="Times New Roman"/>
                <a:ea typeface="Times New Roman"/>
                <a:cs typeface="Times New Roman"/>
                <a:sym typeface="Times New Roman"/>
              </a:rPr>
              <a:t>ORCID:</a:t>
            </a:r>
            <a:r>
              <a:rPr lang="en" sz="1200">
                <a:latin typeface="Times New Roman"/>
                <a:ea typeface="Times New Roman"/>
                <a:cs typeface="Times New Roman"/>
                <a:sym typeface="Times New Roman"/>
              </a:rPr>
              <a:t> </a:t>
            </a:r>
            <a:r>
              <a:rPr lang="en" sz="1200" u="sng">
                <a:solidFill>
                  <a:schemeClr val="hlink"/>
                </a:solidFill>
                <a:latin typeface="Times New Roman"/>
                <a:ea typeface="Times New Roman"/>
                <a:cs typeface="Times New Roman"/>
                <a:sym typeface="Times New Roman"/>
                <a:hlinkClick r:id="rId5"/>
              </a:rPr>
              <a:t>https://orcid.org/0009-0006-6445-613X</a:t>
            </a:r>
            <a:r>
              <a:rPr lang="en" sz="1200">
                <a:latin typeface="Times New Roman"/>
                <a:ea typeface="Times New Roman"/>
                <a:cs typeface="Times New Roman"/>
                <a:sym typeface="Times New Roman"/>
              </a:rPr>
              <a:t> </a:t>
            </a:r>
            <a:endParaRPr sz="1200">
              <a:latin typeface="Times New Roman"/>
              <a:ea typeface="Times New Roman"/>
              <a:cs typeface="Times New Roman"/>
              <a:sym typeface="Times New Roman"/>
            </a:endParaRPr>
          </a:p>
        </p:txBody>
      </p:sp>
      <p:pic>
        <p:nvPicPr>
          <p:cNvPr id="124" name="Google Shape;124;p18" title="5T8A6416.jpeg"/>
          <p:cNvPicPr preferRelativeResize="0"/>
          <p:nvPr/>
        </p:nvPicPr>
        <p:blipFill>
          <a:blip r:embed="rId6">
            <a:alphaModFix/>
          </a:blip>
          <a:stretch>
            <a:fillRect/>
          </a:stretch>
        </p:blipFill>
        <p:spPr>
          <a:xfrm>
            <a:off x="5840425" y="97050"/>
            <a:ext cx="2546646" cy="3820902"/>
          </a:xfrm>
          <a:prstGeom prst="rect">
            <a:avLst/>
          </a:prstGeom>
          <a:noFill/>
          <a:ln>
            <a:noFill/>
          </a:ln>
        </p:spPr>
      </p:pic>
      <p:pic>
        <p:nvPicPr>
          <p:cNvPr id="125" name="Google Shape;125;p18"/>
          <p:cNvPicPr preferRelativeResize="0"/>
          <p:nvPr/>
        </p:nvPicPr>
        <p:blipFill>
          <a:blip r:embed="rId7">
            <a:alphaModFix/>
          </a:blip>
          <a:stretch>
            <a:fillRect/>
          </a:stretch>
        </p:blipFill>
        <p:spPr>
          <a:xfrm>
            <a:off x="7135850" y="3917950"/>
            <a:ext cx="988024" cy="96262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130" name="Google Shape;130;p19" title="photo_2026-01-09_14-39-52.jpg"/>
          <p:cNvPicPr preferRelativeResize="0"/>
          <p:nvPr/>
        </p:nvPicPr>
        <p:blipFill>
          <a:blip r:embed="rId3">
            <a:alphaModFix/>
          </a:blip>
          <a:stretch>
            <a:fillRect/>
          </a:stretch>
        </p:blipFill>
        <p:spPr>
          <a:xfrm>
            <a:off x="518300" y="791800"/>
            <a:ext cx="2437826" cy="3447974"/>
          </a:xfrm>
          <a:prstGeom prst="rect">
            <a:avLst/>
          </a:prstGeom>
          <a:noFill/>
          <a:ln>
            <a:noFill/>
          </a:ln>
        </p:spPr>
      </p:pic>
      <p:sp>
        <p:nvSpPr>
          <p:cNvPr id="131" name="Google Shape;131;p19"/>
          <p:cNvSpPr txBox="1">
            <a:spLocks noGrp="1"/>
          </p:cNvSpPr>
          <p:nvPr>
            <p:ph type="title"/>
          </p:nvPr>
        </p:nvSpPr>
        <p:spPr>
          <a:xfrm>
            <a:off x="311700" y="105525"/>
            <a:ext cx="8520600" cy="6078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latin typeface="Times New Roman"/>
                <a:ea typeface="Times New Roman"/>
                <a:cs typeface="Times New Roman"/>
                <a:sym typeface="Times New Roman"/>
              </a:rPr>
              <a:t>Міжнародна та проєктна діяльність</a:t>
            </a:r>
            <a:endParaRPr>
              <a:latin typeface="Times New Roman"/>
              <a:ea typeface="Times New Roman"/>
              <a:cs typeface="Times New Roman"/>
              <a:sym typeface="Times New Roman"/>
            </a:endParaRPr>
          </a:p>
        </p:txBody>
      </p:sp>
      <p:sp>
        <p:nvSpPr>
          <p:cNvPr id="132" name="Google Shape;132;p19"/>
          <p:cNvSpPr txBox="1">
            <a:spLocks noGrp="1"/>
          </p:cNvSpPr>
          <p:nvPr>
            <p:ph type="body" idx="1"/>
          </p:nvPr>
        </p:nvSpPr>
        <p:spPr>
          <a:xfrm>
            <a:off x="2355400" y="2936650"/>
            <a:ext cx="2353500" cy="1031400"/>
          </a:xfrm>
          <a:prstGeom prst="rect">
            <a:avLst/>
          </a:prstGeom>
        </p:spPr>
        <p:txBody>
          <a:bodyPr spcFirstLastPara="1" wrap="square" lIns="91425" tIns="91425" rIns="91425" bIns="91425" anchor="t" anchorCtr="0">
            <a:normAutofit fontScale="92500" lnSpcReduction="10000"/>
          </a:bodyPr>
          <a:lstStyle/>
          <a:p>
            <a:pPr marL="0" lvl="0" indent="0" algn="l" rtl="0">
              <a:lnSpc>
                <a:spcPct val="100000"/>
              </a:lnSpc>
              <a:spcBef>
                <a:spcPts val="0"/>
              </a:spcBef>
              <a:spcAft>
                <a:spcPts val="1200"/>
              </a:spcAft>
              <a:buNone/>
            </a:pPr>
            <a:r>
              <a:rPr lang="en" sz="1100">
                <a:solidFill>
                  <a:srgbClr val="000000"/>
                </a:solidFill>
                <a:highlight>
                  <a:srgbClr val="FFFFFF"/>
                </a:highlight>
                <a:latin typeface="Times New Roman"/>
                <a:ea typeface="Times New Roman"/>
                <a:cs typeface="Times New Roman"/>
                <a:sym typeface="Times New Roman"/>
              </a:rPr>
              <a:t>Літня школа з історії «Difficult neighborhood: Poles and Ukrainians in the 20th century», Університет імені Адама Міцкевича в Познані, Польща, 21 - 27 травня 2023 року. </a:t>
            </a:r>
            <a:endParaRPr sz="1700">
              <a:solidFill>
                <a:srgbClr val="000000"/>
              </a:solidFill>
              <a:latin typeface="Times New Roman"/>
              <a:ea typeface="Times New Roman"/>
              <a:cs typeface="Times New Roman"/>
              <a:sym typeface="Times New Roman"/>
            </a:endParaRPr>
          </a:p>
        </p:txBody>
      </p:sp>
      <p:pic>
        <p:nvPicPr>
          <p:cNvPr id="133" name="Google Shape;133;p19"/>
          <p:cNvPicPr preferRelativeResize="0"/>
          <p:nvPr/>
        </p:nvPicPr>
        <p:blipFill>
          <a:blip r:embed="rId4">
            <a:alphaModFix/>
          </a:blip>
          <a:stretch>
            <a:fillRect/>
          </a:stretch>
        </p:blipFill>
        <p:spPr>
          <a:xfrm>
            <a:off x="4572000" y="842888"/>
            <a:ext cx="2437825" cy="3457734"/>
          </a:xfrm>
          <a:prstGeom prst="rect">
            <a:avLst/>
          </a:prstGeom>
          <a:noFill/>
          <a:ln>
            <a:noFill/>
          </a:ln>
        </p:spPr>
      </p:pic>
      <p:sp>
        <p:nvSpPr>
          <p:cNvPr id="134" name="Google Shape;134;p19"/>
          <p:cNvSpPr txBox="1"/>
          <p:nvPr/>
        </p:nvSpPr>
        <p:spPr>
          <a:xfrm>
            <a:off x="7009825" y="2691350"/>
            <a:ext cx="2163900" cy="13698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1200"/>
              </a:spcAft>
              <a:buNone/>
            </a:pPr>
            <a:r>
              <a:rPr lang="en" sz="1100">
                <a:highlight>
                  <a:schemeClr val="lt1"/>
                </a:highlight>
                <a:latin typeface="Times New Roman"/>
                <a:ea typeface="Times New Roman"/>
                <a:cs typeface="Times New Roman"/>
                <a:sym typeface="Times New Roman"/>
              </a:rPr>
              <a:t>Міжнародна літня школа «Міжнародні зелені виміри: виклики для України», яка відбулася в рамках проєкту Програми Європейського Союзу ЕРАЗМУС+ Жан Моне, 8 - 10 червня 2023 року.</a:t>
            </a:r>
            <a:endParaRPr sz="1700">
              <a:latin typeface="Times New Roman"/>
              <a:ea typeface="Times New Roman"/>
              <a:cs typeface="Times New Roman"/>
              <a:sym typeface="Times New Roman"/>
            </a:endParaRPr>
          </a:p>
        </p:txBody>
      </p:sp>
      <p:pic>
        <p:nvPicPr>
          <p:cNvPr id="135" name="Google Shape;135;p19"/>
          <p:cNvPicPr preferRelativeResize="0"/>
          <p:nvPr/>
        </p:nvPicPr>
        <p:blipFill>
          <a:blip r:embed="rId5">
            <a:alphaModFix/>
          </a:blip>
          <a:stretch>
            <a:fillRect/>
          </a:stretch>
        </p:blipFill>
        <p:spPr>
          <a:xfrm>
            <a:off x="7135850" y="3917950"/>
            <a:ext cx="988024" cy="96262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20"/>
          <p:cNvSpPr txBox="1">
            <a:spLocks noGrp="1"/>
          </p:cNvSpPr>
          <p:nvPr>
            <p:ph type="title"/>
          </p:nvPr>
        </p:nvSpPr>
        <p:spPr>
          <a:xfrm>
            <a:off x="257325" y="105525"/>
            <a:ext cx="8520600" cy="6078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latin typeface="Times New Roman"/>
                <a:ea typeface="Times New Roman"/>
                <a:cs typeface="Times New Roman"/>
                <a:sym typeface="Times New Roman"/>
              </a:rPr>
              <a:t>Публікації</a:t>
            </a:r>
            <a:endParaRPr>
              <a:latin typeface="Times New Roman"/>
              <a:ea typeface="Times New Roman"/>
              <a:cs typeface="Times New Roman"/>
              <a:sym typeface="Times New Roman"/>
            </a:endParaRPr>
          </a:p>
        </p:txBody>
      </p:sp>
      <p:sp>
        <p:nvSpPr>
          <p:cNvPr id="141" name="Google Shape;141;p20"/>
          <p:cNvSpPr txBox="1">
            <a:spLocks noGrp="1"/>
          </p:cNvSpPr>
          <p:nvPr>
            <p:ph type="body" idx="1"/>
          </p:nvPr>
        </p:nvSpPr>
        <p:spPr>
          <a:xfrm>
            <a:off x="311700" y="667675"/>
            <a:ext cx="8520600" cy="4110600"/>
          </a:xfrm>
          <a:prstGeom prst="rect">
            <a:avLst/>
          </a:prstGeom>
        </p:spPr>
        <p:txBody>
          <a:bodyPr spcFirstLastPara="1" wrap="square" lIns="91425" tIns="91425" rIns="91425" bIns="91425" anchor="t" anchorCtr="0">
            <a:normAutofit fontScale="85000" lnSpcReduction="10000"/>
          </a:bodyPr>
          <a:lstStyle/>
          <a:p>
            <a:pPr marL="0" lvl="0" indent="0" algn="l" rtl="0">
              <a:lnSpc>
                <a:spcPct val="100000"/>
              </a:lnSpc>
              <a:spcBef>
                <a:spcPts val="0"/>
              </a:spcBef>
              <a:spcAft>
                <a:spcPts val="0"/>
              </a:spcAft>
              <a:buNone/>
            </a:pPr>
            <a:r>
              <a:rPr lang="en" sz="1200">
                <a:latin typeface="Times New Roman"/>
                <a:ea typeface="Times New Roman"/>
                <a:cs typeface="Times New Roman"/>
                <a:sym typeface="Times New Roman"/>
              </a:rPr>
              <a:t>Статті у фахових виданнях (Категорія “Б”):</a:t>
            </a:r>
            <a:endParaRPr sz="1200">
              <a:latin typeface="Times New Roman"/>
              <a:ea typeface="Times New Roman"/>
              <a:cs typeface="Times New Roman"/>
              <a:sym typeface="Times New Roman"/>
            </a:endParaRPr>
          </a:p>
          <a:p>
            <a:pPr marL="0" lvl="0" indent="0" algn="just" rtl="0">
              <a:lnSpc>
                <a:spcPct val="100000"/>
              </a:lnSpc>
              <a:spcBef>
                <a:spcPts val="0"/>
              </a:spcBef>
              <a:spcAft>
                <a:spcPts val="0"/>
              </a:spcAft>
              <a:buNone/>
            </a:pPr>
            <a:r>
              <a:rPr lang="en" sz="1200">
                <a:solidFill>
                  <a:srgbClr val="000000"/>
                </a:solidFill>
                <a:latin typeface="Times New Roman"/>
                <a:ea typeface="Times New Roman"/>
                <a:cs typeface="Times New Roman"/>
                <a:sym typeface="Times New Roman"/>
              </a:rPr>
              <a:t>1. Фісун А. Становлення та розвиток адвокатури в Європі (ХV–ХІХ ст.) // Старожитності Лукомор’я. 2023 2023. № 6 (21). С. 5–11.</a:t>
            </a:r>
            <a:endParaRPr sz="1200">
              <a:solidFill>
                <a:srgbClr val="000000"/>
              </a:solidFill>
              <a:latin typeface="Times New Roman"/>
              <a:ea typeface="Times New Roman"/>
              <a:cs typeface="Times New Roman"/>
              <a:sym typeface="Times New Roman"/>
            </a:endParaRPr>
          </a:p>
          <a:p>
            <a:pPr marL="0" lvl="0" indent="0" algn="just" rtl="0">
              <a:lnSpc>
                <a:spcPct val="100000"/>
              </a:lnSpc>
              <a:spcBef>
                <a:spcPts val="0"/>
              </a:spcBef>
              <a:spcAft>
                <a:spcPts val="0"/>
              </a:spcAft>
              <a:buNone/>
            </a:pPr>
            <a:r>
              <a:rPr lang="en" sz="1200" b="1">
                <a:solidFill>
                  <a:srgbClr val="000000"/>
                </a:solidFill>
                <a:highlight>
                  <a:srgbClr val="FFFFFF"/>
                </a:highlight>
                <a:latin typeface="Times New Roman"/>
                <a:ea typeface="Times New Roman"/>
                <a:cs typeface="Times New Roman"/>
                <a:sym typeface="Times New Roman"/>
              </a:rPr>
              <a:t>Ключові слова: </a:t>
            </a:r>
            <a:r>
              <a:rPr lang="en" sz="1200">
                <a:solidFill>
                  <a:srgbClr val="000000"/>
                </a:solidFill>
                <a:highlight>
                  <a:srgbClr val="FFFFFF"/>
                </a:highlight>
                <a:latin typeface="Times New Roman"/>
                <a:ea typeface="Times New Roman"/>
                <a:cs typeface="Times New Roman"/>
                <a:sym typeface="Times New Roman"/>
              </a:rPr>
              <a:t>адвокатура, адвокат, реформи, європейська правова система, правовий захист.</a:t>
            </a:r>
            <a:endParaRPr sz="1200">
              <a:solidFill>
                <a:srgbClr val="000000"/>
              </a:solidFill>
              <a:latin typeface="Times New Roman"/>
              <a:ea typeface="Times New Roman"/>
              <a:cs typeface="Times New Roman"/>
              <a:sym typeface="Times New Roman"/>
            </a:endParaRPr>
          </a:p>
          <a:p>
            <a:pPr marL="0" lvl="0" indent="0" algn="just" rtl="0">
              <a:lnSpc>
                <a:spcPct val="100000"/>
              </a:lnSpc>
              <a:spcBef>
                <a:spcPts val="0"/>
              </a:spcBef>
              <a:spcAft>
                <a:spcPts val="0"/>
              </a:spcAft>
              <a:buNone/>
            </a:pPr>
            <a:r>
              <a:rPr lang="en" sz="1200">
                <a:solidFill>
                  <a:srgbClr val="000000"/>
                </a:solidFill>
                <a:highlight>
                  <a:srgbClr val="FFFFFF"/>
                </a:highlight>
                <a:latin typeface="Times New Roman"/>
                <a:ea typeface="Times New Roman"/>
                <a:cs typeface="Times New Roman"/>
                <a:sym typeface="Times New Roman"/>
              </a:rPr>
              <a:t>DOI:</a:t>
            </a:r>
            <a:r>
              <a:rPr lang="en" sz="1200" b="1">
                <a:solidFill>
                  <a:srgbClr val="000000"/>
                </a:solidFill>
                <a:highlight>
                  <a:srgbClr val="FFFFFF"/>
                </a:highlight>
                <a:latin typeface="Times New Roman"/>
                <a:ea typeface="Times New Roman"/>
                <a:cs typeface="Times New Roman"/>
                <a:sym typeface="Times New Roman"/>
              </a:rPr>
              <a:t> </a:t>
            </a:r>
            <a:r>
              <a:rPr lang="en" sz="1200" u="sng">
                <a:solidFill>
                  <a:srgbClr val="000000"/>
                </a:solidFill>
                <a:latin typeface="Times New Roman"/>
                <a:ea typeface="Times New Roman"/>
                <a:cs typeface="Times New Roman"/>
                <a:sym typeface="Times New Roman"/>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https://doi.org/10.33782/2708-4116.2023.6.235</a:t>
            </a:r>
            <a:endParaRPr sz="1200">
              <a:solidFill>
                <a:srgbClr val="000000"/>
              </a:solidFill>
              <a:highlight>
                <a:srgbClr val="FFFFFF"/>
              </a:highlight>
              <a:latin typeface="Times New Roman"/>
              <a:ea typeface="Times New Roman"/>
              <a:cs typeface="Times New Roman"/>
              <a:sym typeface="Times New Roman"/>
            </a:endParaRPr>
          </a:p>
          <a:p>
            <a:pPr marL="0" lvl="0" indent="0" algn="just" rtl="0">
              <a:lnSpc>
                <a:spcPct val="100000"/>
              </a:lnSpc>
              <a:spcBef>
                <a:spcPts val="0"/>
              </a:spcBef>
              <a:spcAft>
                <a:spcPts val="0"/>
              </a:spcAft>
              <a:buNone/>
            </a:pPr>
            <a:endParaRPr sz="1200">
              <a:solidFill>
                <a:srgbClr val="000000"/>
              </a:solidFill>
              <a:latin typeface="Times New Roman"/>
              <a:ea typeface="Times New Roman"/>
              <a:cs typeface="Times New Roman"/>
              <a:sym typeface="Times New Roman"/>
            </a:endParaRPr>
          </a:p>
          <a:p>
            <a:pPr marL="0" lvl="0" indent="0" algn="just" rtl="0">
              <a:lnSpc>
                <a:spcPct val="100000"/>
              </a:lnSpc>
              <a:spcBef>
                <a:spcPts val="0"/>
              </a:spcBef>
              <a:spcAft>
                <a:spcPts val="0"/>
              </a:spcAft>
              <a:buNone/>
            </a:pPr>
            <a:r>
              <a:rPr lang="en" sz="1200">
                <a:solidFill>
                  <a:srgbClr val="000000"/>
                </a:solidFill>
                <a:latin typeface="Times New Roman"/>
                <a:ea typeface="Times New Roman"/>
                <a:cs typeface="Times New Roman"/>
                <a:sym typeface="Times New Roman"/>
              </a:rPr>
              <a:t>2. Чокова А., Кобець Є. Роль інституту адвокатури у захисті європейських цінностей (1991–2013 рр.) // Acta de Historia &amp; Politica: Saeculum XXІ. 2024. Volume VІIІ. С.45–52.</a:t>
            </a:r>
            <a:endParaRPr sz="1200">
              <a:solidFill>
                <a:srgbClr val="000000"/>
              </a:solidFill>
              <a:latin typeface="Times New Roman"/>
              <a:ea typeface="Times New Roman"/>
              <a:cs typeface="Times New Roman"/>
              <a:sym typeface="Times New Roman"/>
            </a:endParaRPr>
          </a:p>
          <a:p>
            <a:pPr marL="0" lvl="0" indent="0" algn="just" rtl="0">
              <a:lnSpc>
                <a:spcPct val="100000"/>
              </a:lnSpc>
              <a:spcBef>
                <a:spcPts val="0"/>
              </a:spcBef>
              <a:spcAft>
                <a:spcPts val="0"/>
              </a:spcAft>
              <a:buNone/>
            </a:pPr>
            <a:r>
              <a:rPr lang="en" sz="1200" b="1">
                <a:solidFill>
                  <a:srgbClr val="000000"/>
                </a:solidFill>
                <a:highlight>
                  <a:srgbClr val="FFFFFF"/>
                </a:highlight>
                <a:latin typeface="Times New Roman"/>
                <a:ea typeface="Times New Roman"/>
                <a:cs typeface="Times New Roman"/>
                <a:sym typeface="Times New Roman"/>
              </a:rPr>
              <a:t>Ключові слова: </a:t>
            </a:r>
            <a:r>
              <a:rPr lang="en" sz="1200">
                <a:solidFill>
                  <a:srgbClr val="000000"/>
                </a:solidFill>
                <a:highlight>
                  <a:srgbClr val="FFFFFF"/>
                </a:highlight>
                <a:latin typeface="Times New Roman"/>
                <a:ea typeface="Times New Roman"/>
                <a:cs typeface="Times New Roman"/>
                <a:sym typeface="Times New Roman"/>
              </a:rPr>
              <a:t>адвокатура, органи адвокатури, адвокатура у ЄС, Європейський Союз, європейські цінності.</a:t>
            </a:r>
            <a:endParaRPr sz="1200">
              <a:solidFill>
                <a:srgbClr val="000000"/>
              </a:solidFill>
              <a:latin typeface="Times New Roman"/>
              <a:ea typeface="Times New Roman"/>
              <a:cs typeface="Times New Roman"/>
              <a:sym typeface="Times New Roman"/>
            </a:endParaRPr>
          </a:p>
          <a:p>
            <a:pPr marL="0" lvl="0" indent="0" algn="just" rtl="0">
              <a:lnSpc>
                <a:spcPct val="100000"/>
              </a:lnSpc>
              <a:spcBef>
                <a:spcPts val="0"/>
              </a:spcBef>
              <a:spcAft>
                <a:spcPts val="0"/>
              </a:spcAft>
              <a:buNone/>
            </a:pPr>
            <a:r>
              <a:rPr lang="en" sz="1200">
                <a:solidFill>
                  <a:srgbClr val="000000"/>
                </a:solidFill>
                <a:latin typeface="Times New Roman"/>
                <a:ea typeface="Times New Roman"/>
                <a:cs typeface="Times New Roman"/>
                <a:sym typeface="Times New Roman"/>
              </a:rPr>
              <a:t>DOI: </a:t>
            </a:r>
            <a:r>
              <a:rPr lang="en" sz="1200" u="sng">
                <a:solidFill>
                  <a:srgbClr val="0000FF"/>
                </a:solidFill>
                <a:latin typeface="Times New Roman"/>
                <a:ea typeface="Times New Roman"/>
                <a:cs typeface="Times New Roman"/>
                <a:sym typeface="Times New Roman"/>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https://doi.org/10.26693/ahpsxxi2024.08.045</a:t>
            </a:r>
            <a:endParaRPr sz="1200">
              <a:solidFill>
                <a:srgbClr val="000000"/>
              </a:solidFill>
              <a:latin typeface="Times New Roman"/>
              <a:ea typeface="Times New Roman"/>
              <a:cs typeface="Times New Roman"/>
              <a:sym typeface="Times New Roman"/>
            </a:endParaRPr>
          </a:p>
          <a:p>
            <a:pPr marL="0" lvl="0" indent="0" algn="just" rtl="0">
              <a:lnSpc>
                <a:spcPct val="100000"/>
              </a:lnSpc>
              <a:spcBef>
                <a:spcPts val="0"/>
              </a:spcBef>
              <a:spcAft>
                <a:spcPts val="0"/>
              </a:spcAft>
              <a:buNone/>
            </a:pPr>
            <a:endParaRPr sz="1200">
              <a:solidFill>
                <a:srgbClr val="000000"/>
              </a:solidFill>
              <a:latin typeface="Times New Roman"/>
              <a:ea typeface="Times New Roman"/>
              <a:cs typeface="Times New Roman"/>
              <a:sym typeface="Times New Roman"/>
            </a:endParaRPr>
          </a:p>
          <a:p>
            <a:pPr marL="0" lvl="0" indent="0" algn="l" rtl="0">
              <a:lnSpc>
                <a:spcPct val="100000"/>
              </a:lnSpc>
              <a:spcBef>
                <a:spcPts val="0"/>
              </a:spcBef>
              <a:spcAft>
                <a:spcPts val="0"/>
              </a:spcAft>
              <a:buNone/>
            </a:pPr>
            <a:r>
              <a:rPr lang="en" sz="1200">
                <a:latin typeface="Times New Roman"/>
                <a:ea typeface="Times New Roman"/>
                <a:cs typeface="Times New Roman"/>
                <a:sym typeface="Times New Roman"/>
              </a:rPr>
              <a:t>Тези:</a:t>
            </a:r>
            <a:endParaRPr sz="1200">
              <a:latin typeface="Times New Roman"/>
              <a:ea typeface="Times New Roman"/>
              <a:cs typeface="Times New Roman"/>
              <a:sym typeface="Times New Roman"/>
            </a:endParaRPr>
          </a:p>
          <a:p>
            <a:pPr marL="0" lvl="0" indent="-74295" algn="just" rtl="0">
              <a:lnSpc>
                <a:spcPct val="100000"/>
              </a:lnSpc>
              <a:spcBef>
                <a:spcPts val="0"/>
              </a:spcBef>
              <a:spcAft>
                <a:spcPts val="0"/>
              </a:spcAft>
              <a:buClr>
                <a:srgbClr val="000000"/>
              </a:buClr>
              <a:buSzPct val="100000"/>
              <a:buFont typeface="Times New Roman"/>
              <a:buAutoNum type="arabicPeriod"/>
            </a:pPr>
            <a:r>
              <a:rPr lang="en" sz="1200">
                <a:solidFill>
                  <a:srgbClr val="000000"/>
                </a:solidFill>
                <a:latin typeface="Times New Roman"/>
                <a:ea typeface="Times New Roman"/>
                <a:cs typeface="Times New Roman"/>
                <a:sym typeface="Times New Roman"/>
              </a:rPr>
              <a:t>Фісун А.О. Роль судової реформи 1864 р. в Україні. «Могилянські читання – 2022». Міжнародна конференція. «Україна і Європа: спільність історичної долі - (ціннісний аспект)»: тези. Миколаїв: Вид-во ЧНУ імені Петра Могили, 2022. С.126–128. URL: </a:t>
            </a:r>
            <a:r>
              <a:rPr lang="en" sz="1200" u="sng">
                <a:solidFill>
                  <a:srgbClr val="1155CC"/>
                </a:solidFill>
                <a:latin typeface="Times New Roman"/>
                <a:ea typeface="Times New Roman"/>
                <a:cs typeface="Times New Roman"/>
                <a:sym typeface="Times New Roman"/>
                <a:hlinkClick r:id="rId5">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https://lnk.ua/B4O9QQPVG</a:t>
            </a:r>
            <a:r>
              <a:rPr lang="en" sz="1200">
                <a:solidFill>
                  <a:srgbClr val="000000"/>
                </a:solidFill>
                <a:latin typeface="Times New Roman"/>
                <a:ea typeface="Times New Roman"/>
                <a:cs typeface="Times New Roman"/>
                <a:sym typeface="Times New Roman"/>
              </a:rPr>
              <a:t> </a:t>
            </a:r>
            <a:endParaRPr sz="1200">
              <a:solidFill>
                <a:srgbClr val="000000"/>
              </a:solidFill>
              <a:latin typeface="Times New Roman"/>
              <a:ea typeface="Times New Roman"/>
              <a:cs typeface="Times New Roman"/>
              <a:sym typeface="Times New Roman"/>
            </a:endParaRPr>
          </a:p>
          <a:p>
            <a:pPr marL="0" lvl="0" indent="-74295" algn="just" rtl="0">
              <a:lnSpc>
                <a:spcPct val="100000"/>
              </a:lnSpc>
              <a:spcBef>
                <a:spcPts val="0"/>
              </a:spcBef>
              <a:spcAft>
                <a:spcPts val="0"/>
              </a:spcAft>
              <a:buClr>
                <a:srgbClr val="000000"/>
              </a:buClr>
              <a:buSzPct val="100000"/>
              <a:buFont typeface="Times New Roman"/>
              <a:buAutoNum type="arabicPeriod"/>
            </a:pPr>
            <a:r>
              <a:rPr lang="en" sz="1200">
                <a:solidFill>
                  <a:srgbClr val="000000"/>
                </a:solidFill>
                <a:latin typeface="Times New Roman"/>
                <a:ea typeface="Times New Roman"/>
                <a:cs typeface="Times New Roman"/>
                <a:sym typeface="Times New Roman"/>
              </a:rPr>
              <a:t>Фісун А.О. Адвокатура Стародавнього Риму. «Могилянські читання – 2023». Міжнародна конференція. «Становлення сучасної Української держави: роль європейських цінностей у формуванні демократичного буття»: тези. Миколаїв: Вид-во ЧНУ імені Петра Могили, 2023. С.199–201. URL: </a:t>
            </a:r>
            <a:r>
              <a:rPr lang="en" sz="1200" u="sng">
                <a:solidFill>
                  <a:srgbClr val="1155CC"/>
                </a:solidFill>
                <a:latin typeface="Times New Roman"/>
                <a:ea typeface="Times New Roman"/>
                <a:cs typeface="Times New Roman"/>
                <a:sym typeface="Times New Roman"/>
                <a:hlinkClick r:id="rId6">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https://lnk.ua/ANDxPPRNx</a:t>
            </a:r>
            <a:r>
              <a:rPr lang="en" sz="1200">
                <a:solidFill>
                  <a:srgbClr val="000000"/>
                </a:solidFill>
                <a:latin typeface="Times New Roman"/>
                <a:ea typeface="Times New Roman"/>
                <a:cs typeface="Times New Roman"/>
                <a:sym typeface="Times New Roman"/>
              </a:rPr>
              <a:t> </a:t>
            </a:r>
            <a:endParaRPr sz="1200">
              <a:solidFill>
                <a:srgbClr val="000000"/>
              </a:solidFill>
              <a:latin typeface="Times New Roman"/>
              <a:ea typeface="Times New Roman"/>
              <a:cs typeface="Times New Roman"/>
              <a:sym typeface="Times New Roman"/>
            </a:endParaRPr>
          </a:p>
          <a:p>
            <a:pPr marL="0" lvl="0" indent="-74295" algn="just" rtl="0">
              <a:lnSpc>
                <a:spcPct val="100000"/>
              </a:lnSpc>
              <a:spcBef>
                <a:spcPts val="0"/>
              </a:spcBef>
              <a:spcAft>
                <a:spcPts val="0"/>
              </a:spcAft>
              <a:buClr>
                <a:srgbClr val="000000"/>
              </a:buClr>
              <a:buSzPct val="100000"/>
              <a:buFont typeface="Times New Roman"/>
              <a:buAutoNum type="arabicPeriod"/>
            </a:pPr>
            <a:r>
              <a:rPr lang="en" sz="1200">
                <a:solidFill>
                  <a:srgbClr val="000000"/>
                </a:solidFill>
                <a:latin typeface="Times New Roman"/>
                <a:ea typeface="Times New Roman"/>
                <a:cs typeface="Times New Roman"/>
                <a:sym typeface="Times New Roman"/>
              </a:rPr>
              <a:t>Фісун А.О. Роль адвокатури у XVII - XVIII ст. на українських землях. «Ольвійський форум – 2023». Міжнародна конференція. «Європейський Союз і Україна: передісторія, історія, сучасність»: тези. Миколаїв: Вид-во ЧНУ імені Петра Могили, 2023. С.198–201. URL: </a:t>
            </a:r>
            <a:r>
              <a:rPr lang="en" sz="1200" u="sng">
                <a:solidFill>
                  <a:srgbClr val="1155CC"/>
                </a:solidFill>
                <a:latin typeface="Times New Roman"/>
                <a:ea typeface="Times New Roman"/>
                <a:cs typeface="Times New Roman"/>
                <a:sym typeface="Times New Roman"/>
                <a:hlinkClick r:id="rId7">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https://lnk.ua/dNYa118NM</a:t>
            </a:r>
            <a:r>
              <a:rPr lang="en" sz="1200">
                <a:solidFill>
                  <a:srgbClr val="000000"/>
                </a:solidFill>
                <a:latin typeface="Times New Roman"/>
                <a:ea typeface="Times New Roman"/>
                <a:cs typeface="Times New Roman"/>
                <a:sym typeface="Times New Roman"/>
              </a:rPr>
              <a:t> </a:t>
            </a:r>
            <a:endParaRPr sz="1200">
              <a:solidFill>
                <a:srgbClr val="000000"/>
              </a:solidFill>
              <a:latin typeface="Times New Roman"/>
              <a:ea typeface="Times New Roman"/>
              <a:cs typeface="Times New Roman"/>
              <a:sym typeface="Times New Roman"/>
            </a:endParaRPr>
          </a:p>
          <a:p>
            <a:pPr marL="0" lvl="0" indent="-74295" algn="just" rtl="0">
              <a:lnSpc>
                <a:spcPct val="100000"/>
              </a:lnSpc>
              <a:spcBef>
                <a:spcPts val="0"/>
              </a:spcBef>
              <a:spcAft>
                <a:spcPts val="0"/>
              </a:spcAft>
              <a:buClr>
                <a:srgbClr val="000000"/>
              </a:buClr>
              <a:buSzPct val="100000"/>
              <a:buFont typeface="Times New Roman"/>
              <a:buAutoNum type="arabicPeriod"/>
            </a:pPr>
            <a:r>
              <a:rPr lang="en" sz="1200">
                <a:solidFill>
                  <a:srgbClr val="000000"/>
                </a:solidFill>
                <a:latin typeface="Times New Roman"/>
                <a:ea typeface="Times New Roman"/>
                <a:cs typeface="Times New Roman"/>
                <a:sym typeface="Times New Roman"/>
              </a:rPr>
              <a:t>Чокова А. Передумови виникнення адвокатури в Україні (кінець ХІХ століття – початок ХХ століття). «Ольвійський форум – 2024». Міжнародна конференція. Україна та ЄС: досвід співпраці та перспективи інтеграції в сучасних умовах»: тези. Миколаїв: Видво ЧНУ імені Петра Могили, 2024. С.190-192. URL: </a:t>
            </a:r>
            <a:r>
              <a:rPr lang="en" sz="1200" u="sng">
                <a:solidFill>
                  <a:srgbClr val="1155CC"/>
                </a:solidFill>
                <a:latin typeface="Times New Roman"/>
                <a:ea typeface="Times New Roman"/>
                <a:cs typeface="Times New Roman"/>
                <a:sym typeface="Times New Roman"/>
                <a:hlinkClick r:id="rId8">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https://lnk.ua/AVMlXXyeo</a:t>
            </a:r>
            <a:r>
              <a:rPr lang="en" sz="1200">
                <a:solidFill>
                  <a:srgbClr val="000000"/>
                </a:solidFill>
                <a:latin typeface="Times New Roman"/>
                <a:ea typeface="Times New Roman"/>
                <a:cs typeface="Times New Roman"/>
                <a:sym typeface="Times New Roman"/>
              </a:rPr>
              <a:t> </a:t>
            </a:r>
            <a:endParaRPr sz="1200">
              <a:solidFill>
                <a:srgbClr val="000000"/>
              </a:solidFill>
              <a:latin typeface="Times New Roman"/>
              <a:ea typeface="Times New Roman"/>
              <a:cs typeface="Times New Roman"/>
              <a:sym typeface="Times New Roman"/>
            </a:endParaRPr>
          </a:p>
          <a:p>
            <a:pPr marL="0" lvl="0" indent="-64770" algn="just" rtl="0">
              <a:lnSpc>
                <a:spcPct val="100000"/>
              </a:lnSpc>
              <a:spcBef>
                <a:spcPts val="0"/>
              </a:spcBef>
              <a:spcAft>
                <a:spcPts val="0"/>
              </a:spcAft>
              <a:buClr>
                <a:srgbClr val="000000"/>
              </a:buClr>
              <a:buSzPct val="100000"/>
              <a:buFont typeface="Times New Roman"/>
              <a:buAutoNum type="arabicPeriod"/>
            </a:pPr>
            <a:r>
              <a:rPr lang="en" sz="1200">
                <a:solidFill>
                  <a:srgbClr val="000000"/>
                </a:solidFill>
                <a:latin typeface="Times New Roman"/>
                <a:ea typeface="Times New Roman"/>
                <a:cs typeface="Times New Roman"/>
                <a:sym typeface="Times New Roman"/>
              </a:rPr>
              <a:t>Чокова А. Йосип Пергамент - відомий адвокат Півдня України. «Могилянські читання – 2025 : Досвід та тенденції розвитку суспільства в Україні: глобальний, національний та регіональний аспекти»: До 30-річчя ЧНУ імені Петра Могили. XХVІIІ Всеукраїнська щорічна науково-практична конференція: тези доповідей наукової секції «Історія та археологія».  Миколаїв: Вид-во ЧНУ ім. Петра Могили, 2025. С.68 - 69. URL: </a:t>
            </a:r>
            <a:r>
              <a:rPr lang="en" sz="1200" u="sng">
                <a:solidFill>
                  <a:srgbClr val="1155CC"/>
                </a:solidFill>
                <a:latin typeface="Times New Roman"/>
                <a:ea typeface="Times New Roman"/>
                <a:cs typeface="Times New Roman"/>
                <a:sym typeface="Times New Roman"/>
                <a:hlinkClick r:id="rId9">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https://lnk.ua/MVwJLL8ez</a:t>
            </a:r>
            <a:r>
              <a:rPr lang="en" sz="1200">
                <a:solidFill>
                  <a:srgbClr val="000000"/>
                </a:solidFill>
                <a:latin typeface="Times New Roman"/>
                <a:ea typeface="Times New Roman"/>
                <a:cs typeface="Times New Roman"/>
                <a:sym typeface="Times New Roman"/>
              </a:rPr>
              <a:t> </a:t>
            </a:r>
            <a:endParaRPr sz="1200">
              <a:solidFill>
                <a:srgbClr val="000000"/>
              </a:solidFill>
              <a:latin typeface="Times New Roman"/>
              <a:ea typeface="Times New Roman"/>
              <a:cs typeface="Times New Roman"/>
              <a:sym typeface="Times New Roman"/>
            </a:endParaRPr>
          </a:p>
          <a:p>
            <a:pPr marL="0" lvl="0" indent="-64770" algn="just" rtl="0">
              <a:lnSpc>
                <a:spcPct val="100000"/>
              </a:lnSpc>
              <a:spcBef>
                <a:spcPts val="0"/>
              </a:spcBef>
              <a:spcAft>
                <a:spcPts val="0"/>
              </a:spcAft>
              <a:buClr>
                <a:srgbClr val="000000"/>
              </a:buClr>
              <a:buSzPct val="100000"/>
              <a:buFont typeface="Times New Roman"/>
              <a:buAutoNum type="arabicPeriod"/>
            </a:pPr>
            <a:r>
              <a:rPr lang="en" sz="1200">
                <a:solidFill>
                  <a:srgbClr val="000000"/>
                </a:solidFill>
                <a:latin typeface="Times New Roman"/>
                <a:ea typeface="Times New Roman"/>
                <a:cs typeface="Times New Roman"/>
                <a:sym typeface="Times New Roman"/>
              </a:rPr>
              <a:t>Chokova A. Advocates’ unions of southern Ukraine in the second half of the 19th - early 20th century. Research into the specifics of the development of performing arts in Ukraine under martial law // Science, technology and art in global context : proceedings of the International scientific and practical conference (October 14-16, 2025).  Warsaw, Poland : naukainfo.com, 2025. Р. 22 - 25. URL: </a:t>
            </a:r>
            <a:r>
              <a:rPr lang="en" sz="1200" u="sng">
                <a:solidFill>
                  <a:srgbClr val="1155CC"/>
                </a:solidFill>
                <a:latin typeface="Times New Roman"/>
                <a:ea typeface="Times New Roman"/>
                <a:cs typeface="Times New Roman"/>
                <a:sym typeface="Times New Roman"/>
                <a:hlinkClick r:id="rId10">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https://naukainfo.com/conference?id=68</a:t>
            </a:r>
            <a:r>
              <a:rPr lang="en" sz="1200">
                <a:solidFill>
                  <a:srgbClr val="000000"/>
                </a:solidFill>
                <a:latin typeface="Times New Roman"/>
                <a:ea typeface="Times New Roman"/>
                <a:cs typeface="Times New Roman"/>
                <a:sym typeface="Times New Roman"/>
              </a:rPr>
              <a:t> </a:t>
            </a:r>
            <a:endParaRPr sz="2300">
              <a:latin typeface="Times New Roman"/>
              <a:ea typeface="Times New Roman"/>
              <a:cs typeface="Times New Roman"/>
              <a:sym typeface="Times New Roman"/>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1"/>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2023 рік</a:t>
            </a:r>
            <a:endParaRPr/>
          </a:p>
        </p:txBody>
      </p:sp>
      <p:sp>
        <p:nvSpPr>
          <p:cNvPr id="147" name="Google Shape;147;p21"/>
          <p:cNvSpPr txBox="1">
            <a:spLocks noGrp="1"/>
          </p:cNvSpPr>
          <p:nvPr>
            <p:ph type="body" idx="1"/>
          </p:nvPr>
        </p:nvSpPr>
        <p:spPr>
          <a:xfrm>
            <a:off x="311700" y="1229875"/>
            <a:ext cx="8520600" cy="3339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100">
                <a:solidFill>
                  <a:srgbClr val="000000"/>
                </a:solidFill>
                <a:latin typeface="Arial"/>
                <a:ea typeface="Arial"/>
                <a:cs typeface="Arial"/>
                <a:sym typeface="Arial"/>
              </a:rPr>
              <a:t>Картузов Костянтин Миколайович</a:t>
            </a:r>
            <a:endParaRPr sz="2100">
              <a:solidFill>
                <a:srgbClr val="000000"/>
              </a:solidFill>
              <a:latin typeface="Arial"/>
              <a:ea typeface="Arial"/>
              <a:cs typeface="Arial"/>
              <a:sym typeface="Arial"/>
            </a:endParaRPr>
          </a:p>
          <a:p>
            <a:pPr marL="0" lvl="0" indent="0" algn="l" rtl="0">
              <a:spcBef>
                <a:spcPts val="0"/>
              </a:spcBef>
              <a:spcAft>
                <a:spcPts val="0"/>
              </a:spcAft>
              <a:buNone/>
            </a:pPr>
            <a:r>
              <a:rPr lang="en" sz="2100">
                <a:solidFill>
                  <a:srgbClr val="000000"/>
                </a:solidFill>
                <a:latin typeface="Arial"/>
                <a:ea typeface="Arial"/>
                <a:cs typeface="Arial"/>
                <a:sym typeface="Arial"/>
              </a:rPr>
              <a:t>Кобець Євген Анатолійович</a:t>
            </a:r>
            <a:endParaRPr sz="2100">
              <a:solidFill>
                <a:srgbClr val="000000"/>
              </a:solidFill>
              <a:latin typeface="Arial"/>
              <a:ea typeface="Arial"/>
              <a:cs typeface="Arial"/>
              <a:sym typeface="Arial"/>
            </a:endParaRPr>
          </a:p>
          <a:p>
            <a:pPr marL="0" lvl="0" indent="0" algn="l" rtl="0">
              <a:spcBef>
                <a:spcPts val="0"/>
              </a:spcBef>
              <a:spcAft>
                <a:spcPts val="0"/>
              </a:spcAft>
              <a:buNone/>
            </a:pPr>
            <a:r>
              <a:rPr lang="en" sz="2100">
                <a:solidFill>
                  <a:srgbClr val="000000"/>
                </a:solidFill>
                <a:latin typeface="Arial"/>
                <a:ea typeface="Arial"/>
                <a:cs typeface="Arial"/>
                <a:sym typeface="Arial"/>
              </a:rPr>
              <a:t>Мосін Олександр Володимирович</a:t>
            </a:r>
            <a:endParaRPr sz="2100">
              <a:solidFill>
                <a:srgbClr val="000000"/>
              </a:solidFill>
              <a:latin typeface="Arial"/>
              <a:ea typeface="Arial"/>
              <a:cs typeface="Arial"/>
              <a:sym typeface="Arial"/>
            </a:endParaRPr>
          </a:p>
          <a:p>
            <a:pPr marL="0" lvl="0" indent="0" algn="l" rtl="0">
              <a:spcBef>
                <a:spcPts val="0"/>
              </a:spcBef>
              <a:spcAft>
                <a:spcPts val="0"/>
              </a:spcAft>
              <a:buNone/>
            </a:pPr>
            <a:r>
              <a:rPr lang="en" sz="2100">
                <a:solidFill>
                  <a:srgbClr val="000000"/>
                </a:solidFill>
                <a:latin typeface="Arial"/>
                <a:ea typeface="Arial"/>
                <a:cs typeface="Arial"/>
                <a:sym typeface="Arial"/>
              </a:rPr>
              <a:t>Стоянова Ірина Володимирівна</a:t>
            </a:r>
            <a:endParaRPr sz="2100">
              <a:solidFill>
                <a:srgbClr val="000000"/>
              </a:solidFill>
              <a:latin typeface="Arial"/>
              <a:ea typeface="Arial"/>
              <a:cs typeface="Arial"/>
              <a:sym typeface="Arial"/>
            </a:endParaRPr>
          </a:p>
          <a:p>
            <a:pPr marL="0" lvl="0" indent="0" algn="l" rtl="0">
              <a:spcBef>
                <a:spcPts val="0"/>
              </a:spcBef>
              <a:spcAft>
                <a:spcPts val="0"/>
              </a:spcAft>
              <a:buNone/>
            </a:pPr>
            <a:r>
              <a:rPr lang="en" sz="2100">
                <a:solidFill>
                  <a:srgbClr val="000000"/>
                </a:solidFill>
                <a:latin typeface="Arial"/>
                <a:ea typeface="Arial"/>
                <a:cs typeface="Arial"/>
                <a:sym typeface="Arial"/>
              </a:rPr>
              <a:t>Сябро Ігор Геннадійович</a:t>
            </a:r>
            <a:endParaRPr sz="2900"/>
          </a:p>
        </p:txBody>
      </p:sp>
      <p:pic>
        <p:nvPicPr>
          <p:cNvPr id="148" name="Google Shape;148;p21"/>
          <p:cNvPicPr preferRelativeResize="0"/>
          <p:nvPr/>
        </p:nvPicPr>
        <p:blipFill>
          <a:blip r:embed="rId3">
            <a:alphaModFix/>
          </a:blip>
          <a:stretch>
            <a:fillRect/>
          </a:stretch>
        </p:blipFill>
        <p:spPr>
          <a:xfrm>
            <a:off x="7135850" y="3917950"/>
            <a:ext cx="988024" cy="962624"/>
          </a:xfrm>
          <a:prstGeom prst="rect">
            <a:avLst/>
          </a:prstGeom>
          <a:noFill/>
          <a:ln>
            <a:noFill/>
          </a:ln>
        </p:spPr>
      </p:pic>
    </p:spTree>
  </p:cSld>
  <p:clrMapOvr>
    <a:masterClrMapping/>
  </p:clrMapOvr>
</p:sld>
</file>

<file path=ppt/theme/theme1.xml><?xml version="1.0" encoding="utf-8"?>
<a:theme xmlns:a="http://schemas.openxmlformats.org/drawingml/2006/main" name="Geometric">
  <a:themeElements>
    <a:clrScheme name="Geometric">
      <a:dk1>
        <a:srgbClr val="2A3990"/>
      </a:dk1>
      <a:lt1>
        <a:srgbClr val="FFFFFF"/>
      </a:lt1>
      <a:dk2>
        <a:srgbClr val="434343"/>
      </a:dk2>
      <a:lt2>
        <a:srgbClr val="999999"/>
      </a:lt2>
      <a:accent1>
        <a:srgbClr val="212D74"/>
      </a:accent1>
      <a:accent2>
        <a:srgbClr val="3949AB"/>
      </a:accent2>
      <a:accent3>
        <a:srgbClr val="9C254D"/>
      </a:accent3>
      <a:accent4>
        <a:srgbClr val="D23369"/>
      </a:accent4>
      <a:accent5>
        <a:srgbClr val="F06292"/>
      </a:accent5>
      <a:accent6>
        <a:srgbClr val="7890CD"/>
      </a:accent6>
      <a:hlink>
        <a:srgbClr val="F06292"/>
      </a:hlink>
      <a:folHlink>
        <a:srgbClr val="F0629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TotalTime>
  <Words>5579</Words>
  <Application>Microsoft Office PowerPoint</Application>
  <PresentationFormat>Экран (16:9)</PresentationFormat>
  <Paragraphs>301</Paragraphs>
  <Slides>46</Slides>
  <Notes>46</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46</vt:i4>
      </vt:variant>
    </vt:vector>
  </HeadingPairs>
  <TitlesOfParts>
    <vt:vector size="50" baseType="lpstr">
      <vt:lpstr>Arial</vt:lpstr>
      <vt:lpstr>Roboto</vt:lpstr>
      <vt:lpstr>Times New Roman</vt:lpstr>
      <vt:lpstr>Geometric</vt:lpstr>
      <vt:lpstr>032/B9 “Історія та археологія”</vt:lpstr>
      <vt:lpstr>2022 рік</vt:lpstr>
      <vt:lpstr>Кочетков Віктор Володимирович</vt:lpstr>
      <vt:lpstr>Міжнародна та проєктна діяльність</vt:lpstr>
      <vt:lpstr>Публікації</vt:lpstr>
      <vt:lpstr>Чокова Анастасія Олегівна</vt:lpstr>
      <vt:lpstr>Міжнародна та проєктна діяльність</vt:lpstr>
      <vt:lpstr>Публікації</vt:lpstr>
      <vt:lpstr>2023 рік</vt:lpstr>
      <vt:lpstr>Картузов Костянтин Миколайович</vt:lpstr>
      <vt:lpstr>Міжнародна та проєктна діяльність</vt:lpstr>
      <vt:lpstr>Публікації</vt:lpstr>
      <vt:lpstr>Кобець Євген Анатолійович</vt:lpstr>
      <vt:lpstr>Кобець Євген Анатолійович</vt:lpstr>
      <vt:lpstr>Публікації</vt:lpstr>
      <vt:lpstr>Мосін Олександр Володимирович</vt:lpstr>
      <vt:lpstr>Мосін Олександр Володимирович</vt:lpstr>
      <vt:lpstr>Публікації</vt:lpstr>
      <vt:lpstr>Стоянова Ірина Володимирівна</vt:lpstr>
      <vt:lpstr>Стоянова Ірина Володимирівна</vt:lpstr>
      <vt:lpstr> Публікації (тези)    </vt:lpstr>
      <vt:lpstr>Сябро Ігор Геннадійович</vt:lpstr>
      <vt:lpstr>Сябро Ігор Геннадійович </vt:lpstr>
      <vt:lpstr>Публікації</vt:lpstr>
      <vt:lpstr>2024 рік</vt:lpstr>
      <vt:lpstr>Вірлич Євгенія Михайлівна</vt:lpstr>
      <vt:lpstr>Міжнародна та проєктна діяльність </vt:lpstr>
      <vt:lpstr>Публікації</vt:lpstr>
      <vt:lpstr>Гомонюк Євген Дмитрович</vt:lpstr>
      <vt:lpstr>Міжнародна та проєктна діяльність </vt:lpstr>
      <vt:lpstr>Публікації </vt:lpstr>
      <vt:lpstr>Горохов Владислав Вадимович</vt:lpstr>
      <vt:lpstr>Горохов Владислав Вадимович </vt:lpstr>
      <vt:lpstr>Публікації</vt:lpstr>
      <vt:lpstr>Захарченко Максим Геннадійович</vt:lpstr>
      <vt:lpstr>Захарченко Максим Геннадійович</vt:lpstr>
      <vt:lpstr>Публікації</vt:lpstr>
      <vt:lpstr>2025 рік</vt:lpstr>
      <vt:lpstr>Cеменов Геннадій Юрійович</vt:lpstr>
      <vt:lpstr>Семенов Геннадій Юрійович</vt:lpstr>
      <vt:lpstr>Публікації</vt:lpstr>
      <vt:lpstr>Ткаченко Віталій Віталійович</vt:lpstr>
      <vt:lpstr>Ткаченко Віталій Віталійович</vt:lpstr>
      <vt:lpstr>Яремчук Богдан Олександрович</vt:lpstr>
      <vt:lpstr>Міжнародна та проєктна діяльність</vt:lpstr>
      <vt:lpstr>Публікації</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032/B9 “Історія та археологія”</dc:title>
  <cp:lastModifiedBy>Dell_PC</cp:lastModifiedBy>
  <cp:revision>6</cp:revision>
  <dcterms:modified xsi:type="dcterms:W3CDTF">2026-01-20T08:46:35Z</dcterms:modified>
</cp:coreProperties>
</file>