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9FF"/>
    <a:srgbClr val="E5EBFF"/>
    <a:srgbClr val="C9E9CD"/>
    <a:srgbClr val="F0F0F0"/>
    <a:srgbClr val="FFFF00"/>
    <a:srgbClr val="FDDFD7"/>
    <a:srgbClr val="FEE8A0"/>
    <a:srgbClr val="F8F7BA"/>
    <a:srgbClr val="FBF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905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868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3686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4617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Тематика курсу: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0" hasCustomPrompt="1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Викладач: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3" hasCustomPrompt="1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Отримані навички:</a:t>
            </a:r>
          </a:p>
        </p:txBody>
      </p:sp>
      <p:sp>
        <p:nvSpPr>
          <p:cNvPr id="14" name="Объект 2"/>
          <p:cNvSpPr>
            <a:spLocks noGrp="1"/>
          </p:cNvSpPr>
          <p:nvPr>
            <p:ph idx="15" hasCustomPrompt="1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Опис дисципліни (</a:t>
            </a:r>
            <a:r>
              <a:rPr lang="ru-RU" noProof="0" dirty="0"/>
              <a:t>короткий </a:t>
            </a:r>
            <a:r>
              <a:rPr lang="ru-RU" noProof="0" dirty="0" err="1"/>
              <a:t>зміст</a:t>
            </a:r>
            <a:r>
              <a:rPr lang="ru-RU" noProof="0" dirty="0"/>
              <a:t>, формат курсу, </a:t>
            </a:r>
            <a:r>
              <a:rPr lang="ru-RU" noProof="0" dirty="0" err="1"/>
              <a:t>кількість</a:t>
            </a:r>
            <a:r>
              <a:rPr lang="ru-RU" noProof="0" dirty="0"/>
              <a:t> годин)</a:t>
            </a:r>
            <a:r>
              <a:rPr lang="uk-UA" noProof="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3412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10" name="Объект 2"/>
          <p:cNvSpPr>
            <a:spLocks noGrp="1"/>
          </p:cNvSpPr>
          <p:nvPr>
            <p:ph idx="11" hasCustomPrompt="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Оцінювання (</a:t>
            </a:r>
            <a:r>
              <a:rPr lang="ru-RU" noProof="0" dirty="0" err="1"/>
              <a:t>кількість</a:t>
            </a:r>
            <a:r>
              <a:rPr lang="ru-RU" noProof="0" dirty="0"/>
              <a:t> </a:t>
            </a:r>
            <a:r>
              <a:rPr lang="ru-RU" noProof="0" dirty="0" err="1"/>
              <a:t>балів</a:t>
            </a:r>
            <a:r>
              <a:rPr lang="ru-RU" noProof="0" dirty="0"/>
              <a:t> за семестр та контроль, </a:t>
            </a:r>
            <a:r>
              <a:rPr lang="ru-RU" noProof="0" dirty="0" err="1"/>
              <a:t>вказати</a:t>
            </a:r>
            <a:r>
              <a:rPr lang="ru-RU" noProof="0" dirty="0"/>
              <a:t> </a:t>
            </a:r>
            <a:r>
              <a:rPr lang="ru-RU" noProof="0" dirty="0" err="1"/>
              <a:t>види</a:t>
            </a:r>
            <a:r>
              <a:rPr lang="ru-RU" noProof="0" dirty="0"/>
              <a:t> </a:t>
            </a:r>
            <a:r>
              <a:rPr lang="ru-RU" noProof="0" dirty="0" err="1"/>
              <a:t>робіт</a:t>
            </a:r>
            <a:r>
              <a:rPr lang="ru-RU" noProof="0" dirty="0"/>
              <a:t> за семестр</a:t>
            </a:r>
            <a:r>
              <a:rPr lang="uk-UA" noProof="0" dirty="0"/>
              <a:t>)</a:t>
            </a:r>
          </a:p>
        </p:txBody>
      </p:sp>
      <p:sp>
        <p:nvSpPr>
          <p:cNvPr id="11" name="Объект 2"/>
          <p:cNvSpPr>
            <a:spLocks noGrp="1"/>
          </p:cNvSpPr>
          <p:nvPr>
            <p:ph idx="12" hasCustomPrompt="1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ru-RU" noProof="0" dirty="0" err="1"/>
              <a:t>Додаткова</a:t>
            </a:r>
            <a:r>
              <a:rPr lang="ru-RU" noProof="0" dirty="0"/>
              <a:t> </a:t>
            </a:r>
            <a:r>
              <a:rPr lang="ru-RU" noProof="0" dirty="0" err="1"/>
              <a:t>інформація</a:t>
            </a:r>
            <a:r>
              <a:rPr lang="ru-RU" noProof="0" dirty="0"/>
              <a:t> (</a:t>
            </a:r>
            <a:r>
              <a:rPr lang="ru-RU" noProof="0" dirty="0" err="1"/>
              <a:t>технічні</a:t>
            </a:r>
            <a:r>
              <a:rPr lang="ru-RU" noProof="0" dirty="0"/>
              <a:t> </a:t>
            </a:r>
            <a:r>
              <a:rPr lang="ru-RU" noProof="0" dirty="0" err="1"/>
              <a:t>вимоги</a:t>
            </a:r>
            <a:r>
              <a:rPr lang="ru-RU" noProof="0" dirty="0"/>
              <a:t> до </a:t>
            </a:r>
            <a:r>
              <a:rPr lang="ru-RU" noProof="0" dirty="0" err="1"/>
              <a:t>проходження</a:t>
            </a:r>
            <a:r>
              <a:rPr lang="ru-RU" noProof="0" dirty="0"/>
              <a:t> курсу, </a:t>
            </a:r>
            <a:r>
              <a:rPr lang="ru-RU" noProof="0" dirty="0" err="1"/>
              <a:t>академічна</a:t>
            </a:r>
            <a:r>
              <a:rPr lang="ru-RU" noProof="0" dirty="0"/>
              <a:t> </a:t>
            </a:r>
            <a:r>
              <a:rPr lang="ru-RU" noProof="0" dirty="0" err="1"/>
              <a:t>доброчесність</a:t>
            </a:r>
            <a:r>
              <a:rPr lang="ru-RU" noProof="0" dirty="0"/>
              <a:t>, </a:t>
            </a:r>
            <a:r>
              <a:rPr lang="ru-RU" noProof="0" dirty="0" err="1"/>
              <a:t>графік</a:t>
            </a:r>
            <a:r>
              <a:rPr lang="ru-RU" noProof="0" dirty="0"/>
              <a:t> </a:t>
            </a:r>
            <a:r>
              <a:rPr lang="ru-RU" noProof="0" dirty="0" err="1"/>
              <a:t>консультування</a:t>
            </a:r>
            <a:r>
              <a:rPr lang="ru-RU" noProof="0" dirty="0"/>
              <a:t> </a:t>
            </a:r>
            <a:r>
              <a:rPr lang="uk-UA" noProof="0" dirty="0"/>
              <a:t>інше</a:t>
            </a:r>
            <a:r>
              <a:rPr lang="ru-RU" noProof="0" dirty="0"/>
              <a:t>)</a:t>
            </a:r>
          </a:p>
        </p:txBody>
      </p:sp>
      <p:sp>
        <p:nvSpPr>
          <p:cNvPr id="13" name="Объект 2"/>
          <p:cNvSpPr>
            <a:spLocks noGrp="1"/>
          </p:cNvSpPr>
          <p:nvPr>
            <p:ph idx="14" hasCustomPrompt="1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uk-UA" noProof="0" dirty="0"/>
              <a:t>Вимоги до робіт:</a:t>
            </a:r>
          </a:p>
        </p:txBody>
      </p:sp>
    </p:spTree>
    <p:extLst>
      <p:ext uri="{BB962C8B-B14F-4D97-AF65-F5344CB8AC3E}">
        <p14:creationId xmlns:p14="http://schemas.microsoft.com/office/powerpoint/2010/main" val="115932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635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/</a:t>
            </a:r>
            <a:r>
              <a:rPr lang="ru-RU" dirty="0" err="1"/>
              <a:t>тренінг</a:t>
            </a:r>
            <a:r>
              <a:rPr lang="ru-RU" dirty="0"/>
              <a:t>-курсу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229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889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9832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981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575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7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247898" y="345983"/>
            <a:ext cx="11554348" cy="967152"/>
          </a:xfrm>
        </p:spPr>
        <p:txBody>
          <a:bodyPr/>
          <a:lstStyle/>
          <a:p>
            <a:r>
              <a:rPr lang="en-US" dirty="0"/>
              <a:t>PR</a:t>
            </a:r>
            <a:r>
              <a:rPr lang="uk-UA" dirty="0"/>
              <a:t> менеджмент</a:t>
            </a:r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4466492" y="3560885"/>
            <a:ext cx="7430756" cy="3101172"/>
          </a:xfrm>
        </p:spPr>
        <p:txBody>
          <a:bodyPr numCol="2">
            <a:normAutofit fontScale="85000" lnSpcReduction="10000"/>
          </a:bodyPr>
          <a:lstStyle/>
          <a:p>
            <a:pPr defTabSz="540000">
              <a:spcBef>
                <a:spcPts val="200"/>
              </a:spcBef>
            </a:pP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Тематика курсу:</a:t>
            </a:r>
            <a:endParaRPr lang="uk-UA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Тема 1. Значення та історія розвитку </a:t>
            </a:r>
          </a:p>
          <a:p>
            <a:pPr>
              <a:lnSpc>
                <a:spcPct val="120000"/>
              </a:lnSpc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PR- менеджменту</a:t>
            </a:r>
          </a:p>
          <a:p>
            <a:pPr>
              <a:lnSpc>
                <a:spcPct val="120000"/>
              </a:lnSpc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Тема 2. Сучасна концепція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паблік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рилейшинз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Тема 3.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Паблік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рилейшнз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у системі управління діяльністю підприємства</a:t>
            </a:r>
          </a:p>
          <a:p>
            <a:pPr>
              <a:lnSpc>
                <a:spcPct val="120000"/>
              </a:lnSpc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Тема 4. Маркетингові дослідження у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паблік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рилейшинз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Тема 5. Засоби </a:t>
            </a:r>
            <a:r>
              <a:rPr lang="uk-UA" sz="1800" dirty="0" err="1">
                <a:latin typeface="Times New Roman" pitchFamily="18" charset="0"/>
                <a:cs typeface="Times New Roman" pitchFamily="18" charset="0"/>
              </a:rPr>
              <a:t>паблік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 err="1">
                <a:latin typeface="Times New Roman" pitchFamily="18" charset="0"/>
                <a:cs typeface="Times New Roman" pitchFamily="18" charset="0"/>
              </a:rPr>
              <a:t>рилейшинз</a:t>
            </a:r>
            <a:endParaRPr lang="uk-UA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Тема 6. Управління PR-кампаніями.</a:t>
            </a:r>
          </a:p>
          <a:p>
            <a:pPr>
              <a:lnSpc>
                <a:spcPct val="120000"/>
              </a:lnSpc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Тема 7. Моделювання процесу комунікативного впливу </a:t>
            </a:r>
            <a:r>
              <a:rPr lang="uk-UA" sz="1800" dirty="0" err="1">
                <a:latin typeface="Times New Roman" pitchFamily="18" charset="0"/>
                <a:cs typeface="Times New Roman" pitchFamily="18" charset="0"/>
              </a:rPr>
              <a:t>паблік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 err="1">
                <a:latin typeface="Times New Roman" pitchFamily="18" charset="0"/>
                <a:cs typeface="Times New Roman" pitchFamily="18" charset="0"/>
              </a:rPr>
              <a:t>рилейшнз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на економічну поведінку ринкових суб'єктів </a:t>
            </a:r>
          </a:p>
          <a:p>
            <a:pPr>
              <a:lnSpc>
                <a:spcPct val="120000"/>
              </a:lnSpc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Тема 8. </a:t>
            </a:r>
            <a:r>
              <a:rPr lang="uk-UA" sz="1800" dirty="0" err="1">
                <a:latin typeface="Times New Roman" pitchFamily="18" charset="0"/>
                <a:cs typeface="Times New Roman" pitchFamily="18" charset="0"/>
              </a:rPr>
              <a:t>Іміджелогія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 err="1">
                <a:latin typeface="Times New Roman" pitchFamily="18" charset="0"/>
                <a:cs typeface="Times New Roman" pitchFamily="18" charset="0"/>
              </a:rPr>
              <a:t>паблік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 err="1">
                <a:latin typeface="Times New Roman" pitchFamily="18" charset="0"/>
                <a:cs typeface="Times New Roman" pitchFamily="18" charset="0"/>
              </a:rPr>
              <a:t>рилейшнз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Тема 9. PR-менеджмент у конфліктних і кризових ситуаціях</a:t>
            </a:r>
          </a:p>
          <a:p>
            <a:pPr>
              <a:defRPr/>
            </a:pPr>
            <a:endParaRPr lang="ru-RU" sz="1800" b="1" dirty="0">
              <a:solidFill>
                <a:srgbClr val="039FD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uk-UA" b="1" dirty="0"/>
              <a:t>Викладач: </a:t>
            </a:r>
            <a:r>
              <a:rPr lang="uk-UA" dirty="0"/>
              <a:t>к.е.н., </a:t>
            </a:r>
            <a:r>
              <a:rPr lang="uk-UA"/>
              <a:t>доцент кафедри </a:t>
            </a:r>
            <a:r>
              <a:rPr lang="uk-UA" dirty="0"/>
              <a:t>менеджменту  Дранус Любов Сергіївна</a:t>
            </a:r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/>
        <p:txBody>
          <a:bodyPr>
            <a:noAutofit/>
          </a:bodyPr>
          <a:lstStyle/>
          <a:p>
            <a:pPr algn="just" defTabSz="432000">
              <a:lnSpc>
                <a:spcPct val="100000"/>
              </a:lnSpc>
              <a:spcBef>
                <a:spcPts val="0"/>
              </a:spcBef>
            </a:pPr>
            <a:r>
              <a:rPr lang="uk-UA" sz="1100" b="1" dirty="0"/>
              <a:t>Результати курсу:</a:t>
            </a:r>
          </a:p>
          <a:p>
            <a:pPr algn="just" defTabSz="432000">
              <a:lnSpc>
                <a:spcPct val="100000"/>
              </a:lnSpc>
              <a:spcBef>
                <a:spcPts val="0"/>
              </a:spcBef>
            </a:pPr>
            <a:r>
              <a:rPr lang="uk-UA" sz="1100" b="1" i="1" dirty="0"/>
              <a:t>Знання:</a:t>
            </a:r>
            <a:endParaRPr lang="uk-UA" sz="11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100" dirty="0"/>
              <a:t>основні поняття і категорії </a:t>
            </a:r>
            <a:r>
              <a:rPr lang="uk-UA" sz="1100" dirty="0" err="1"/>
              <a:t>паблік</a:t>
            </a:r>
            <a:r>
              <a:rPr lang="uk-UA" sz="1100" dirty="0"/>
              <a:t> </a:t>
            </a:r>
            <a:r>
              <a:rPr lang="uk-UA" sz="1100" dirty="0" err="1"/>
              <a:t>рілейшнз</a:t>
            </a:r>
            <a:r>
              <a:rPr lang="uk-UA" sz="1100" dirty="0"/>
              <a:t>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100" dirty="0"/>
              <a:t>психологічні механізми формування громадської думки;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100" dirty="0"/>
              <a:t>методи впливу </a:t>
            </a:r>
            <a:r>
              <a:rPr lang="uk-UA" sz="1100" dirty="0" err="1"/>
              <a:t>паблік</a:t>
            </a:r>
            <a:r>
              <a:rPr lang="uk-UA" sz="1100" dirty="0"/>
              <a:t> </a:t>
            </a:r>
            <a:r>
              <a:rPr lang="uk-UA" sz="1100" dirty="0" err="1"/>
              <a:t>рілейшнз</a:t>
            </a:r>
            <a:r>
              <a:rPr lang="uk-UA" sz="1100" dirty="0"/>
              <a:t> на громадську думку;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100" dirty="0"/>
              <a:t>теорію управління процесом </a:t>
            </a:r>
            <a:r>
              <a:rPr lang="uk-UA" sz="1100" dirty="0" err="1"/>
              <a:t>паблік</a:t>
            </a:r>
            <a:r>
              <a:rPr lang="uk-UA" sz="1100" dirty="0"/>
              <a:t> </a:t>
            </a:r>
            <a:r>
              <a:rPr lang="uk-UA" sz="1100" dirty="0" err="1"/>
              <a:t>рілейшнз</a:t>
            </a:r>
            <a:r>
              <a:rPr lang="uk-UA" sz="1100" dirty="0"/>
              <a:t>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100" dirty="0"/>
              <a:t>основні принципи антикризового </a:t>
            </a:r>
            <a:r>
              <a:rPr lang="uk-UA" sz="1100" dirty="0" err="1"/>
              <a:t>паблік</a:t>
            </a:r>
            <a:r>
              <a:rPr lang="uk-UA" sz="1100" dirty="0"/>
              <a:t> </a:t>
            </a:r>
            <a:r>
              <a:rPr lang="uk-UA" sz="1100" dirty="0" err="1"/>
              <a:t>рілейшнз</a:t>
            </a:r>
            <a:r>
              <a:rPr lang="uk-UA" sz="1100" dirty="0"/>
              <a:t>;. </a:t>
            </a:r>
          </a:p>
          <a:p>
            <a:pPr algn="just" defTabSz="360000">
              <a:lnSpc>
                <a:spcPct val="100000"/>
              </a:lnSpc>
              <a:spcBef>
                <a:spcPts val="0"/>
              </a:spcBef>
            </a:pPr>
            <a:r>
              <a:rPr lang="uk-UA" sz="1100" b="1" dirty="0"/>
              <a:t>Навички: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100" dirty="0"/>
              <a:t>обґрунтовувати вибір контактних груп, робота з якими необхідна для інформування і комунікативного забезпечення реалізації проектів і програм в сфері ділової активності;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100" dirty="0"/>
              <a:t>формувати інформаційні очікування різних контактних груп;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100" dirty="0"/>
              <a:t>здійснювати вибір необхідних каналів комунікації;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100" dirty="0"/>
              <a:t>організовувати і проводити комунікаційні заходи.</a:t>
            </a:r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>
          <a:xfrm>
            <a:off x="4466492" y="1648417"/>
            <a:ext cx="7430756" cy="1724175"/>
          </a:xfrm>
        </p:spPr>
        <p:txBody>
          <a:bodyPr>
            <a:normAutofit/>
          </a:bodyPr>
          <a:lstStyle/>
          <a:p>
            <a:pPr algn="just">
              <a:spcBef>
                <a:spcPts val="200"/>
              </a:spcBef>
            </a:pPr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Формат: </a:t>
            </a: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вибіркова дисципліна </a:t>
            </a:r>
          </a:p>
          <a:p>
            <a:pPr algn="just"/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Мета</a:t>
            </a: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: є отримання студентами базових уявлень про роль зв'язків з громадськістю в сучасному громадянському суспільстві, формування у них уявлення про зв'язок з громадськістю як діяльності, яка регулює соціальні процеси, і як засобу, який розв’язує або пом’якшує соціальні, політичні, економічні кризові ситуації. </a:t>
            </a:r>
          </a:p>
        </p:txBody>
      </p:sp>
    </p:spTree>
    <p:extLst>
      <p:ext uri="{BB962C8B-B14F-4D97-AF65-F5344CB8AC3E}">
        <p14:creationId xmlns:p14="http://schemas.microsoft.com/office/powerpoint/2010/main" val="224016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30569" y="339817"/>
            <a:ext cx="11556835" cy="1037493"/>
          </a:xfrm>
        </p:spPr>
        <p:txBody>
          <a:bodyPr/>
          <a:lstStyle/>
          <a:p>
            <a:r>
              <a:rPr lang="en-US" dirty="0"/>
              <a:t>PR</a:t>
            </a:r>
            <a:r>
              <a:rPr lang="uk-UA" dirty="0"/>
              <a:t> менеджмент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>
          <a:xfrm>
            <a:off x="378070" y="1760885"/>
            <a:ext cx="5600699" cy="2573609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b="1" dirty="0"/>
              <a:t>Оцінювання: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Семестровий контроль – 40/30 балів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Робота за семестр – 60/70 балів: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- участь в дискусії під час обговорення, розв’язання ситуаційних завдань, презентації, участь у діловій грі –  35/45 балів</a:t>
            </a:r>
          </a:p>
          <a:p>
            <a:pPr>
              <a:lnSpc>
                <a:spcPct val="70000"/>
              </a:lnSpc>
              <a:spcBef>
                <a:spcPts val="0"/>
              </a:spcBef>
              <a:buFontTx/>
              <a:buChar char="-"/>
            </a:pPr>
            <a:r>
              <a:rPr lang="uk-UA" dirty="0"/>
              <a:t>виконання контрольної роботи – 10 балів</a:t>
            </a:r>
          </a:p>
          <a:p>
            <a:pPr>
              <a:lnSpc>
                <a:spcPct val="70000"/>
              </a:lnSpc>
              <a:spcBef>
                <a:spcPts val="0"/>
              </a:spcBef>
              <a:buFontTx/>
              <a:buChar char="-"/>
            </a:pPr>
            <a:r>
              <a:rPr lang="uk-UA" dirty="0"/>
              <a:t> наукове повідомлення та його презентація – 5 балів</a:t>
            </a:r>
          </a:p>
          <a:p>
            <a:pPr>
              <a:lnSpc>
                <a:spcPct val="70000"/>
              </a:lnSpc>
              <a:spcBef>
                <a:spcPts val="0"/>
              </a:spcBef>
              <a:buFontTx/>
              <a:buChar char="-"/>
            </a:pPr>
            <a:r>
              <a:rPr lang="uk-UA" dirty="0"/>
              <a:t> кейсові завдання – 10 балів</a:t>
            </a:r>
          </a:p>
          <a:p>
            <a:pPr marL="342900" indent="-342900">
              <a:lnSpc>
                <a:spcPct val="70000"/>
              </a:lnSpc>
              <a:spcBef>
                <a:spcPts val="0"/>
              </a:spcBef>
              <a:buFontTx/>
              <a:buChar char="-"/>
            </a:pPr>
            <a:endParaRPr lang="uk-UA" dirty="0"/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>
          <a:xfrm>
            <a:off x="378070" y="4512623"/>
            <a:ext cx="5600699" cy="2011269"/>
          </a:xfrm>
        </p:spPr>
        <p:txBody>
          <a:bodyPr/>
          <a:lstStyle/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Технічні вимоги:</a:t>
            </a:r>
            <a:r>
              <a:rPr lang="uk-UA" sz="1400" dirty="0"/>
              <a:t> Для більш якісного викладання лекційного матеріалу та зручного проведення семінарських занять аудиторії мають бути забезпечені мультимедійним обладнанням та наявним доступом до </a:t>
            </a:r>
            <a:r>
              <a:rPr lang="en-US" sz="1400" dirty="0"/>
              <a:t>WI FI</a:t>
            </a:r>
            <a:r>
              <a:rPr lang="uk-UA" sz="1400" dirty="0"/>
              <a:t>, системою електронного навчанняMoodle3.9, </a:t>
            </a:r>
            <a:r>
              <a:rPr lang="uk-UA" sz="1400" dirty="0" err="1"/>
              <a:t>тренінгова</a:t>
            </a:r>
            <a:r>
              <a:rPr lang="uk-UA" sz="1400" dirty="0"/>
              <a:t> аудиторія (дошка, </a:t>
            </a:r>
            <a:r>
              <a:rPr lang="uk-UA" sz="1400" dirty="0" err="1"/>
              <a:t>фліпчарт</a:t>
            </a:r>
            <a:r>
              <a:rPr lang="uk-UA" sz="1400" dirty="0"/>
              <a:t>, комплект канцелярського приладдя)</a:t>
            </a: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Академічна доброчесність:</a:t>
            </a:r>
            <a:r>
              <a:rPr lang="uk-UA" sz="1400" dirty="0"/>
              <a:t> передбачає самостійне виконання контрольної роботи та підготовку наукового повідомлення, у разі наявності текстових збігів, копіювання, списування або фальсифікації даних робота не зараховується</a:t>
            </a: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Консультації з дисципліни </a:t>
            </a:r>
            <a:r>
              <a:rPr lang="uk-UA" sz="1400" dirty="0"/>
              <a:t>проводяться згідно графіку консультацій кафедри менеджменту, аудиторія 10-325</a:t>
            </a:r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>
          <a:xfrm>
            <a:off x="6409592" y="1615044"/>
            <a:ext cx="5486400" cy="4908848"/>
          </a:xfrm>
        </p:spPr>
        <p:txBody>
          <a:bodyPr/>
          <a:lstStyle/>
          <a:p>
            <a:r>
              <a:rPr lang="uk-UA" sz="1600" dirty="0"/>
              <a:t>Вимоги до робіт:</a:t>
            </a:r>
          </a:p>
          <a:p>
            <a:r>
              <a:rPr lang="uk-UA" sz="1600" dirty="0"/>
              <a:t>Під час роботи на семінарах оцінюється активна участь під час обговорення та відповідей на питання, володіння теоретичним матеріалом та вміння його використовувати при вирішенні ситуаційних завдань; в командній роботі додатково оцінюється вміння розподілити обов'язки та злагоджена робота колективу, вирішення конфліктних ситуацій, що заважають вирішенню завдань.</a:t>
            </a:r>
            <a:endParaRPr lang="ru-RU" sz="1600" dirty="0"/>
          </a:p>
          <a:p>
            <a:r>
              <a:rPr lang="uk-UA" sz="1600" dirty="0"/>
              <a:t>Контрольна робота проводиться письмово в аудиторії та складається з 3відкритих питань, що базуються на лекційному матеріалі</a:t>
            </a:r>
          </a:p>
          <a:p>
            <a:r>
              <a:rPr lang="uk-UA" sz="1600" dirty="0"/>
              <a:t>Наукове повідомлення готується за запропонованою тематикою, орієнтовний обсяг 10-15 аркушів формату А4 друкованого тексту (до 10 слайдів презентації).  Кількість опрацьованої літератури - не менше ніж 10-15 джерел (крім підручників).  Оцінюється: новизна, обґрунтованість вибору джерел літератури, відповідність змісту обраній темі, цілям і завданням, поставленим у вступі, ступінь розкриття теми та вміння презентувати.</a:t>
            </a:r>
          </a:p>
          <a:p>
            <a:r>
              <a:rPr lang="uk-UA" sz="1600" dirty="0"/>
              <a:t>Кейсові завдання передбачають творчій підхід і роботу в команді.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7740980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</TotalTime>
  <Words>514</Words>
  <Application>Microsoft Office PowerPoint</Application>
  <PresentationFormat>Широкий екран</PresentationFormat>
  <Paragraphs>43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PR менеджмент</vt:lpstr>
      <vt:lpstr>PR менеджмент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Любов Дранус</cp:lastModifiedBy>
  <cp:revision>57</cp:revision>
  <dcterms:created xsi:type="dcterms:W3CDTF">2020-10-01T12:50:33Z</dcterms:created>
  <dcterms:modified xsi:type="dcterms:W3CDTF">2026-02-10T11:47:14Z</dcterms:modified>
</cp:coreProperties>
</file>