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60" r:id="rId3"/>
  </p:sldIdLst>
  <p:sldSz cx="12192000" cy="6858000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DD9FF"/>
    <a:srgbClr val="E5EBFF"/>
    <a:srgbClr val="C9E9CD"/>
    <a:srgbClr val="F0F0F0"/>
    <a:srgbClr val="FFFF00"/>
    <a:srgbClr val="FDDFD7"/>
    <a:srgbClr val="FEE8A0"/>
    <a:srgbClr val="F8F7BA"/>
    <a:srgbClr val="FBF6C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80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6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4CD568-5D27-4293-990D-3C30D6C793F4}" type="datetimeFigureOut">
              <a:rPr lang="uk-UA" smtClean="0"/>
              <a:t>20.02.2026</a:t>
            </a:fld>
            <a:endParaRPr lang="uk-UA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uk-UA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B06FCCF-5B18-4D4E-B4D0-036448F3F522}" type="slidenum">
              <a:rPr lang="uk-UA" smtClean="0"/>
              <a:t>‹№›</a:t>
            </a:fld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9090585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4CD568-5D27-4293-990D-3C30D6C793F4}" type="datetimeFigureOut">
              <a:rPr lang="uk-UA" smtClean="0"/>
              <a:t>20.02.2026</a:t>
            </a:fld>
            <a:endParaRPr lang="uk-UA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uk-UA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B06FCCF-5B18-4D4E-B4D0-036448F3F522}" type="slidenum">
              <a:rPr lang="uk-UA" smtClean="0"/>
              <a:t>‹№›</a:t>
            </a:fld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4686898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92097" y="365125"/>
            <a:ext cx="7305151" cy="1325563"/>
          </a:xfrm>
          <a:prstGeom prst="rect">
            <a:avLst/>
          </a:prstGeom>
        </p:spPr>
        <p:txBody>
          <a:bodyPr/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279842" y="3400651"/>
            <a:ext cx="3617406" cy="312072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4CD568-5D27-4293-990D-3C30D6C793F4}" type="datetimeFigureOut">
              <a:rPr lang="uk-UA" smtClean="0"/>
              <a:t>20.02.2026</a:t>
            </a:fld>
            <a:endParaRPr lang="uk-UA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uk-UA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B06FCCF-5B18-4D4E-B4D0-036448F3F522}" type="slidenum">
              <a:rPr lang="uk-UA" smtClean="0"/>
              <a:t>‹№›</a:t>
            </a:fld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49368607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4CD568-5D27-4293-990D-3C30D6C793F4}" type="datetimeFigureOut">
              <a:rPr lang="uk-UA" smtClean="0"/>
              <a:t>20.02.2026</a:t>
            </a:fld>
            <a:endParaRPr lang="uk-UA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uk-UA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B06FCCF-5B18-4D4E-B4D0-036448F3F522}" type="slidenum">
              <a:rPr lang="uk-UA" smtClean="0"/>
              <a:t>‹№›</a:t>
            </a:fld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0046174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342900" y="334108"/>
            <a:ext cx="11554348" cy="967152"/>
          </a:xfrm>
          <a:prstGeom prst="rect">
            <a:avLst/>
          </a:prstGeom>
          <a:solidFill>
            <a:srgbClr val="E5EBFF">
              <a:alpha val="69804"/>
            </a:srgbClr>
          </a:solidFill>
          <a:ln>
            <a:solidFill>
              <a:srgbClr val="CDD9FF"/>
            </a:solidFill>
          </a:ln>
        </p:spPr>
        <p:txBody>
          <a:bodyPr anchor="ctr"/>
          <a:lstStyle>
            <a:lvl1pPr>
              <a:defRPr b="0">
                <a:latin typeface="+mj-lt"/>
              </a:defRPr>
            </a:lvl1pPr>
          </a:lstStyle>
          <a:p>
            <a:r>
              <a:rPr lang="uk-UA" noProof="0" dirty="0"/>
              <a:t>Назва дисципліни / тренінгу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 hasCustomPrompt="1"/>
          </p:nvPr>
        </p:nvSpPr>
        <p:spPr>
          <a:xfrm>
            <a:off x="4466492" y="3560885"/>
            <a:ext cx="7430756" cy="3086100"/>
          </a:xfrm>
          <a:prstGeom prst="rect">
            <a:avLst/>
          </a:prstGeom>
          <a:solidFill>
            <a:srgbClr val="F0F0F0">
              <a:alpha val="69020"/>
            </a:srgbClr>
          </a:solidFill>
          <a:ln>
            <a:solidFill>
              <a:srgbClr val="CDD9FF"/>
            </a:solidFill>
          </a:ln>
        </p:spPr>
        <p:txBody>
          <a:bodyPr anchor="ctr"/>
          <a:lstStyle>
            <a:lvl1pPr>
              <a:defRPr sz="2200" b="0">
                <a:latin typeface="+mj-lt"/>
              </a:defRPr>
            </a:lvl1pPr>
          </a:lstStyle>
          <a:p>
            <a:pPr lvl="0"/>
            <a:r>
              <a:rPr lang="uk-UA" noProof="0" dirty="0"/>
              <a:t>Тематика курсу:</a:t>
            </a:r>
          </a:p>
        </p:txBody>
      </p:sp>
      <p:sp>
        <p:nvSpPr>
          <p:cNvPr id="9" name="Объект 2"/>
          <p:cNvSpPr>
            <a:spLocks noGrp="1"/>
          </p:cNvSpPr>
          <p:nvPr>
            <p:ph idx="10" hasCustomPrompt="1"/>
          </p:nvPr>
        </p:nvSpPr>
        <p:spPr>
          <a:xfrm>
            <a:off x="342900" y="1648417"/>
            <a:ext cx="3727938" cy="1580924"/>
          </a:xfrm>
          <a:prstGeom prst="rect">
            <a:avLst/>
          </a:prstGeom>
          <a:solidFill>
            <a:srgbClr val="F0F0F0">
              <a:alpha val="69020"/>
            </a:srgbClr>
          </a:solidFill>
          <a:ln>
            <a:solidFill>
              <a:srgbClr val="CDD9FF"/>
            </a:solidFill>
          </a:ln>
        </p:spPr>
        <p:txBody>
          <a:bodyPr anchor="ctr"/>
          <a:lstStyle>
            <a:lvl1pPr>
              <a:defRPr sz="2200" b="0">
                <a:latin typeface="+mj-lt"/>
              </a:defRPr>
            </a:lvl1pPr>
          </a:lstStyle>
          <a:p>
            <a:pPr lvl="0"/>
            <a:r>
              <a:rPr lang="uk-UA" noProof="0" dirty="0"/>
              <a:t>Викладач:</a:t>
            </a:r>
          </a:p>
        </p:txBody>
      </p:sp>
      <p:sp>
        <p:nvSpPr>
          <p:cNvPr id="12" name="Объект 2"/>
          <p:cNvSpPr>
            <a:spLocks noGrp="1"/>
          </p:cNvSpPr>
          <p:nvPr>
            <p:ph idx="13" hasCustomPrompt="1"/>
          </p:nvPr>
        </p:nvSpPr>
        <p:spPr>
          <a:xfrm>
            <a:off x="342900" y="3560885"/>
            <a:ext cx="3727938" cy="3086100"/>
          </a:xfrm>
          <a:prstGeom prst="rect">
            <a:avLst/>
          </a:prstGeom>
          <a:solidFill>
            <a:srgbClr val="F0F0F0">
              <a:alpha val="69020"/>
            </a:srgbClr>
          </a:solidFill>
          <a:ln>
            <a:solidFill>
              <a:srgbClr val="CDD9FF"/>
            </a:solidFill>
          </a:ln>
        </p:spPr>
        <p:txBody>
          <a:bodyPr anchor="ctr"/>
          <a:lstStyle>
            <a:lvl1pPr>
              <a:defRPr sz="2200" b="0">
                <a:latin typeface="+mj-lt"/>
              </a:defRPr>
            </a:lvl1pPr>
          </a:lstStyle>
          <a:p>
            <a:pPr lvl="0"/>
            <a:r>
              <a:rPr lang="uk-UA" noProof="0" dirty="0"/>
              <a:t>Отримані навички:</a:t>
            </a:r>
          </a:p>
        </p:txBody>
      </p:sp>
      <p:sp>
        <p:nvSpPr>
          <p:cNvPr id="14" name="Объект 2"/>
          <p:cNvSpPr>
            <a:spLocks noGrp="1"/>
          </p:cNvSpPr>
          <p:nvPr>
            <p:ph idx="15" hasCustomPrompt="1"/>
          </p:nvPr>
        </p:nvSpPr>
        <p:spPr>
          <a:xfrm>
            <a:off x="4466492" y="1648417"/>
            <a:ext cx="7430756" cy="1580925"/>
          </a:xfrm>
          <a:prstGeom prst="rect">
            <a:avLst/>
          </a:prstGeom>
          <a:solidFill>
            <a:srgbClr val="F0F0F0">
              <a:alpha val="69020"/>
            </a:srgbClr>
          </a:solidFill>
          <a:ln>
            <a:solidFill>
              <a:srgbClr val="CDD9FF"/>
            </a:solidFill>
          </a:ln>
        </p:spPr>
        <p:txBody>
          <a:bodyPr anchor="ctr">
            <a:normAutofit/>
          </a:bodyPr>
          <a:lstStyle>
            <a:lvl1pPr>
              <a:defRPr sz="2200" b="0">
                <a:latin typeface="+mj-lt"/>
              </a:defRPr>
            </a:lvl1pPr>
          </a:lstStyle>
          <a:p>
            <a:pPr lvl="0"/>
            <a:r>
              <a:rPr lang="uk-UA" noProof="0" dirty="0"/>
              <a:t>Опис дисципліни (</a:t>
            </a:r>
            <a:r>
              <a:rPr lang="ru-RU" noProof="0" dirty="0"/>
              <a:t>короткий </a:t>
            </a:r>
            <a:r>
              <a:rPr lang="ru-RU" noProof="0" dirty="0" err="1"/>
              <a:t>зміст</a:t>
            </a:r>
            <a:r>
              <a:rPr lang="ru-RU" noProof="0" dirty="0"/>
              <a:t>, формат курсу, </a:t>
            </a:r>
            <a:r>
              <a:rPr lang="ru-RU" noProof="0" dirty="0" err="1"/>
              <a:t>кількість</a:t>
            </a:r>
            <a:r>
              <a:rPr lang="ru-RU" noProof="0" dirty="0"/>
              <a:t> годин)</a:t>
            </a:r>
            <a:r>
              <a:rPr lang="uk-UA" noProof="0" dirty="0"/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15341270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378070" y="351692"/>
            <a:ext cx="11556835" cy="1037493"/>
          </a:xfrm>
          <a:prstGeom prst="rect">
            <a:avLst/>
          </a:prstGeom>
          <a:solidFill>
            <a:srgbClr val="E5EBFF">
              <a:alpha val="69804"/>
            </a:srgbClr>
          </a:solidFill>
          <a:ln>
            <a:solidFill>
              <a:srgbClr val="CDD9FF"/>
            </a:solidFill>
          </a:ln>
        </p:spPr>
        <p:txBody>
          <a:bodyPr anchor="ctr"/>
          <a:lstStyle>
            <a:lvl1pPr>
              <a:defRPr b="0">
                <a:latin typeface="+mj-lt"/>
              </a:defRPr>
            </a:lvl1pPr>
          </a:lstStyle>
          <a:p>
            <a:r>
              <a:rPr lang="uk-UA" noProof="0" dirty="0"/>
              <a:t>Назва дисципліни / тренінгу</a:t>
            </a:r>
          </a:p>
        </p:txBody>
      </p:sp>
      <p:sp>
        <p:nvSpPr>
          <p:cNvPr id="10" name="Объект 2"/>
          <p:cNvSpPr>
            <a:spLocks noGrp="1"/>
          </p:cNvSpPr>
          <p:nvPr>
            <p:ph idx="11" hasCustomPrompt="1"/>
          </p:nvPr>
        </p:nvSpPr>
        <p:spPr>
          <a:xfrm>
            <a:off x="378070" y="1760885"/>
            <a:ext cx="5600699" cy="2855078"/>
          </a:xfrm>
          <a:prstGeom prst="rect">
            <a:avLst/>
          </a:prstGeom>
          <a:solidFill>
            <a:srgbClr val="F0F0F0">
              <a:alpha val="69020"/>
            </a:srgbClr>
          </a:solidFill>
          <a:ln>
            <a:solidFill>
              <a:srgbClr val="CDD9FF"/>
            </a:solidFill>
          </a:ln>
        </p:spPr>
        <p:txBody>
          <a:bodyPr anchor="ctr">
            <a:normAutofit/>
          </a:bodyPr>
          <a:lstStyle>
            <a:lvl1pPr>
              <a:defRPr sz="2200" b="0">
                <a:latin typeface="+mj-lt"/>
              </a:defRPr>
            </a:lvl1pPr>
          </a:lstStyle>
          <a:p>
            <a:pPr lvl="0"/>
            <a:r>
              <a:rPr lang="uk-UA" noProof="0" dirty="0"/>
              <a:t>Оцінювання (</a:t>
            </a:r>
            <a:r>
              <a:rPr lang="ru-RU" noProof="0" dirty="0" err="1"/>
              <a:t>кількість</a:t>
            </a:r>
            <a:r>
              <a:rPr lang="ru-RU" noProof="0" dirty="0"/>
              <a:t> </a:t>
            </a:r>
            <a:r>
              <a:rPr lang="ru-RU" noProof="0" dirty="0" err="1"/>
              <a:t>балів</a:t>
            </a:r>
            <a:r>
              <a:rPr lang="ru-RU" noProof="0" dirty="0"/>
              <a:t> за семестр та контроль, </a:t>
            </a:r>
            <a:r>
              <a:rPr lang="ru-RU" noProof="0" dirty="0" err="1"/>
              <a:t>вказати</a:t>
            </a:r>
            <a:r>
              <a:rPr lang="ru-RU" noProof="0" dirty="0"/>
              <a:t> </a:t>
            </a:r>
            <a:r>
              <a:rPr lang="ru-RU" noProof="0" dirty="0" err="1"/>
              <a:t>види</a:t>
            </a:r>
            <a:r>
              <a:rPr lang="ru-RU" noProof="0" dirty="0"/>
              <a:t> </a:t>
            </a:r>
            <a:r>
              <a:rPr lang="ru-RU" noProof="0" dirty="0" err="1"/>
              <a:t>робіт</a:t>
            </a:r>
            <a:r>
              <a:rPr lang="ru-RU" noProof="0" dirty="0"/>
              <a:t> за семестр</a:t>
            </a:r>
            <a:r>
              <a:rPr lang="uk-UA" noProof="0" dirty="0"/>
              <a:t>)</a:t>
            </a:r>
          </a:p>
        </p:txBody>
      </p:sp>
      <p:sp>
        <p:nvSpPr>
          <p:cNvPr id="11" name="Объект 2"/>
          <p:cNvSpPr>
            <a:spLocks noGrp="1"/>
          </p:cNvSpPr>
          <p:nvPr>
            <p:ph idx="12" hasCustomPrompt="1"/>
          </p:nvPr>
        </p:nvSpPr>
        <p:spPr>
          <a:xfrm>
            <a:off x="378070" y="5017292"/>
            <a:ext cx="5600699" cy="1506599"/>
          </a:xfrm>
          <a:prstGeom prst="rect">
            <a:avLst/>
          </a:prstGeom>
          <a:solidFill>
            <a:srgbClr val="F0F0F0">
              <a:alpha val="69020"/>
            </a:srgbClr>
          </a:solidFill>
          <a:ln>
            <a:solidFill>
              <a:srgbClr val="CDD9FF"/>
            </a:solidFill>
          </a:ln>
        </p:spPr>
        <p:txBody>
          <a:bodyPr anchor="ctr">
            <a:noAutofit/>
          </a:bodyPr>
          <a:lstStyle>
            <a:lvl1pPr>
              <a:defRPr sz="2200" b="0" baseline="0">
                <a:latin typeface="+mj-lt"/>
              </a:defRPr>
            </a:lvl1pPr>
          </a:lstStyle>
          <a:p>
            <a:pPr lvl="0"/>
            <a:r>
              <a:rPr lang="ru-RU" noProof="0" dirty="0" err="1"/>
              <a:t>Додаткова</a:t>
            </a:r>
            <a:r>
              <a:rPr lang="ru-RU" noProof="0" dirty="0"/>
              <a:t> </a:t>
            </a:r>
            <a:r>
              <a:rPr lang="ru-RU" noProof="0" dirty="0" err="1"/>
              <a:t>інформація</a:t>
            </a:r>
            <a:r>
              <a:rPr lang="ru-RU" noProof="0" dirty="0"/>
              <a:t> (</a:t>
            </a:r>
            <a:r>
              <a:rPr lang="ru-RU" noProof="0" dirty="0" err="1"/>
              <a:t>технічні</a:t>
            </a:r>
            <a:r>
              <a:rPr lang="ru-RU" noProof="0" dirty="0"/>
              <a:t> </a:t>
            </a:r>
            <a:r>
              <a:rPr lang="ru-RU" noProof="0" dirty="0" err="1"/>
              <a:t>вимоги</a:t>
            </a:r>
            <a:r>
              <a:rPr lang="ru-RU" noProof="0" dirty="0"/>
              <a:t> до </a:t>
            </a:r>
            <a:r>
              <a:rPr lang="ru-RU" noProof="0" dirty="0" err="1"/>
              <a:t>проходження</a:t>
            </a:r>
            <a:r>
              <a:rPr lang="ru-RU" noProof="0" dirty="0"/>
              <a:t> курсу, </a:t>
            </a:r>
            <a:r>
              <a:rPr lang="ru-RU" noProof="0" dirty="0" err="1"/>
              <a:t>академічна</a:t>
            </a:r>
            <a:r>
              <a:rPr lang="ru-RU" noProof="0" dirty="0"/>
              <a:t> </a:t>
            </a:r>
            <a:r>
              <a:rPr lang="ru-RU" noProof="0" dirty="0" err="1"/>
              <a:t>доброчесність</a:t>
            </a:r>
            <a:r>
              <a:rPr lang="ru-RU" noProof="0" dirty="0"/>
              <a:t>, </a:t>
            </a:r>
            <a:r>
              <a:rPr lang="ru-RU" noProof="0" dirty="0" err="1"/>
              <a:t>графік</a:t>
            </a:r>
            <a:r>
              <a:rPr lang="ru-RU" noProof="0" dirty="0"/>
              <a:t> </a:t>
            </a:r>
            <a:r>
              <a:rPr lang="ru-RU" noProof="0" dirty="0" err="1"/>
              <a:t>консультування</a:t>
            </a:r>
            <a:r>
              <a:rPr lang="ru-RU" noProof="0" dirty="0"/>
              <a:t> </a:t>
            </a:r>
            <a:r>
              <a:rPr lang="uk-UA" noProof="0" dirty="0"/>
              <a:t>інше</a:t>
            </a:r>
            <a:r>
              <a:rPr lang="ru-RU" noProof="0" dirty="0"/>
              <a:t>)</a:t>
            </a:r>
          </a:p>
        </p:txBody>
      </p:sp>
      <p:sp>
        <p:nvSpPr>
          <p:cNvPr id="13" name="Объект 2"/>
          <p:cNvSpPr>
            <a:spLocks noGrp="1"/>
          </p:cNvSpPr>
          <p:nvPr>
            <p:ph idx="14" hasCustomPrompt="1"/>
          </p:nvPr>
        </p:nvSpPr>
        <p:spPr>
          <a:xfrm>
            <a:off x="6409592" y="1740878"/>
            <a:ext cx="5486400" cy="4783014"/>
          </a:xfrm>
          <a:prstGeom prst="rect">
            <a:avLst/>
          </a:prstGeom>
          <a:solidFill>
            <a:srgbClr val="F0F0F0">
              <a:alpha val="69020"/>
            </a:srgbClr>
          </a:solidFill>
          <a:ln>
            <a:solidFill>
              <a:srgbClr val="CDD9FF"/>
            </a:solidFill>
          </a:ln>
        </p:spPr>
        <p:txBody>
          <a:bodyPr anchor="ctr"/>
          <a:lstStyle>
            <a:lvl1pPr>
              <a:defRPr sz="2200" b="0" baseline="0">
                <a:latin typeface="+mj-lt"/>
              </a:defRPr>
            </a:lvl1pPr>
          </a:lstStyle>
          <a:p>
            <a:pPr lvl="0"/>
            <a:r>
              <a:rPr lang="uk-UA" noProof="0" dirty="0"/>
              <a:t>Вимоги до робіт:</a:t>
            </a:r>
          </a:p>
        </p:txBody>
      </p:sp>
    </p:spTree>
    <p:extLst>
      <p:ext uri="{BB962C8B-B14F-4D97-AF65-F5344CB8AC3E}">
        <p14:creationId xmlns:p14="http://schemas.microsoft.com/office/powerpoint/2010/main" val="11593270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4CD568-5D27-4293-990D-3C30D6C793F4}" type="datetimeFigureOut">
              <a:rPr lang="uk-UA" smtClean="0"/>
              <a:t>20.02.2026</a:t>
            </a:fld>
            <a:endParaRPr lang="uk-UA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uk-UA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B06FCCF-5B18-4D4E-B4D0-036448F3F522}" type="slidenum">
              <a:rPr lang="uk-UA" smtClean="0"/>
              <a:t>‹№›</a:t>
            </a:fld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5963590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4592097" y="365125"/>
            <a:ext cx="7305151" cy="1325563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ru-RU" dirty="0" err="1"/>
              <a:t>Назва</a:t>
            </a:r>
            <a:r>
              <a:rPr lang="ru-RU" dirty="0"/>
              <a:t> </a:t>
            </a:r>
            <a:r>
              <a:rPr lang="ru-RU" dirty="0" err="1"/>
              <a:t>дисципліни</a:t>
            </a:r>
            <a:r>
              <a:rPr lang="ru-RU" dirty="0"/>
              <a:t>/</a:t>
            </a:r>
            <a:r>
              <a:rPr lang="ru-RU" dirty="0" err="1"/>
              <a:t>тренінг</a:t>
            </a:r>
            <a:r>
              <a:rPr lang="ru-RU" dirty="0"/>
              <a:t>-курсу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4CD568-5D27-4293-990D-3C30D6C793F4}" type="datetimeFigureOut">
              <a:rPr lang="uk-UA" smtClean="0"/>
              <a:t>20.02.2026</a:t>
            </a:fld>
            <a:endParaRPr lang="uk-UA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uk-UA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B06FCCF-5B18-4D4E-B4D0-036448F3F522}" type="slidenum">
              <a:rPr lang="uk-UA" smtClean="0"/>
              <a:t>‹№›</a:t>
            </a:fld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6222991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4CD568-5D27-4293-990D-3C30D6C793F4}" type="datetimeFigureOut">
              <a:rPr lang="uk-UA" smtClean="0"/>
              <a:t>20.02.2026</a:t>
            </a:fld>
            <a:endParaRPr lang="uk-UA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uk-UA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B06FCCF-5B18-4D4E-B4D0-036448F3F522}" type="slidenum">
              <a:rPr lang="uk-UA" smtClean="0"/>
              <a:t>‹№›</a:t>
            </a:fld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1388905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92097" y="365125"/>
            <a:ext cx="7305151" cy="1325563"/>
          </a:xfrm>
          <a:prstGeom prst="rect">
            <a:avLst/>
          </a:prstGeom>
        </p:spPr>
        <p:txBody>
          <a:bodyPr/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4CD568-5D27-4293-990D-3C30D6C793F4}" type="datetimeFigureOut">
              <a:rPr lang="uk-UA" smtClean="0"/>
              <a:t>20.02.2026</a:t>
            </a:fld>
            <a:endParaRPr lang="uk-UA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uk-UA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B06FCCF-5B18-4D4E-B4D0-036448F3F522}" type="slidenum">
              <a:rPr lang="uk-UA" smtClean="0"/>
              <a:t>‹№›</a:t>
            </a:fld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41898321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4CD568-5D27-4293-990D-3C30D6C793F4}" type="datetimeFigureOut">
              <a:rPr lang="uk-UA" smtClean="0"/>
              <a:t>20.02.2026</a:t>
            </a:fld>
            <a:endParaRPr lang="uk-UA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B06FCCF-5B18-4D4E-B4D0-036448F3F522}" type="slidenum">
              <a:rPr lang="uk-UA" smtClean="0"/>
              <a:t>‹№›</a:t>
            </a:fld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639810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4CD568-5D27-4293-990D-3C30D6C793F4}" type="datetimeFigureOut">
              <a:rPr lang="uk-UA" smtClean="0"/>
              <a:t>20.02.2026</a:t>
            </a:fld>
            <a:endParaRPr lang="uk-UA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uk-UA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B06FCCF-5B18-4D4E-B4D0-036448F3F522}" type="slidenum">
              <a:rPr lang="uk-UA" smtClean="0"/>
              <a:t>‹№›</a:t>
            </a:fld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5857590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alphaModFix amt="20000"/>
            <a:lum/>
          </a:blip>
          <a:srcRect/>
          <a:tile tx="190500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5747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1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None/>
        <a:defRPr sz="2800" b="1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177437" y="185964"/>
            <a:ext cx="11796849" cy="967152"/>
          </a:xfrm>
        </p:spPr>
        <p:txBody>
          <a:bodyPr/>
          <a:lstStyle/>
          <a:p>
            <a:pPr marL="129540" algn="ctr">
              <a:spcBef>
                <a:spcPts val="205"/>
              </a:spcBef>
              <a:spcAft>
                <a:spcPts val="0"/>
              </a:spcAft>
            </a:pPr>
            <a:r>
              <a:rPr lang="uk-UA" sz="4000" kern="0" dirty="0">
                <a:latin typeface="Times New Roman"/>
                <a:ea typeface="Times New Roman"/>
              </a:rPr>
              <a:t>Оцінка нерухомості</a:t>
            </a:r>
            <a:endParaRPr lang="ru-RU" sz="4000" kern="0" dirty="0">
              <a:effectLst/>
              <a:latin typeface="Times New Roman"/>
              <a:ea typeface="Times New Roman"/>
            </a:endParaRPr>
          </a:p>
        </p:txBody>
      </p:sp>
      <p:sp>
        <p:nvSpPr>
          <p:cNvPr id="11" name="Объект 10"/>
          <p:cNvSpPr>
            <a:spLocks noGrp="1"/>
          </p:cNvSpPr>
          <p:nvPr>
            <p:ph idx="1"/>
          </p:nvPr>
        </p:nvSpPr>
        <p:spPr>
          <a:xfrm>
            <a:off x="4325519" y="4714103"/>
            <a:ext cx="7673257" cy="2014358"/>
          </a:xfrm>
        </p:spPr>
        <p:txBody>
          <a:bodyPr/>
          <a:lstStyle/>
          <a:p>
            <a:pPr marL="77470">
              <a:spcBef>
                <a:spcPts val="485"/>
              </a:spcBef>
              <a:spcAft>
                <a:spcPts val="0"/>
              </a:spcAft>
            </a:pPr>
            <a:r>
              <a:rPr lang="uk-UA" sz="900" b="1" spc="-5" dirty="0">
                <a:latin typeface="Times New Roman"/>
                <a:ea typeface="Times New Roman"/>
              </a:rPr>
              <a:t>Тематика</a:t>
            </a:r>
            <a:r>
              <a:rPr lang="uk-UA" sz="900" b="1" spc="-95" dirty="0">
                <a:latin typeface="Times New Roman"/>
                <a:ea typeface="Times New Roman"/>
              </a:rPr>
              <a:t> </a:t>
            </a:r>
            <a:r>
              <a:rPr lang="uk-UA" sz="900" b="1" dirty="0">
                <a:latin typeface="Times New Roman"/>
                <a:ea typeface="Times New Roman"/>
              </a:rPr>
              <a:t>курсу</a:t>
            </a:r>
            <a:r>
              <a:rPr lang="uk-UA" sz="900" dirty="0">
                <a:latin typeface="Times New Roman"/>
                <a:ea typeface="Times New Roman"/>
              </a:rPr>
              <a:t>:</a:t>
            </a:r>
            <a:endParaRPr lang="ru-RU" sz="900" dirty="0">
              <a:latin typeface="Times New Roman"/>
              <a:ea typeface="Times New Roman"/>
            </a:endParaRPr>
          </a:p>
          <a:p>
            <a:pPr marL="77470" marR="982345">
              <a:lnSpc>
                <a:spcPct val="103000"/>
              </a:lnSpc>
              <a:spcBef>
                <a:spcPts val="85"/>
              </a:spcBef>
              <a:spcAft>
                <a:spcPts val="0"/>
              </a:spcAft>
            </a:pPr>
            <a:r>
              <a:rPr lang="ru-RU" sz="900" spc="-5" dirty="0">
                <a:latin typeface="Times New Roman"/>
                <a:ea typeface="Times New Roman"/>
              </a:rPr>
              <a:t>Тема 1. Поняття та види нерухомості</a:t>
            </a:r>
          </a:p>
          <a:p>
            <a:pPr marL="77470" marR="982345">
              <a:lnSpc>
                <a:spcPct val="103000"/>
              </a:lnSpc>
              <a:spcBef>
                <a:spcPts val="85"/>
              </a:spcBef>
              <a:spcAft>
                <a:spcPts val="0"/>
              </a:spcAft>
            </a:pPr>
            <a:r>
              <a:rPr lang="ru-RU" sz="900" spc="-5" dirty="0">
                <a:latin typeface="Times New Roman"/>
                <a:ea typeface="Times New Roman"/>
              </a:rPr>
              <a:t>Тема 2. Земельна ділянка – основа нерухомості</a:t>
            </a:r>
          </a:p>
          <a:p>
            <a:pPr marL="77470" marR="982345">
              <a:lnSpc>
                <a:spcPct val="103000"/>
              </a:lnSpc>
              <a:spcBef>
                <a:spcPts val="85"/>
              </a:spcBef>
              <a:spcAft>
                <a:spcPts val="0"/>
              </a:spcAft>
            </a:pPr>
            <a:r>
              <a:rPr lang="ru-RU" sz="900" spc="-5" dirty="0">
                <a:latin typeface="Times New Roman"/>
                <a:ea typeface="Times New Roman"/>
              </a:rPr>
              <a:t>Тема 3. Ринок нерухомості у системі ринків</a:t>
            </a:r>
            <a:r>
              <a:rPr lang="uk-UA" sz="900" spc="-5" dirty="0">
                <a:latin typeface="Times New Roman"/>
                <a:ea typeface="Times New Roman"/>
              </a:rPr>
              <a:t>.</a:t>
            </a:r>
          </a:p>
          <a:p>
            <a:pPr marL="77470" marR="982345">
              <a:lnSpc>
                <a:spcPct val="103000"/>
              </a:lnSpc>
              <a:spcBef>
                <a:spcPts val="85"/>
              </a:spcBef>
              <a:spcAft>
                <a:spcPts val="0"/>
              </a:spcAft>
            </a:pPr>
            <a:r>
              <a:rPr lang="ru-RU" sz="900" spc="-5" dirty="0">
                <a:latin typeface="Times New Roman"/>
                <a:ea typeface="Times New Roman"/>
              </a:rPr>
              <a:t>Тема 4. Основні засади професійної оціночної діяльності</a:t>
            </a:r>
            <a:r>
              <a:rPr lang="uk-UA" sz="900" spc="-5" dirty="0">
                <a:latin typeface="Times New Roman"/>
                <a:ea typeface="Times New Roman"/>
              </a:rPr>
              <a:t>.</a:t>
            </a:r>
          </a:p>
          <a:p>
            <a:pPr marL="77470" marR="982345">
              <a:lnSpc>
                <a:spcPct val="103000"/>
              </a:lnSpc>
              <a:spcBef>
                <a:spcPts val="85"/>
              </a:spcBef>
              <a:spcAft>
                <a:spcPts val="0"/>
              </a:spcAft>
            </a:pPr>
            <a:r>
              <a:rPr lang="ru-RU" sz="900" spc="-5" dirty="0">
                <a:latin typeface="Times New Roman"/>
                <a:ea typeface="Times New Roman"/>
              </a:rPr>
              <a:t>Тема 5. Вартість як основна категорія оцінки</a:t>
            </a:r>
            <a:r>
              <a:rPr lang="uk-UA" sz="900" spc="-5" dirty="0">
                <a:latin typeface="Times New Roman"/>
                <a:ea typeface="Times New Roman"/>
              </a:rPr>
              <a:t>. </a:t>
            </a:r>
          </a:p>
          <a:p>
            <a:pPr marL="77470" marR="982345">
              <a:lnSpc>
                <a:spcPct val="103000"/>
              </a:lnSpc>
              <a:spcBef>
                <a:spcPts val="85"/>
              </a:spcBef>
              <a:spcAft>
                <a:spcPts val="0"/>
              </a:spcAft>
            </a:pPr>
            <a:r>
              <a:rPr lang="ru-RU" sz="900" spc="-5" dirty="0">
                <a:latin typeface="Times New Roman"/>
                <a:ea typeface="Times New Roman"/>
              </a:rPr>
              <a:t>Тема 6. Загальна характеристика процесу оцінки вартосі майна</a:t>
            </a:r>
            <a:r>
              <a:rPr lang="uk-UA" sz="900" spc="-5" dirty="0">
                <a:latin typeface="Times New Roman"/>
                <a:ea typeface="Times New Roman"/>
              </a:rPr>
              <a:t>.</a:t>
            </a:r>
          </a:p>
          <a:p>
            <a:pPr marL="77470" marR="982345">
              <a:lnSpc>
                <a:spcPct val="103000"/>
              </a:lnSpc>
              <a:spcBef>
                <a:spcPts val="85"/>
              </a:spcBef>
              <a:spcAft>
                <a:spcPts val="0"/>
              </a:spcAft>
            </a:pPr>
            <a:r>
              <a:rPr lang="ru-RU" sz="900" spc="-5" dirty="0">
                <a:latin typeface="Times New Roman"/>
                <a:ea typeface="Times New Roman"/>
              </a:rPr>
              <a:t>Тема 7. Особливості управління об’єктами нерухомості</a:t>
            </a:r>
            <a:r>
              <a:rPr lang="uk-UA" sz="900" spc="-5" dirty="0">
                <a:latin typeface="Times New Roman"/>
                <a:ea typeface="Times New Roman"/>
              </a:rPr>
              <a:t>.</a:t>
            </a:r>
          </a:p>
          <a:p>
            <a:pPr marL="77470" marR="982345">
              <a:lnSpc>
                <a:spcPct val="103000"/>
              </a:lnSpc>
              <a:spcBef>
                <a:spcPts val="85"/>
              </a:spcBef>
              <a:spcAft>
                <a:spcPts val="0"/>
              </a:spcAft>
            </a:pPr>
            <a:r>
              <a:rPr lang="ru-RU" sz="900" spc="-5" dirty="0">
                <a:latin typeface="Times New Roman"/>
                <a:ea typeface="Times New Roman"/>
              </a:rPr>
              <a:t>Тема 8. Види операцій з обєктами нерухомості </a:t>
            </a:r>
          </a:p>
          <a:p>
            <a:pPr marL="77470" marR="982345">
              <a:lnSpc>
                <a:spcPct val="103000"/>
              </a:lnSpc>
              <a:spcBef>
                <a:spcPts val="85"/>
              </a:spcBef>
              <a:spcAft>
                <a:spcPts val="0"/>
              </a:spcAft>
            </a:pPr>
            <a:r>
              <a:rPr lang="ru-RU" sz="900" spc="-5" dirty="0">
                <a:latin typeface="Times New Roman"/>
                <a:ea typeface="Times New Roman"/>
              </a:rPr>
              <a:t>Тема 9. Підприємницька діяльність на ринку нерухомості</a:t>
            </a:r>
            <a:r>
              <a:rPr lang="uk-UA" sz="900" spc="-5" dirty="0">
                <a:latin typeface="Times New Roman"/>
                <a:ea typeface="Times New Roman"/>
              </a:rPr>
              <a:t>.</a:t>
            </a:r>
          </a:p>
        </p:txBody>
      </p:sp>
      <p:sp>
        <p:nvSpPr>
          <p:cNvPr id="13" name="Объект 12"/>
          <p:cNvSpPr>
            <a:spLocks noGrp="1"/>
          </p:cNvSpPr>
          <p:nvPr>
            <p:ph idx="13"/>
          </p:nvPr>
        </p:nvSpPr>
        <p:spPr>
          <a:xfrm>
            <a:off x="202151" y="2245449"/>
            <a:ext cx="3914774" cy="4363215"/>
          </a:xfrm>
        </p:spPr>
        <p:txBody>
          <a:bodyPr anchor="t"/>
          <a:lstStyle/>
          <a:p>
            <a:pPr>
              <a:lnSpc>
                <a:spcPct val="100000"/>
              </a:lnSpc>
              <a:spcBef>
                <a:spcPts val="0"/>
              </a:spcBef>
            </a:pPr>
            <a:endParaRPr lang="uk-UA" sz="1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uk-UA" sz="1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Результати курсу:</a:t>
            </a:r>
          </a:p>
          <a:p>
            <a:pPr marL="129540">
              <a:lnSpc>
                <a:spcPct val="100000"/>
              </a:lnSpc>
              <a:spcBef>
                <a:spcPts val="680"/>
              </a:spcBef>
              <a:spcAft>
                <a:spcPts val="0"/>
              </a:spcAft>
            </a:pPr>
            <a:r>
              <a:rPr lang="uk-UA" sz="1200" i="1" dirty="0">
                <a:latin typeface="Times New Roman"/>
                <a:ea typeface="Times New Roman"/>
              </a:rPr>
              <a:t>має</a:t>
            </a:r>
            <a:r>
              <a:rPr lang="uk-UA" sz="1200" i="1" spc="-5" dirty="0">
                <a:latin typeface="Times New Roman"/>
                <a:ea typeface="Times New Roman"/>
              </a:rPr>
              <a:t> </a:t>
            </a:r>
            <a:r>
              <a:rPr lang="uk-UA" sz="1200" i="1" dirty="0">
                <a:latin typeface="Times New Roman"/>
                <a:ea typeface="Times New Roman"/>
              </a:rPr>
              <a:t>знати</a:t>
            </a:r>
            <a:r>
              <a:rPr lang="uk-UA" sz="1200" dirty="0">
                <a:latin typeface="Times New Roman"/>
                <a:ea typeface="Times New Roman"/>
              </a:rPr>
              <a:t>:</a:t>
            </a:r>
          </a:p>
          <a:p>
            <a:pPr marL="300990" indent="-17145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uk-UA" sz="1200" dirty="0">
                <a:latin typeface="Times New Roman"/>
                <a:ea typeface="Times New Roman"/>
              </a:rPr>
              <a:t>особливості економіки нерухомості; </a:t>
            </a:r>
          </a:p>
          <a:p>
            <a:pPr marL="300990" indent="-17145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uk-UA" sz="1200" dirty="0">
                <a:latin typeface="Times New Roman"/>
                <a:ea typeface="Times New Roman"/>
              </a:rPr>
              <a:t>поняття та види оцінки нерухомості;</a:t>
            </a:r>
          </a:p>
          <a:p>
            <a:pPr marL="300990" indent="-17145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uk-UA" sz="1200" dirty="0">
                <a:latin typeface="Times New Roman"/>
                <a:ea typeface="Times New Roman"/>
              </a:rPr>
              <a:t>стандарти та нормативно-правові положення оцінки нерухомості;</a:t>
            </a:r>
          </a:p>
          <a:p>
            <a:pPr marL="300990" indent="-17145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uk-UA" sz="1200" dirty="0">
                <a:latin typeface="Times New Roman"/>
                <a:ea typeface="Times New Roman"/>
              </a:rPr>
              <a:t>сутність оціночного підходу нерухомістю до формування та управління ринковою землевпорядною діяльністю; </a:t>
            </a:r>
          </a:p>
          <a:p>
            <a:pPr marL="300990" indent="-17145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uk-UA" sz="1200" dirty="0">
                <a:latin typeface="Times New Roman"/>
                <a:ea typeface="Times New Roman"/>
              </a:rPr>
              <a:t>основні підходи і принципи оцінки нерухомості;</a:t>
            </a:r>
          </a:p>
          <a:p>
            <a:pPr marL="300990" indent="-17145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uk-UA" sz="1200" dirty="0">
                <a:latin typeface="Times New Roman"/>
                <a:ea typeface="Times New Roman"/>
              </a:rPr>
              <a:t>етапи процесу оцінки нерухомості;</a:t>
            </a:r>
          </a:p>
          <a:p>
            <a:pPr marL="300990" indent="-17145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uk-UA" sz="1200" dirty="0">
                <a:latin typeface="Times New Roman"/>
                <a:ea typeface="Times New Roman"/>
              </a:rPr>
              <a:t>методичні підходи та інструменти оціночної діяльності ринку землі.</a:t>
            </a:r>
          </a:p>
          <a:p>
            <a:pPr marL="12954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uk-UA" sz="1200" i="1" dirty="0">
                <a:latin typeface="Times New Roman"/>
                <a:ea typeface="Times New Roman"/>
              </a:rPr>
              <a:t>має</a:t>
            </a:r>
            <a:r>
              <a:rPr lang="uk-UA" sz="1200" i="1" spc="-5" dirty="0">
                <a:latin typeface="Times New Roman"/>
                <a:ea typeface="Times New Roman"/>
              </a:rPr>
              <a:t> </a:t>
            </a:r>
            <a:r>
              <a:rPr lang="uk-UA" sz="1200" i="1" dirty="0">
                <a:latin typeface="Times New Roman"/>
                <a:ea typeface="Times New Roman"/>
              </a:rPr>
              <a:t>вміти</a:t>
            </a:r>
            <a:r>
              <a:rPr lang="uk-UA" sz="1200" dirty="0">
                <a:latin typeface="Times New Roman"/>
                <a:ea typeface="Times New Roman"/>
              </a:rPr>
              <a:t>:</a:t>
            </a:r>
            <a:endParaRPr lang="ru-RU" sz="1000" dirty="0">
              <a:latin typeface="Times New Roman"/>
              <a:ea typeface="Times New Roman"/>
            </a:endParaRPr>
          </a:p>
          <a:p>
            <a:pPr marL="342900" lvl="0" indent="-34290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Times New Roman"/>
              <a:buChar char="–"/>
              <a:tabLst>
                <a:tab pos="282575" algn="l"/>
              </a:tabLst>
            </a:pPr>
            <a:r>
              <a:rPr lang="uk-UA" sz="1200" dirty="0">
                <a:latin typeface="Times New Roman"/>
                <a:ea typeface="Times New Roman"/>
              </a:rPr>
              <a:t>застосувати у практичній діяльності методи ціноутворення щодо розрахунку розмірів плати за користування об’єктами нерухомого майна;</a:t>
            </a:r>
          </a:p>
          <a:p>
            <a:pPr marL="342900" lvl="0" indent="-34290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Times New Roman"/>
              <a:buChar char="–"/>
              <a:tabLst>
                <a:tab pos="282575" algn="l"/>
              </a:tabLst>
            </a:pPr>
            <a:r>
              <a:rPr lang="uk-UA" sz="1200" dirty="0">
                <a:latin typeface="Times New Roman"/>
                <a:ea typeface="Times New Roman"/>
              </a:rPr>
              <a:t>визначати ринкову вартість об’єкта оцінки;</a:t>
            </a:r>
          </a:p>
          <a:p>
            <a:pPr marL="342900" lvl="0" indent="-34290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Times New Roman"/>
              <a:buChar char="–"/>
              <a:tabLst>
                <a:tab pos="282575" algn="l"/>
              </a:tabLst>
            </a:pPr>
            <a:r>
              <a:rPr lang="uk-UA" sz="1200" dirty="0">
                <a:latin typeface="Times New Roman"/>
                <a:ea typeface="Times New Roman"/>
              </a:rPr>
              <a:t>розумітися на діяльності оцінних фірм;</a:t>
            </a:r>
          </a:p>
          <a:p>
            <a:pPr marL="342900" lvl="0" indent="-34290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Times New Roman"/>
              <a:buChar char="–"/>
              <a:tabLst>
                <a:tab pos="282575" algn="l"/>
              </a:tabLst>
            </a:pPr>
            <a:r>
              <a:rPr lang="uk-UA" sz="1200" dirty="0">
                <a:latin typeface="Times New Roman"/>
                <a:ea typeface="Times New Roman"/>
              </a:rPr>
              <a:t>визначати види вартості об’єкта оцінки;</a:t>
            </a:r>
          </a:p>
          <a:p>
            <a:pPr marL="342900" lvl="0" indent="-34290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Times New Roman"/>
              <a:buChar char="–"/>
              <a:tabLst>
                <a:tab pos="282575" algn="l"/>
              </a:tabLst>
            </a:pPr>
            <a:r>
              <a:rPr lang="uk-UA" sz="1200" dirty="0">
                <a:latin typeface="Times New Roman"/>
                <a:ea typeface="Times New Roman"/>
              </a:rPr>
              <a:t>проводити аналіз ринку нерухомості та факторів, що впливають на його розвиток.</a:t>
            </a:r>
          </a:p>
          <a:p>
            <a:pPr>
              <a:lnSpc>
                <a:spcPct val="100000"/>
              </a:lnSpc>
            </a:pPr>
            <a:endParaRPr lang="uk-UA" sz="12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Объект 13"/>
          <p:cNvSpPr>
            <a:spLocks noGrp="1"/>
          </p:cNvSpPr>
          <p:nvPr>
            <p:ph idx="15"/>
          </p:nvPr>
        </p:nvSpPr>
        <p:spPr>
          <a:xfrm>
            <a:off x="4317357" y="1183822"/>
            <a:ext cx="7673257" cy="3406714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uk-UA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Дисципліна «</a:t>
            </a:r>
            <a:r>
              <a:rPr lang="uk-UA" sz="1200" b="1" kern="0" dirty="0">
                <a:latin typeface="Times New Roman"/>
                <a:ea typeface="Times New Roman"/>
              </a:rPr>
              <a:t>Оцінка нерухомості</a:t>
            </a:r>
            <a:r>
              <a:rPr lang="uk-UA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" </a:t>
            </a:r>
            <a:r>
              <a:rPr lang="uk-UA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спрямована 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формування </a:t>
            </a:r>
            <a:r>
              <a:rPr lang="uk-UA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системних знань та практичних навичок у студентів, необхідних для правильного застосування методів оцінки нерухомого 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майна.</a:t>
            </a:r>
            <a:endParaRPr lang="uk-UA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uk-UA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 рамках курсу розглядається  методологія землеоціночної діяльності у землевпорядному виробництві, механізм виконання комплексу робіт по оцінці земельних ресурсів у системі 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державного земельного кадастру.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uk-UA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Особлива увага приділяється  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вивченню питань, </a:t>
            </a:r>
            <a:r>
              <a:rPr lang="uk-UA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пов’язаних із опануванням теоретичних знань у практичній діяльності та оцінювання фактори впливу на формування вартості об’єктів нерухомості; застосуванням оціночних даних для вирішення планово-економічних, землевпорядних та інших завдань.</a:t>
            </a:r>
            <a:endParaRPr lang="uk-UA" sz="1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uk-UA" sz="1200" b="1" dirty="0">
                <a:latin typeface="Times New Roman"/>
                <a:ea typeface="Times New Roman"/>
              </a:rPr>
              <a:t>Формат:</a:t>
            </a:r>
            <a:r>
              <a:rPr lang="uk-UA" sz="1200" b="1" spc="-50" dirty="0">
                <a:latin typeface="Times New Roman"/>
                <a:ea typeface="Times New Roman"/>
              </a:rPr>
              <a:t> </a:t>
            </a:r>
            <a:r>
              <a:rPr lang="uk-UA" sz="1200" dirty="0">
                <a:latin typeface="Times New Roman"/>
                <a:ea typeface="Times New Roman"/>
              </a:rPr>
              <a:t>вибіркова</a:t>
            </a:r>
            <a:r>
              <a:rPr lang="uk-UA" sz="1200" spc="-60" dirty="0">
                <a:latin typeface="Times New Roman"/>
                <a:ea typeface="Times New Roman"/>
              </a:rPr>
              <a:t> дисципліна </a:t>
            </a:r>
            <a:r>
              <a:rPr lang="uk-UA" sz="1200" dirty="0">
                <a:latin typeface="Times New Roman"/>
                <a:ea typeface="Times New Roman"/>
              </a:rPr>
              <a:t>циклу</a:t>
            </a:r>
            <a:r>
              <a:rPr lang="uk-UA" sz="1200" spc="-45" dirty="0">
                <a:latin typeface="Times New Roman"/>
                <a:ea typeface="Times New Roman"/>
              </a:rPr>
              <a:t> </a:t>
            </a:r>
            <a:r>
              <a:rPr lang="uk-UA" sz="1200" dirty="0">
                <a:latin typeface="Times New Roman"/>
                <a:ea typeface="Times New Roman"/>
              </a:rPr>
              <a:t>професійної</a:t>
            </a:r>
            <a:r>
              <a:rPr lang="uk-UA" sz="1200" spc="-10" dirty="0">
                <a:latin typeface="Times New Roman"/>
                <a:ea typeface="Times New Roman"/>
              </a:rPr>
              <a:t> </a:t>
            </a:r>
            <a:r>
              <a:rPr lang="uk-UA" sz="1200" dirty="0">
                <a:latin typeface="Times New Roman"/>
                <a:ea typeface="Times New Roman"/>
              </a:rPr>
              <a:t>підготовки</a:t>
            </a:r>
            <a:r>
              <a:rPr lang="ru-RU" sz="1200" dirty="0">
                <a:latin typeface="Times New Roman"/>
                <a:ea typeface="Times New Roman"/>
              </a:rPr>
              <a:t>.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uk-UA" sz="1200" b="1" dirty="0">
              <a:latin typeface="Times New Roman"/>
              <a:ea typeface="Times New Roman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uk-UA" sz="1200" b="1" dirty="0">
                <a:latin typeface="Times New Roman"/>
                <a:ea typeface="Times New Roman"/>
              </a:rPr>
              <a:t>Мета:</a:t>
            </a:r>
            <a:r>
              <a:rPr lang="uk-UA" sz="1200" b="1" spc="5" dirty="0">
                <a:latin typeface="Times New Roman"/>
                <a:ea typeface="Times New Roman"/>
              </a:rPr>
              <a:t> </a:t>
            </a:r>
            <a:r>
              <a:rPr lang="ru-RU" sz="1200" dirty="0">
                <a:latin typeface="Times New Roman"/>
                <a:ea typeface="Times New Roman"/>
              </a:rPr>
              <a:t>формування </a:t>
            </a:r>
            <a:r>
              <a:rPr lang="uk-UA" sz="1200" dirty="0">
                <a:latin typeface="Times New Roman"/>
                <a:ea typeface="Times New Roman"/>
              </a:rPr>
              <a:t>знань про базові теоретичні положення та практичні аспекти оцінки нерухомого майна, його нормативно-правове забезпечення, особливості функціонального ринку нерухомості, види операцій з обкатами нерухомості, зміст основних видів діяльності на ринку нерухомості.</a:t>
            </a:r>
            <a:endParaRPr lang="uk-UA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Объект 11"/>
          <p:cNvSpPr>
            <a:spLocks noGrp="1"/>
          </p:cNvSpPr>
          <p:nvPr>
            <p:ph idx="10"/>
          </p:nvPr>
        </p:nvSpPr>
        <p:spPr>
          <a:xfrm>
            <a:off x="169689" y="982363"/>
            <a:ext cx="3914775" cy="1482810"/>
          </a:xfrm>
        </p:spPr>
        <p:txBody>
          <a:bodyPr/>
          <a:lstStyle/>
          <a:p>
            <a:pPr>
              <a:lnSpc>
                <a:spcPct val="100000"/>
              </a:lnSpc>
              <a:spcBef>
                <a:spcPts val="175"/>
              </a:spcBef>
              <a:spcAft>
                <a:spcPts val="0"/>
              </a:spcAft>
            </a:pPr>
            <a:r>
              <a:rPr lang="uk-UA" sz="1400" dirty="0">
                <a:latin typeface="Times New Roman"/>
                <a:ea typeface="Times New Roman"/>
              </a:rPr>
              <a:t>Руда Анастасія Сергіївна,</a:t>
            </a:r>
          </a:p>
          <a:p>
            <a:pPr>
              <a:lnSpc>
                <a:spcPct val="100000"/>
              </a:lnSpc>
              <a:spcBef>
                <a:spcPts val="175"/>
              </a:spcBef>
              <a:spcAft>
                <a:spcPts val="0"/>
              </a:spcAft>
            </a:pPr>
            <a:r>
              <a:rPr lang="uk-UA" sz="1400" dirty="0">
                <a:latin typeface="Times New Roman"/>
                <a:ea typeface="Times New Roman"/>
              </a:rPr>
              <a:t>старший викладач кафедри управління земельними ресурсами</a:t>
            </a:r>
          </a:p>
          <a:p>
            <a:pPr>
              <a:lnSpc>
                <a:spcPct val="100000"/>
              </a:lnSpc>
            </a:pPr>
            <a:r>
              <a:rPr lang="uk-UA" sz="1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Кабінет: 10- 201</a:t>
            </a:r>
          </a:p>
          <a:p>
            <a:pPr>
              <a:lnSpc>
                <a:spcPct val="100000"/>
              </a:lnSpc>
            </a:pPr>
            <a:r>
              <a:rPr lang="uk-UA" sz="1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E-</a:t>
            </a:r>
            <a:r>
              <a:rPr lang="uk-UA" sz="1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mail</a:t>
            </a:r>
            <a:r>
              <a:rPr lang="uk-UA" sz="1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US" sz="1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anastasiya.tonch@gmail.com</a:t>
            </a:r>
            <a:endParaRPr lang="uk-UA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401679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>
          <a:xfrm>
            <a:off x="165464" y="168811"/>
            <a:ext cx="11813593" cy="1037493"/>
          </a:xfrm>
        </p:spPr>
        <p:txBody>
          <a:bodyPr/>
          <a:lstStyle/>
          <a:p>
            <a:pPr algn="ctr"/>
            <a:r>
              <a:rPr lang="uk-UA" sz="4000" kern="0" dirty="0">
                <a:solidFill>
                  <a:prstClr val="black"/>
                </a:solidFill>
                <a:latin typeface="Times New Roman"/>
                <a:ea typeface="Times New Roman"/>
              </a:rPr>
              <a:t>Оцінка нерухомості</a:t>
            </a:r>
            <a:endParaRPr lang="uk-UA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Объект 7"/>
          <p:cNvSpPr>
            <a:spLocks noGrp="1"/>
          </p:cNvSpPr>
          <p:nvPr>
            <p:ph idx="11"/>
          </p:nvPr>
        </p:nvSpPr>
        <p:spPr>
          <a:xfrm>
            <a:off x="352446" y="1201118"/>
            <a:ext cx="5813305" cy="2061153"/>
          </a:xfrm>
        </p:spPr>
        <p:txBody>
          <a:bodyPr>
            <a:noAutofit/>
          </a:bodyPr>
          <a:lstStyle/>
          <a:p>
            <a:pPr marL="180000" marR="660400" indent="295275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uk-UA" sz="1000" b="1" dirty="0">
                <a:latin typeface="Times New Roman"/>
                <a:ea typeface="Times New Roman"/>
              </a:rPr>
              <a:t>Оцінювання та види завдань</a:t>
            </a:r>
            <a:r>
              <a:rPr lang="uk-UA" sz="1000" dirty="0">
                <a:latin typeface="Times New Roman"/>
                <a:ea typeface="Times New Roman"/>
              </a:rPr>
              <a:t>:</a:t>
            </a:r>
          </a:p>
          <a:p>
            <a:pPr marL="180000" marR="660400" indent="295275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uk-UA" sz="1000" spc="-590" dirty="0">
                <a:latin typeface="Times New Roman"/>
                <a:ea typeface="Times New Roman"/>
              </a:rPr>
              <a:t> </a:t>
            </a:r>
            <a:r>
              <a:rPr lang="uk-UA" sz="1000" dirty="0">
                <a:latin typeface="Times New Roman"/>
                <a:ea typeface="Times New Roman"/>
              </a:rPr>
              <a:t>За семестр: 70 балів</a:t>
            </a:r>
          </a:p>
          <a:p>
            <a:pPr marL="180000" marR="660400" indent="295275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uk-UA" sz="1000" dirty="0">
                <a:latin typeface="Times New Roman"/>
                <a:ea typeface="Times New Roman"/>
              </a:rPr>
              <a:t>35 бали за практичні завдання (опитування,</a:t>
            </a:r>
          </a:p>
          <a:p>
            <a:pPr marL="180000" marR="660400" indent="295275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uk-UA" sz="1000" dirty="0">
                <a:latin typeface="Times New Roman"/>
                <a:ea typeface="Times New Roman"/>
              </a:rPr>
              <a:t>індивідуальна робота в аудиторії)</a:t>
            </a:r>
          </a:p>
          <a:p>
            <a:pPr marL="180000" marR="660400" indent="295275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uk-UA" sz="1000" dirty="0">
                <a:latin typeface="Times New Roman"/>
                <a:ea typeface="Times New Roman"/>
              </a:rPr>
              <a:t>10 балів за презентацію, 15 балів за тези доповіді 10 балів за тестування</a:t>
            </a:r>
          </a:p>
          <a:p>
            <a:pPr marL="180000" marR="660400" indent="295275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uk-UA" sz="1000" dirty="0">
                <a:latin typeface="Times New Roman"/>
                <a:ea typeface="Times New Roman"/>
              </a:rPr>
              <a:t>За залік: 30 балів.</a:t>
            </a:r>
          </a:p>
          <a:p>
            <a:pPr marL="180000" marR="660400" indent="295275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uk-UA" sz="1000" dirty="0">
                <a:latin typeface="Times New Roman"/>
                <a:ea typeface="Times New Roman"/>
              </a:rPr>
              <a:t>Разом по дисципліні: 100 балів</a:t>
            </a:r>
          </a:p>
        </p:txBody>
      </p:sp>
      <p:sp>
        <p:nvSpPr>
          <p:cNvPr id="9" name="Объект 8"/>
          <p:cNvSpPr>
            <a:spLocks noGrp="1"/>
          </p:cNvSpPr>
          <p:nvPr>
            <p:ph idx="12"/>
          </p:nvPr>
        </p:nvSpPr>
        <p:spPr>
          <a:xfrm>
            <a:off x="352445" y="3302098"/>
            <a:ext cx="5813306" cy="3386085"/>
          </a:xfrm>
        </p:spPr>
        <p:txBody>
          <a:bodyPr/>
          <a:lstStyle/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uk-UA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Технічні  вимоги:  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uk-UA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Проекційне мультимедійне обладнання (проектор, екран, ноутбук/комп’ютер); 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uk-UA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Комп’ютерний клас;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uk-UA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Доступ до мережі 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Internet, </a:t>
            </a:r>
            <a:r>
              <a:rPr lang="uk-UA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точка доступу 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Wi-Fi;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OS: Windows, Android, iOS;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Browsers: Chrome / Opera / Mozilla Firefox / MS Edge;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uk-UA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Програмне забезпечення: 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Word, Excel, PowerPoint; Skype, Zoom, Google Meet, 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uk-UA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Інтернет ресурси: </a:t>
            </a:r>
            <a:r>
              <a:rPr lang="uk-UA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увекон</a:t>
            </a:r>
            <a:r>
              <a:rPr lang="uk-UA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https://www.uvecon.ua/ru.html «</a:t>
            </a:r>
            <a:r>
              <a:rPr lang="uk-UA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Калькулятором 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SIMPLE»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uk-UA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Фонд Державного Майна України: 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https://evaluation.spfu.gov.ua/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uk-UA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истема</a:t>
            </a:r>
            <a:r>
              <a:rPr lang="uk-UA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електронного навчання 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Moodle 3.9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en-US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6670" marR="80645" algn="just">
              <a:lnSpc>
                <a:spcPct val="125000"/>
              </a:lnSpc>
              <a:spcBef>
                <a:spcPts val="5"/>
              </a:spcBef>
              <a:spcAft>
                <a:spcPts val="0"/>
              </a:spcAft>
            </a:pPr>
            <a:r>
              <a:rPr lang="uk-UA" sz="1400" b="1" dirty="0">
                <a:latin typeface="Times New Roman"/>
                <a:ea typeface="Times New Roman"/>
              </a:rPr>
              <a:t>Академічна</a:t>
            </a:r>
            <a:r>
              <a:rPr lang="uk-UA" sz="1400" b="1" spc="5" dirty="0">
                <a:latin typeface="Times New Roman"/>
                <a:ea typeface="Times New Roman"/>
              </a:rPr>
              <a:t> </a:t>
            </a:r>
            <a:r>
              <a:rPr lang="uk-UA" sz="1400" b="1" dirty="0">
                <a:latin typeface="Times New Roman"/>
                <a:ea typeface="Times New Roman"/>
              </a:rPr>
              <a:t>доброчесність</a:t>
            </a:r>
            <a:r>
              <a:rPr lang="uk-UA" sz="1400" dirty="0">
                <a:latin typeface="Times New Roman"/>
                <a:ea typeface="Times New Roman"/>
              </a:rPr>
              <a:t>:</a:t>
            </a:r>
            <a:r>
              <a:rPr lang="uk-UA" sz="1400" spc="5" dirty="0">
                <a:latin typeface="Times New Roman"/>
                <a:ea typeface="Times New Roman"/>
              </a:rPr>
              <a:t> </a:t>
            </a:r>
            <a:r>
              <a:rPr lang="uk-UA" sz="1400" dirty="0">
                <a:latin typeface="Times New Roman"/>
                <a:ea typeface="Times New Roman"/>
              </a:rPr>
              <a:t>передбачає</a:t>
            </a:r>
            <a:r>
              <a:rPr lang="uk-UA" sz="1400" spc="-535" dirty="0">
                <a:latin typeface="Times New Roman"/>
                <a:ea typeface="Times New Roman"/>
              </a:rPr>
              <a:t> </a:t>
            </a:r>
            <a:r>
              <a:rPr lang="uk-UA" sz="1400" dirty="0">
                <a:latin typeface="Times New Roman"/>
                <a:ea typeface="Times New Roman"/>
              </a:rPr>
              <a:t>індивідуальне</a:t>
            </a:r>
            <a:r>
              <a:rPr lang="uk-UA" sz="1400" spc="5" dirty="0">
                <a:latin typeface="Times New Roman"/>
                <a:ea typeface="Times New Roman"/>
              </a:rPr>
              <a:t> </a:t>
            </a:r>
            <a:r>
              <a:rPr lang="uk-UA" sz="1400" dirty="0">
                <a:latin typeface="Times New Roman"/>
                <a:ea typeface="Times New Roman"/>
              </a:rPr>
              <a:t>виконання</a:t>
            </a:r>
            <a:r>
              <a:rPr lang="uk-UA" sz="1400" spc="5" dirty="0">
                <a:latin typeface="Times New Roman"/>
                <a:ea typeface="Times New Roman"/>
              </a:rPr>
              <a:t> </a:t>
            </a:r>
            <a:r>
              <a:rPr lang="uk-UA" sz="1400" dirty="0">
                <a:latin typeface="Times New Roman"/>
                <a:ea typeface="Times New Roman"/>
              </a:rPr>
              <a:t>практичних</a:t>
            </a:r>
            <a:r>
              <a:rPr lang="uk-UA" sz="1400" spc="5" dirty="0">
                <a:latin typeface="Times New Roman"/>
                <a:ea typeface="Times New Roman"/>
              </a:rPr>
              <a:t> </a:t>
            </a:r>
            <a:r>
              <a:rPr lang="uk-UA" sz="1400" dirty="0">
                <a:latin typeface="Times New Roman"/>
                <a:ea typeface="Times New Roman"/>
              </a:rPr>
              <a:t>завдань,</a:t>
            </a:r>
            <a:r>
              <a:rPr lang="uk-UA" sz="1400" spc="5" dirty="0">
                <a:latin typeface="Times New Roman"/>
                <a:ea typeface="Times New Roman"/>
              </a:rPr>
              <a:t> </a:t>
            </a:r>
            <a:r>
              <a:rPr lang="uk-UA" sz="1400" dirty="0">
                <a:latin typeface="Times New Roman"/>
                <a:ea typeface="Times New Roman"/>
              </a:rPr>
              <a:t>доповідей,</a:t>
            </a:r>
            <a:r>
              <a:rPr lang="uk-UA" sz="1400" spc="-25" dirty="0">
                <a:latin typeface="Times New Roman"/>
                <a:ea typeface="Times New Roman"/>
              </a:rPr>
              <a:t> </a:t>
            </a:r>
            <a:r>
              <a:rPr lang="uk-UA" sz="1400" dirty="0">
                <a:latin typeface="Times New Roman"/>
                <a:ea typeface="Times New Roman"/>
              </a:rPr>
              <a:t>тестування,</a:t>
            </a:r>
            <a:r>
              <a:rPr lang="uk-UA" sz="1400" spc="-35" dirty="0">
                <a:latin typeface="Times New Roman"/>
                <a:ea typeface="Times New Roman"/>
              </a:rPr>
              <a:t> </a:t>
            </a:r>
            <a:r>
              <a:rPr lang="uk-UA" sz="1400" dirty="0">
                <a:latin typeface="Times New Roman"/>
                <a:ea typeface="Times New Roman"/>
              </a:rPr>
              <a:t>контрольних</a:t>
            </a:r>
            <a:r>
              <a:rPr lang="uk-UA" sz="1400" spc="-35" dirty="0">
                <a:latin typeface="Times New Roman"/>
                <a:ea typeface="Times New Roman"/>
              </a:rPr>
              <a:t> </a:t>
            </a:r>
            <a:r>
              <a:rPr lang="uk-UA" sz="1400" dirty="0">
                <a:latin typeface="Times New Roman"/>
                <a:ea typeface="Times New Roman"/>
              </a:rPr>
              <a:t>робіт;</a:t>
            </a:r>
            <a:r>
              <a:rPr lang="uk-UA" sz="1400" spc="-40" dirty="0">
                <a:latin typeface="Times New Roman"/>
                <a:ea typeface="Times New Roman"/>
              </a:rPr>
              <a:t> </a:t>
            </a:r>
            <a:r>
              <a:rPr lang="uk-UA" sz="1400" dirty="0">
                <a:latin typeface="Times New Roman"/>
                <a:ea typeface="Times New Roman"/>
              </a:rPr>
              <a:t>у</a:t>
            </a:r>
            <a:r>
              <a:rPr lang="uk-UA" sz="1400" spc="-25" dirty="0">
                <a:latin typeface="Times New Roman"/>
                <a:ea typeface="Times New Roman"/>
              </a:rPr>
              <a:t> </a:t>
            </a:r>
            <a:r>
              <a:rPr lang="uk-UA" sz="1400" dirty="0">
                <a:latin typeface="Times New Roman"/>
                <a:ea typeface="Times New Roman"/>
              </a:rPr>
              <a:t>разі</a:t>
            </a:r>
            <a:r>
              <a:rPr lang="uk-UA" sz="1400" spc="-535" dirty="0">
                <a:latin typeface="Times New Roman"/>
                <a:ea typeface="Times New Roman"/>
              </a:rPr>
              <a:t> </a:t>
            </a:r>
            <a:r>
              <a:rPr lang="uk-UA" sz="1400" dirty="0">
                <a:latin typeface="Times New Roman"/>
                <a:ea typeface="Times New Roman"/>
              </a:rPr>
              <a:t>наявності</a:t>
            </a:r>
            <a:r>
              <a:rPr lang="uk-UA" sz="1400" spc="5" dirty="0">
                <a:latin typeface="Times New Roman"/>
                <a:ea typeface="Times New Roman"/>
              </a:rPr>
              <a:t> </a:t>
            </a:r>
            <a:r>
              <a:rPr lang="uk-UA" sz="1400" dirty="0">
                <a:latin typeface="Times New Roman"/>
                <a:ea typeface="Times New Roman"/>
              </a:rPr>
              <a:t>текстових</a:t>
            </a:r>
            <a:r>
              <a:rPr lang="uk-UA" sz="1400" spc="5" dirty="0">
                <a:latin typeface="Times New Roman"/>
                <a:ea typeface="Times New Roman"/>
              </a:rPr>
              <a:t> </a:t>
            </a:r>
            <a:r>
              <a:rPr lang="uk-UA" sz="1400" dirty="0">
                <a:latin typeface="Times New Roman"/>
                <a:ea typeface="Times New Roman"/>
              </a:rPr>
              <a:t>збігів,</a:t>
            </a:r>
            <a:r>
              <a:rPr lang="uk-UA" sz="1400" spc="5" dirty="0">
                <a:latin typeface="Times New Roman"/>
                <a:ea typeface="Times New Roman"/>
              </a:rPr>
              <a:t> </a:t>
            </a:r>
            <a:r>
              <a:rPr lang="uk-UA" sz="1400" dirty="0">
                <a:latin typeface="Times New Roman"/>
                <a:ea typeface="Times New Roman"/>
              </a:rPr>
              <a:t>копіювання</a:t>
            </a:r>
            <a:r>
              <a:rPr lang="uk-UA" sz="1400" spc="5" dirty="0">
                <a:latin typeface="Times New Roman"/>
                <a:ea typeface="Times New Roman"/>
              </a:rPr>
              <a:t> </a:t>
            </a:r>
            <a:r>
              <a:rPr lang="uk-UA" sz="1400" dirty="0">
                <a:latin typeface="Times New Roman"/>
                <a:ea typeface="Times New Roman"/>
              </a:rPr>
              <a:t>або</a:t>
            </a:r>
            <a:r>
              <a:rPr lang="uk-UA" sz="1400" spc="5" dirty="0">
                <a:latin typeface="Times New Roman"/>
                <a:ea typeface="Times New Roman"/>
              </a:rPr>
              <a:t> </a:t>
            </a:r>
            <a:r>
              <a:rPr lang="uk-UA" sz="1400" dirty="0">
                <a:latin typeface="Times New Roman"/>
                <a:ea typeface="Times New Roman"/>
              </a:rPr>
              <a:t>фальсифікації</a:t>
            </a:r>
            <a:r>
              <a:rPr lang="uk-UA" sz="1400" spc="5" dirty="0">
                <a:latin typeface="Times New Roman"/>
                <a:ea typeface="Times New Roman"/>
              </a:rPr>
              <a:t> </a:t>
            </a:r>
            <a:r>
              <a:rPr lang="uk-UA" sz="1400" dirty="0">
                <a:latin typeface="Times New Roman"/>
                <a:ea typeface="Times New Roman"/>
              </a:rPr>
              <a:t>даних</a:t>
            </a:r>
            <a:r>
              <a:rPr lang="uk-UA" sz="1400" spc="5" dirty="0">
                <a:latin typeface="Times New Roman"/>
                <a:ea typeface="Times New Roman"/>
              </a:rPr>
              <a:t> </a:t>
            </a:r>
            <a:r>
              <a:rPr lang="uk-UA" sz="1400" dirty="0">
                <a:latin typeface="Times New Roman"/>
                <a:ea typeface="Times New Roman"/>
              </a:rPr>
              <a:t>робота</a:t>
            </a:r>
            <a:r>
              <a:rPr lang="uk-UA" sz="1400" spc="5" dirty="0">
                <a:latin typeface="Times New Roman"/>
                <a:ea typeface="Times New Roman"/>
              </a:rPr>
              <a:t> </a:t>
            </a:r>
            <a:r>
              <a:rPr lang="uk-UA" sz="1400" dirty="0">
                <a:latin typeface="Times New Roman"/>
                <a:ea typeface="Times New Roman"/>
              </a:rPr>
              <a:t>не</a:t>
            </a:r>
            <a:r>
              <a:rPr lang="uk-UA" sz="1400" spc="5" dirty="0">
                <a:latin typeface="Times New Roman"/>
                <a:ea typeface="Times New Roman"/>
              </a:rPr>
              <a:t> </a:t>
            </a:r>
            <a:r>
              <a:rPr lang="uk-UA" sz="1400" dirty="0">
                <a:latin typeface="Times New Roman"/>
                <a:ea typeface="Times New Roman"/>
              </a:rPr>
              <a:t>буде</a:t>
            </a:r>
            <a:r>
              <a:rPr lang="uk-UA" sz="1400" spc="5" dirty="0">
                <a:latin typeface="Times New Roman"/>
                <a:ea typeface="Times New Roman"/>
              </a:rPr>
              <a:t> </a:t>
            </a:r>
            <a:r>
              <a:rPr lang="uk-UA" sz="1400" dirty="0">
                <a:latin typeface="Times New Roman"/>
                <a:ea typeface="Times New Roman"/>
              </a:rPr>
              <a:t>зараховуватися</a:t>
            </a:r>
            <a:endParaRPr lang="ru-RU" sz="1400" dirty="0">
              <a:effectLst/>
              <a:latin typeface="Times New Roman"/>
              <a:ea typeface="Times New Roman"/>
            </a:endParaRPr>
          </a:p>
        </p:txBody>
      </p:sp>
      <p:sp>
        <p:nvSpPr>
          <p:cNvPr id="10" name="Объект 9"/>
          <p:cNvSpPr>
            <a:spLocks noGrp="1"/>
          </p:cNvSpPr>
          <p:nvPr>
            <p:ph idx="14"/>
          </p:nvPr>
        </p:nvSpPr>
        <p:spPr>
          <a:xfrm>
            <a:off x="6165751" y="1214054"/>
            <a:ext cx="5813306" cy="2575282"/>
          </a:xfrm>
        </p:spPr>
        <p:txBody>
          <a:bodyPr/>
          <a:lstStyle/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uk-UA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Вимоги до робіт: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  <a:buAutoNum type="arabicPeriod"/>
            </a:pPr>
            <a:r>
              <a:rPr lang="uk-UA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Тестування відбувається через систему Moodle, питання є відкриті та вибір однієї або декількох правильних відповідей.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  <a:buAutoNum type="arabicPeriod"/>
            </a:pPr>
            <a:r>
              <a:rPr lang="uk-UA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200">
                <a:latin typeface="Times New Roman" panose="02020603050405020304" pitchFamily="18" charset="0"/>
                <a:cs typeface="Times New Roman" panose="02020603050405020304" pitchFamily="18" charset="0"/>
              </a:rPr>
              <a:t>Розв’язок практичних </a:t>
            </a:r>
            <a:r>
              <a:rPr lang="uk-UA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завдань відбувається аудиторно.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  <a:buAutoNum type="arabicPeriod"/>
            </a:pPr>
            <a:r>
              <a:rPr lang="uk-UA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Вимоги до підготовки наукових тез або статей будуть додані окремо.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  <a:buAutoNum type="arabicPeriod"/>
            </a:pPr>
            <a:r>
              <a:rPr lang="uk-UA" sz="12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Передбачається, що в період вивчення дисципліни здобувач повинен підготувати індивідуальну (самостійну) роботу, надрукувати тези доповіді.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uk-UA" sz="1200" b="1" i="1" u="none" strike="noStrike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Робочою програмою передбачено зарахування елементів неформальної освіти в рамках практичних завдань (проходження курсів та отримання сертифікатів)</a:t>
            </a:r>
            <a:r>
              <a:rPr lang="uk-UA" sz="1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uk-UA" sz="1200" b="1" i="1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Объект 8"/>
          <p:cNvSpPr txBox="1">
            <a:spLocks/>
          </p:cNvSpPr>
          <p:nvPr/>
        </p:nvSpPr>
        <p:spPr>
          <a:xfrm>
            <a:off x="6165751" y="3843581"/>
            <a:ext cx="5813306" cy="2844602"/>
          </a:xfrm>
          <a:prstGeom prst="rect">
            <a:avLst/>
          </a:prstGeom>
          <a:solidFill>
            <a:srgbClr val="F0F0F0">
              <a:alpha val="69020"/>
            </a:srgbClr>
          </a:solidFill>
          <a:ln>
            <a:solidFill>
              <a:srgbClr val="CDD9FF"/>
            </a:solidFill>
          </a:ln>
        </p:spPr>
        <p:txBody>
          <a:bodyPr anchor="ctr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200" b="0" kern="1200" baseline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uk-UA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 час вивчення дисципліни здобувачі сформують інтегральну </a:t>
            </a:r>
            <a:br>
              <a:rPr lang="uk-UA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компетентність, загальні компетентності (відповідно спеціальностям)</a:t>
            </a:r>
            <a:r>
              <a:rPr lang="uk-UA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uk-UA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Спеціальні компетентності: здатність застосовувати теорії, принципи, методи фізико-математичних, природничих, соціально-економічних, інженерних наук при виконанні завдань геодезії та землеустрою; здатність застосовувати нормативно-правові акти, нормативно-технічні документи, довідкові матеріали у професійній діяльності, здатність обирати та використовувати ефективні методи, технології та обладнання для здійснення професійної діяльності  у сфері геодезії та землеустрою, здатність застосовувати сучасне інформаційне, технічне і технологічне забезпечення для вирішення складних питань геодезії та землеустрою, </a:t>
            </a:r>
            <a:r>
              <a:rPr lang="uk-UA" sz="1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датність</a:t>
            </a:r>
            <a:r>
              <a:rPr lang="uk-UA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розробляти документацію із землеустрою та з оцінки земель, кадастрову документацію із застосуванням комп’ютерних технологій, </a:t>
            </a:r>
            <a:r>
              <a:rPr lang="uk-UA" sz="1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геоінформаційних</a:t>
            </a:r>
            <a:r>
              <a:rPr lang="uk-UA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систем та цифрової фотограмметрії, наповнювати даними державний земельний, містобудівний та інші кадастри</a:t>
            </a:r>
            <a:r>
              <a:rPr lang="ru-RU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uk-UA" sz="1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uk-UA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Програмні результати навчання: </a:t>
            </a:r>
            <a:r>
              <a:rPr lang="ru-RU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знати та </a:t>
            </a:r>
            <a:r>
              <a:rPr lang="uk-UA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застосовувати у професійній діяльності нормативно-правові акти, нормативно-технічні документи, довідкові матеріали в сфері  геодезії та землеустрою і суміжних галузей, застосовувати концептуальні знання суспільних, природничих, фізико-математичних і соціально-економічних наук з урахуванням вимог професійної та цивільної безпеки, охорони праці при виконанні завдань геодезії та землеустрою, обирати і застосовувати інструменти, обладнання, устаткування та програмне забезпечення, які необхідні для дистанційних, наземних, польових і камеральних досліджень у сфері геодезії та землеустрою.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uk-UA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77409801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1040</TotalTime>
  <Words>819</Words>
  <Application>Microsoft Office PowerPoint</Application>
  <PresentationFormat>Широкий екран</PresentationFormat>
  <Paragraphs>67</Paragraphs>
  <Slides>2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Times New Roman</vt:lpstr>
      <vt:lpstr>Тема Office</vt:lpstr>
      <vt:lpstr>Оцінка нерухомості</vt:lpstr>
      <vt:lpstr>Оцінка нерухомості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НАЗВА ДИСЦИПЛІНИ/ТК</dc:title>
  <dc:creator>Пользователь Windows</dc:creator>
  <cp:lastModifiedBy>lyzlovaulia4@gmail.com</cp:lastModifiedBy>
  <cp:revision>79</cp:revision>
  <dcterms:created xsi:type="dcterms:W3CDTF">2020-10-01T12:50:33Z</dcterms:created>
  <dcterms:modified xsi:type="dcterms:W3CDTF">2026-02-20T07:36:45Z</dcterms:modified>
</cp:coreProperties>
</file>