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9" r:id="rId3"/>
    <p:sldId id="260" r:id="rId4"/>
  </p:sldIdLst>
  <p:sldSz cx="12192000" cy="6858000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5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D9FF"/>
    <a:srgbClr val="E5EBFF"/>
    <a:srgbClr val="C9E9CD"/>
    <a:srgbClr val="F0F0F0"/>
    <a:srgbClr val="FFFF00"/>
    <a:srgbClr val="FDDFD7"/>
    <a:srgbClr val="FEE8A0"/>
    <a:srgbClr val="F8F7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-96" y="-162"/>
      </p:cViewPr>
      <p:guideLst>
        <p:guide orient="horz" pos="2160"/>
        <p:guide pos="385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50830C4A-C037-4C5A-8F7B-F183F82C60D3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9ED1664-005B-44AB-9B0A-AEF7947A85A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uk-UA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932F1742-8B51-4E84-A1D5-502B1856DEC8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5B96E06-79AA-42E6-BFF2-B4EA89E9BB9C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279842" y="3400651"/>
            <a:ext cx="3617406" cy="312072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C22B08B-CE22-4D76-B947-25BE91437C3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409F3F5-A6D7-4886-8744-449920F2960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B5D3BB5-6340-4A53-9DFD-8A87DFDD136D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54EA169-B964-4735-ACE5-7CFEC9772010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34108"/>
            <a:ext cx="11554348" cy="967152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66492" y="3560885"/>
            <a:ext cx="7430756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9" name="Объект 2"/>
          <p:cNvSpPr>
            <a:spLocks noGrp="1"/>
          </p:cNvSpPr>
          <p:nvPr>
            <p:ph idx="10"/>
          </p:nvPr>
        </p:nvSpPr>
        <p:spPr>
          <a:xfrm>
            <a:off x="342900" y="1648417"/>
            <a:ext cx="3727938" cy="158092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2" name="Объект 2"/>
          <p:cNvSpPr>
            <a:spLocks noGrp="1"/>
          </p:cNvSpPr>
          <p:nvPr>
            <p:ph idx="13"/>
          </p:nvPr>
        </p:nvSpPr>
        <p:spPr>
          <a:xfrm>
            <a:off x="342900" y="3560885"/>
            <a:ext cx="3727938" cy="3086100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4" name="Объект 2"/>
          <p:cNvSpPr>
            <a:spLocks noGrp="1"/>
          </p:cNvSpPr>
          <p:nvPr>
            <p:ph idx="15"/>
          </p:nvPr>
        </p:nvSpPr>
        <p:spPr>
          <a:xfrm>
            <a:off x="4466492" y="1648417"/>
            <a:ext cx="7430756" cy="1580925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8070" y="351692"/>
            <a:ext cx="11556835" cy="1037493"/>
          </a:xfrm>
          <a:prstGeom prst="rect">
            <a:avLst/>
          </a:prstGeom>
          <a:solidFill>
            <a:srgbClr val="E5EBFF">
              <a:alpha val="69804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b="0">
                <a:latin typeface="+mj-lt"/>
              </a:defRPr>
            </a:lvl1pPr>
          </a:lstStyle>
          <a:p>
            <a:r>
              <a:rPr lang="en-US" noProof="0" dirty="0" smtClean="0"/>
              <a:t>Образец заголовка</a:t>
            </a:r>
            <a:endParaRPr lang="uk-UA" noProof="0" dirty="0"/>
          </a:p>
        </p:txBody>
      </p:sp>
      <p:sp>
        <p:nvSpPr>
          <p:cNvPr id="10" name="Объект 2"/>
          <p:cNvSpPr>
            <a:spLocks noGrp="1"/>
          </p:cNvSpPr>
          <p:nvPr>
            <p:ph idx="11"/>
          </p:nvPr>
        </p:nvSpPr>
        <p:spPr>
          <a:xfrm>
            <a:off x="378070" y="1760885"/>
            <a:ext cx="5600699" cy="2855078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rmAutofit/>
          </a:bodyPr>
          <a:lstStyle>
            <a:lvl1pPr>
              <a:defRPr sz="2200" b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  <p:sp>
        <p:nvSpPr>
          <p:cNvPr id="11" name="Объект 2"/>
          <p:cNvSpPr>
            <a:spLocks noGrp="1"/>
          </p:cNvSpPr>
          <p:nvPr>
            <p:ph idx="12"/>
          </p:nvPr>
        </p:nvSpPr>
        <p:spPr>
          <a:xfrm>
            <a:off x="378070" y="5017292"/>
            <a:ext cx="5600699" cy="1506599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>
            <a:noAutofit/>
          </a:bodyPr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err="1" smtClean="0"/>
              <a:t>Образец текста</a:t>
            </a:r>
            <a:endParaRPr lang="en-US" noProof="0" dirty="0" err="1" smtClean="0"/>
          </a:p>
        </p:txBody>
      </p:sp>
      <p:sp>
        <p:nvSpPr>
          <p:cNvPr id="13" name="Объект 2"/>
          <p:cNvSpPr>
            <a:spLocks noGrp="1"/>
          </p:cNvSpPr>
          <p:nvPr>
            <p:ph idx="14"/>
          </p:nvPr>
        </p:nvSpPr>
        <p:spPr>
          <a:xfrm>
            <a:off x="6409592" y="1740878"/>
            <a:ext cx="5486400" cy="4783014"/>
          </a:xfrm>
          <a:prstGeom prst="rect">
            <a:avLst/>
          </a:prstGeom>
          <a:solidFill>
            <a:srgbClr val="F0F0F0">
              <a:alpha val="69020"/>
            </a:srgbClr>
          </a:solidFill>
          <a:ln>
            <a:solidFill>
              <a:srgbClr val="CDD9FF"/>
            </a:solidFill>
          </a:ln>
        </p:spPr>
        <p:txBody>
          <a:bodyPr anchor="ctr"/>
          <a:lstStyle>
            <a:lvl1pPr>
              <a:defRPr sz="2200" b="0" baseline="0">
                <a:latin typeface="+mj-lt"/>
              </a:defRPr>
            </a:lvl1pPr>
          </a:lstStyle>
          <a:p>
            <a:pPr lvl="0"/>
            <a:r>
              <a:rPr lang="en-US" noProof="0" dirty="0" smtClean="0"/>
              <a:t>Образец текста</a:t>
            </a:r>
            <a:endParaRPr lang="en-US" noProof="0" dirty="0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3525DDA-8B4E-4EEE-8712-12047F00F5A7}" type="datetimeFigureOut">
              <a:rPr lang="uk-UA"/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4E4F933-8599-4A68-A89E-1649622453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err="1" smtClean="0"/>
              <a:t>Образец заголовка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DA3021C-EC73-4CBD-830D-D71284C1BC75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C7C9495E-C43D-465E-B5AA-29C361B791E6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FF0BFE0F-F1FB-451B-99B1-95F28F7BEC72}" type="datetimeFigureOut">
              <a:rPr lang="uk-UA"/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1825B7E1-3D34-4949-8CE2-8982FDAEE902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2097" y="365125"/>
            <a:ext cx="7305151" cy="1325563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DB20B12A-81C8-4327-B7F5-08A4289EE15D}" type="datetimeFigureOut">
              <a:rPr lang="uk-UA"/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0A3D012-AE69-4F7C-ADFF-B33035829884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68A7E32-8FAE-4A69-B73D-EE5C61ED1A9F}" type="datetimeFigureOut">
              <a:rPr lang="uk-UA"/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05888B1C-5A79-4DAE-A0B8-91006BD14F4E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49B86BC6-A78A-422A-8C27-247419831650}" type="datetimeFigureOut">
              <a:rPr lang="uk-UA"/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E4D0D998-5068-48B2-9CD1-B3A92619D965}" type="slidenum">
              <a:rPr lang="uk-UA"/>
            </a:fld>
            <a:endParaRPr lang="uk-UA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1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20000"/>
            <a:lum/>
          </a:blip>
          <a:srcRect/>
          <a:tile tx="190500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 Light" panose="020F0302020204030204"/>
        </a:defRPr>
      </a:lvl9pPr>
    </p:titleStyle>
    <p:bodyStyle>
      <a:lvl1pPr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9"/>
          <p:cNvSpPr>
            <a:spLocks noGrp="1"/>
          </p:cNvSpPr>
          <p:nvPr>
            <p:ph type="title"/>
          </p:nvPr>
        </p:nvSpPr>
        <p:spPr bwMode="auto">
          <a:xfrm>
            <a:off x="342900" y="333375"/>
            <a:ext cx="11553825" cy="968375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>
                <a:sym typeface="+mn-ea"/>
              </a:rPr>
              <a:t>Основи електронного бізнесу та SMM</a:t>
            </a:r>
            <a:r>
              <a:rPr lang="uk-UA" b="1" dirty="0" smtClean="0">
                <a:sym typeface="+mn-ea"/>
              </a:rPr>
              <a:t> </a:t>
            </a:r>
            <a:endParaRPr lang="uk-UA" b="1" dirty="0" smtClean="0"/>
          </a:p>
        </p:txBody>
      </p:sp>
      <p:sp>
        <p:nvSpPr>
          <p:cNvPr id="11" name="Объект 10"/>
          <p:cNvSpPr>
            <a:spLocks noGrp="1"/>
          </p:cNvSpPr>
          <p:nvPr>
            <p:ph idx="1"/>
          </p:nvPr>
        </p:nvSpPr>
        <p:spPr bwMode="auto">
          <a:xfrm>
            <a:off x="4492625" y="3119120"/>
            <a:ext cx="7296150" cy="3375343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Зміст навчальної дисципліни :</a:t>
            </a:r>
            <a:endParaRPr lang="uk-UA" sz="1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1.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Вступ до електронного бізнесу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2.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Характеристика та принципи функціонування е-бізнесу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3.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електронного бізнесу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4.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 у електронному бізнесі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5.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SMM (Social Media Marketing): суть та особливості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6.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 відносинами з клієнтами у електронному бізнесі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7.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Контент-план у соцмережах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8. 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Стратегії та практики в електронній комерції та SMM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Тема 9.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Аналітика та вимірювання в електронному бізнесі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Объект 11"/>
          <p:cNvSpPr>
            <a:spLocks noGrp="1"/>
          </p:cNvSpPr>
          <p:nvPr>
            <p:ph idx="10"/>
          </p:nvPr>
        </p:nvSpPr>
        <p:spPr bwMode="auto">
          <a:xfrm>
            <a:off x="342900" y="1438275"/>
            <a:ext cx="4004945" cy="49403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</a:pPr>
            <a:r>
              <a:rPr lang="uk-UA" sz="1600" b="1" dirty="0" smtClean="0"/>
              <a:t>Викладач: викладач кафедри менеджменту</a:t>
            </a:r>
            <a:endParaRPr lang="en-US" altLang="uk-UA" sz="1600" dirty="0" smtClean="0"/>
          </a:p>
        </p:txBody>
      </p:sp>
      <p:sp>
        <p:nvSpPr>
          <p:cNvPr id="13" name="Объект 12"/>
          <p:cNvSpPr>
            <a:spLocks noGrp="1"/>
          </p:cNvSpPr>
          <p:nvPr>
            <p:ph idx="13"/>
          </p:nvPr>
        </p:nvSpPr>
        <p:spPr bwMode="auto">
          <a:xfrm>
            <a:off x="332105" y="2068195"/>
            <a:ext cx="4015740" cy="454406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результаті вивчення дисципліни студент 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 знати: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термінологічну базу комунікацій та ділової мови в галузі електронного бізнесу; роль та важливість соціальних медіа в маркетингу та розвитку бізнесу;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методику порівняльного аналізу різних типів комунікативної діяльності;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аналізу та оцінки ефективності маркетингових кампаній в соціальних медіа;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стратегії та інструменти соціального медіа маркетингу, включаючи створення контенту та аналіз аудиторії;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вимоги законодавства та етичних стандартів у сфері електронного бізнесу та SMM;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 розробки та впровадження стратегій електронного бізнесу та маркетингу;</a:t>
            </a:r>
            <a:endParaRPr lang="en-US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ct val="0"/>
              </a:spcBef>
              <a:buFont typeface="Calibri Light" panose="020F0302020204030204"/>
              <a:buNone/>
            </a:pP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має вміти: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застосовувати основні поняття та терміни в галузі електронного бізнесу;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творювати та впроваджувати стратегії соціального медіа маркетингу для досягнення маркетингових цілей;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та оцінювати результати маркетингових кампаній в соціальних медіа та вносити необхідні корективи;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розробляти контент для соціальних медіа, включаючи текстовий, візуальний та відео-контент;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дотримуватися вимог законодавства та етичних стандартів у сфері електронного бізнесу та SMM;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 аналітичні інструменти та приймати рішення на основі даних та результатів досліджень</a:t>
            </a:r>
            <a:r>
              <a:rPr lang="uk-UA" altLang="en-US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uk-UA" altLang="en-US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Объект 13"/>
          <p:cNvSpPr>
            <a:spLocks noGrp="1"/>
          </p:cNvSpPr>
          <p:nvPr>
            <p:ph idx="15"/>
          </p:nvPr>
        </p:nvSpPr>
        <p:spPr bwMode="auto">
          <a:xfrm>
            <a:off x="4467225" y="1438182"/>
            <a:ext cx="7402513" cy="1498057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en-US" alt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Метою викладання дисципліни </a:t>
            </a:r>
            <a:r>
              <a:rPr lang="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електронного бізнесу та SMM</a:t>
            </a:r>
            <a:r>
              <a:rPr lang="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en-US" alt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полягає у наданні студентам глибокого розуміння основних аспектів електронного бізнесу та маркетингу у соціальних медіа, засвоєння теоретичних знань і вироблення стійких навичок з культури сучасної бізнес-комунікації, розвиток навичок та знань, необхідних для успішного участі в сучасному бізнесі, включаючи створення та управління онлайн-проектами, ефективне використання соціальних медіа в маркетингу та розробку стратегій електронної комерції</a:t>
            </a:r>
            <a:endParaRPr lang="en-US" altLang="en-US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6"/>
          <p:cNvSpPr>
            <a:spLocks noGrp="1"/>
          </p:cNvSpPr>
          <p:nvPr>
            <p:ph type="title"/>
          </p:nvPr>
        </p:nvSpPr>
        <p:spPr bwMode="auto">
          <a:xfrm>
            <a:off x="377825" y="352425"/>
            <a:ext cx="11557000" cy="1036638"/>
          </a:xfrm>
          <a:solidFill>
            <a:srgbClr val="E5EBFF">
              <a:alpha val="69803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r>
              <a:rPr lang="en-US" altLang="en-US" b="1" dirty="0" smtClean="0">
                <a:sym typeface="+mn-ea"/>
              </a:rPr>
              <a:t>Основи електронного бізнесу та SMM</a:t>
            </a:r>
            <a:r>
              <a:rPr lang="uk-UA" b="1" dirty="0" smtClean="0"/>
              <a:t> </a:t>
            </a:r>
            <a:endParaRPr lang="ru-RU" b="1" dirty="0" smtClean="0"/>
          </a:p>
        </p:txBody>
      </p:sp>
      <p:sp>
        <p:nvSpPr>
          <p:cNvPr id="8" name="Объект 7"/>
          <p:cNvSpPr>
            <a:spLocks noGrp="1"/>
          </p:cNvSpPr>
          <p:nvPr>
            <p:ph idx="11"/>
          </p:nvPr>
        </p:nvSpPr>
        <p:spPr bwMode="auto">
          <a:xfrm>
            <a:off x="280988" y="1682752"/>
            <a:ext cx="5600700" cy="1459944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>
            <a:normAutofit lnSpcReduction="10000"/>
          </a:bodyPr>
          <a:lstStyle/>
          <a:p>
            <a:pPr marL="533400" indent="-533400">
              <a:lnSpc>
                <a:spcPct val="100000"/>
              </a:lnSpc>
              <a:spcBef>
                <a:spcPct val="0"/>
              </a:spcBef>
            </a:pPr>
            <a:r>
              <a:rPr lang="uk-UA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Оцінювання:</a:t>
            </a:r>
            <a:endParaRPr lang="uk-UA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Залік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Іспит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– </a:t>
            </a:r>
            <a:r>
              <a:rPr lang="en-US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alt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30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за семестр –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70</a:t>
            </a:r>
            <a:r>
              <a:rPr lang="en-US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/</a:t>
            </a:r>
            <a:r>
              <a:rPr lang="uk-UA" altLang="en-US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балів:</a:t>
            </a:r>
            <a:endParaRPr lang="uk-UA" sz="1600" dirty="0"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fontAlgn="auto">
              <a:lnSpc>
                <a:spcPct val="100000"/>
              </a:lnSpc>
              <a:spcBef>
                <a:spcPts val="0"/>
              </a:spcBef>
            </a:pP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відповіді та дискусії під час обговорення, вирішення ситуаційних 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завдань, </a:t>
            </a:r>
            <a:r>
              <a:rPr lang="uk-UA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</a:t>
            </a:r>
            <a:r>
              <a:rPr lang="uk-UA" alt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с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амостійна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робота з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дисципліни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</a:t>
            </a:r>
            <a:endParaRPr lang="ru-RU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2"/>
          </p:nvPr>
        </p:nvSpPr>
        <p:spPr bwMode="auto">
          <a:xfrm>
            <a:off x="333375" y="3369310"/>
            <a:ext cx="5600700" cy="2773680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Технічні вимоги: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Проекційне мультимедійне обладнання (проектор, екран, ноутбук/комп’ютер); 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Доступ до мереж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і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Internet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точка доступу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Wi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-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Fi</a:t>
            </a: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ru-RU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OS: Windows, Android, </a:t>
            </a:r>
            <a:r>
              <a:rPr lang="en-US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iOS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Browsers: Chrome / Opera / Mozilla Firefox / MS Edge;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Програмне забезпечення:</a:t>
            </a: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Word, Excel, PowerPoint; Skype, Zoom, Google Meet; 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en-US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Система електронного навчання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Moodle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3.9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Тренінгова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аудиторія (дошка,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комплект канцелярського приладдя для творчості: маркери, олівці,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стікери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, кольоровий папір, клей, ватман, блокнот для </a:t>
            </a:r>
            <a:r>
              <a:rPr lang="uk-UA" sz="1200" dirty="0" err="1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фліпчарту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).</a:t>
            </a:r>
            <a:endParaRPr lang="ru-RU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Академічна доброчесність: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передбачає самостійне виконання аналітичних і творчих завдань, контрольних робіт; у разі наявності текстових збігів, копіювання, списування або фальсифікації даних робота не зараховується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uk-UA" sz="1200" b="1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Консультування</a:t>
            </a:r>
            <a:r>
              <a:rPr lang="uk-UA" sz="1200" dirty="0" smtClean="0">
                <a:latin typeface="Times New Roman" panose="02020603050405020304" pitchFamily="18" charset="0"/>
                <a:ea typeface="Segoe UI Emoji" panose="020B0502040204020203" pitchFamily="34" charset="0"/>
                <a:cs typeface="Times New Roman" panose="02020603050405020304" pitchFamily="18" charset="0"/>
              </a:rPr>
              <a:t> з дисциплін надається згідно графіку консультування кафедри.</a:t>
            </a:r>
            <a:endParaRPr lang="uk-UA" sz="1200" dirty="0" smtClean="0">
              <a:latin typeface="Times New Roman" panose="02020603050405020304" pitchFamily="18" charset="0"/>
              <a:ea typeface="Segoe UI Emoji" panose="020B05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Объект 9"/>
          <p:cNvSpPr>
            <a:spLocks noGrp="1"/>
          </p:cNvSpPr>
          <p:nvPr>
            <p:ph idx="14"/>
          </p:nvPr>
        </p:nvSpPr>
        <p:spPr bwMode="auto">
          <a:xfrm>
            <a:off x="6365875" y="1679575"/>
            <a:ext cx="5486400" cy="4783138"/>
          </a:xfrm>
          <a:solidFill>
            <a:srgbClr val="F0F0F0">
              <a:alpha val="69019"/>
            </a:srgbClr>
          </a:solidFill>
          <a:ln>
            <a:miter lim="800000"/>
          </a:ln>
        </p:spPr>
        <p:txBody>
          <a:bodyPr vert="horz" wrap="square" lIns="91440" tIns="45720" rIns="91440" bIns="45720" numCol="1" anchorCtr="0" compatLnSpc="1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uk-UA" sz="1600" b="1" dirty="0" smtClean="0"/>
          </a:p>
          <a:p>
            <a:pPr algn="l"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r>
              <a:rPr lang="uk-UA" sz="14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Вимоги до робіт:</a:t>
            </a:r>
            <a:endParaRPr lang="uk-UA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Під час роботи на семінарах оцінюється активна участь під час обговорення та відповідей на питання, володіння теоретичним матеріалом та вміння його використовувати при вирішенні ситуаційних завдань.  </a:t>
            </a:r>
            <a:r>
              <a:rPr lang="en-US" alt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Тестування відбуваються через систему Moodle.</a:t>
            </a:r>
            <a:endParaRPr lang="en-US" altLang="en-US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Самостійна робота складається із завдань, які поєднують у собі теоретичну частину (розгорнута відповідь на питання для самостійного опрацювання) та практичні завдання (ситуаційні задачі/кейси)</a:t>
            </a:r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. 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4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  <a:p>
            <a:pPr>
              <a:lnSpc>
                <a:spcPct val="100000"/>
              </a:lnSpc>
              <a:spcBef>
                <a:spcPct val="0"/>
              </a:spcBef>
              <a:buFont typeface="Wingdings" panose="05000000000000000000" pitchFamily="2" charset="2"/>
              <a:buNone/>
            </a:pPr>
            <a:endParaRPr lang="uk-UA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3723</Words>
  <Application>WPS Presentation</Application>
  <PresentationFormat>Произвольный</PresentationFormat>
  <Paragraphs>48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3" baseType="lpstr">
      <vt:lpstr>Arial</vt:lpstr>
      <vt:lpstr>SimSun</vt:lpstr>
      <vt:lpstr>Wingdings</vt:lpstr>
      <vt:lpstr>Calibri Light</vt:lpstr>
      <vt:lpstr>Times New Roman</vt:lpstr>
      <vt:lpstr>Segoe UI Emoji</vt:lpstr>
      <vt:lpstr>Microsoft YaHei</vt:lpstr>
      <vt:lpstr>Arial Unicode MS</vt:lpstr>
      <vt:lpstr>Calibri</vt:lpstr>
      <vt:lpstr>Calibri Light</vt:lpstr>
      <vt:lpstr>Тема Office</vt:lpstr>
      <vt:lpstr>УПРАВЛІННЯ ПРОЄКТАМИ </vt:lpstr>
      <vt:lpstr>УПРАВЛІННЯ ПРОЄКТАМИ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 ДИСЦИПЛІНИ/ТК</dc:title>
  <dc:creator>Пользователь Windows</dc:creator>
  <cp:lastModifiedBy>admin</cp:lastModifiedBy>
  <cp:revision>57</cp:revision>
  <dcterms:created xsi:type="dcterms:W3CDTF">2020-10-01T12:50:00Z</dcterms:created>
  <dcterms:modified xsi:type="dcterms:W3CDTF">2026-02-17T06:47:22Z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F7D4E19661BA48A6A85CD3BF3A60F25C_13</vt:lpwstr>
  </property>
  <property fmtid="{D5CDD505-2E9C-101B-9397-08002B2CF9AE}" pid="3" name="KSOProductBuildVer">
    <vt:lpwstr>1033-12.2.0.23196</vt:lpwstr>
  </property>
</Properties>
</file>