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9" r:id="rId3"/>
    <p:sldId id="260" r:id="rId4"/>
  </p:sldIdLst>
  <p:sldSz cx="12192000" cy="6858000"/>
  <p:notesSz cx="6858000" cy="9144000"/>
  <p:defaultTextStyle>
    <a:defPPr>
      <a:defRPr lang="uk-UA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5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DD9FF"/>
    <a:srgbClr val="E5EBFF"/>
    <a:srgbClr val="C9E9CD"/>
    <a:srgbClr val="F0F0F0"/>
    <a:srgbClr val="FFFF00"/>
    <a:srgbClr val="FDDFD7"/>
    <a:srgbClr val="FEE8A0"/>
    <a:srgbClr val="F8F7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05" d="100"/>
          <a:sy n="105" d="100"/>
        </p:scale>
        <p:origin x="-96" y="-162"/>
      </p:cViewPr>
      <p:guideLst>
        <p:guide orient="horz" pos="2160"/>
        <p:guide pos="385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50830C4A-C037-4C5A-8F7B-F183F82C60D3}" type="datetimeFigureOut">
              <a:rPr lang="uk-UA"/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89ED1664-005B-44AB-9B0A-AEF7947A85AE}" type="slidenum">
              <a:rPr lang="uk-UA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uk-UA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932F1742-8B51-4E84-A1D5-502B1856DEC8}" type="datetimeFigureOut">
              <a:rPr lang="uk-UA"/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15B96E06-79AA-42E6-BFF2-B4EA89E9BB9C}" type="slidenum">
              <a:rPr lang="uk-UA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92097" y="365125"/>
            <a:ext cx="7305151" cy="1325563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279842" y="3400651"/>
            <a:ext cx="3617406" cy="312072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DC22B08B-CE22-4D76-B947-25BE91437C3D}" type="datetimeFigureOut">
              <a:rPr lang="uk-UA"/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8409F3F5-A6D7-4886-8744-449920F29605}" type="slidenum">
              <a:rPr lang="uk-UA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1B5D3BB5-6340-4A53-9DFD-8A87DFDD136D}" type="datetimeFigureOut">
              <a:rPr lang="uk-UA"/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254EA169-B964-4735-ACE5-7CFEC9772010}" type="slidenum">
              <a:rPr lang="uk-UA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34108"/>
            <a:ext cx="11554348" cy="967152"/>
          </a:xfrm>
          <a:prstGeom prst="rect">
            <a:avLst/>
          </a:prstGeom>
          <a:solidFill>
            <a:srgbClr val="E5EBFF">
              <a:alpha val="69804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b="0">
                <a:latin typeface="+mj-lt"/>
              </a:defRPr>
            </a:lvl1pPr>
          </a:lstStyle>
          <a:p>
            <a:r>
              <a:rPr lang="en-US" noProof="0" dirty="0" smtClean="0"/>
              <a:t>Образец заголовка</a:t>
            </a:r>
            <a:endParaRPr lang="uk-UA" noProof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66492" y="3560885"/>
            <a:ext cx="7430756" cy="3086100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en-US" noProof="0" dirty="0" smtClean="0"/>
              <a:t>Образец текста</a:t>
            </a:r>
            <a:endParaRPr lang="en-US" noProof="0" dirty="0" smtClean="0"/>
          </a:p>
        </p:txBody>
      </p:sp>
      <p:sp>
        <p:nvSpPr>
          <p:cNvPr id="9" name="Объект 2"/>
          <p:cNvSpPr>
            <a:spLocks noGrp="1"/>
          </p:cNvSpPr>
          <p:nvPr>
            <p:ph idx="10"/>
          </p:nvPr>
        </p:nvSpPr>
        <p:spPr>
          <a:xfrm>
            <a:off x="342900" y="1648417"/>
            <a:ext cx="3727938" cy="1580924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en-US" noProof="0" dirty="0" smtClean="0"/>
              <a:t>Образец текста</a:t>
            </a:r>
            <a:endParaRPr lang="en-US" noProof="0" dirty="0" smtClean="0"/>
          </a:p>
        </p:txBody>
      </p:sp>
      <p:sp>
        <p:nvSpPr>
          <p:cNvPr id="12" name="Объект 2"/>
          <p:cNvSpPr>
            <a:spLocks noGrp="1"/>
          </p:cNvSpPr>
          <p:nvPr>
            <p:ph idx="13"/>
          </p:nvPr>
        </p:nvSpPr>
        <p:spPr>
          <a:xfrm>
            <a:off x="342900" y="3560885"/>
            <a:ext cx="3727938" cy="3086100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en-US" noProof="0" dirty="0" smtClean="0"/>
              <a:t>Образец текста</a:t>
            </a:r>
            <a:endParaRPr lang="en-US" noProof="0" dirty="0" smtClean="0"/>
          </a:p>
        </p:txBody>
      </p:sp>
      <p:sp>
        <p:nvSpPr>
          <p:cNvPr id="14" name="Объект 2"/>
          <p:cNvSpPr>
            <a:spLocks noGrp="1"/>
          </p:cNvSpPr>
          <p:nvPr>
            <p:ph idx="15"/>
          </p:nvPr>
        </p:nvSpPr>
        <p:spPr>
          <a:xfrm>
            <a:off x="4466492" y="1648417"/>
            <a:ext cx="7430756" cy="1580925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>
            <a:normAutofit/>
          </a:bodyPr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en-US" noProof="0" dirty="0" smtClean="0"/>
              <a:t>Образец текста</a:t>
            </a:r>
            <a:endParaRPr lang="en-US" noProof="0" dirty="0" smtClean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8070" y="351692"/>
            <a:ext cx="11556835" cy="1037493"/>
          </a:xfrm>
          <a:prstGeom prst="rect">
            <a:avLst/>
          </a:prstGeom>
          <a:solidFill>
            <a:srgbClr val="E5EBFF">
              <a:alpha val="69804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b="0">
                <a:latin typeface="+mj-lt"/>
              </a:defRPr>
            </a:lvl1pPr>
          </a:lstStyle>
          <a:p>
            <a:r>
              <a:rPr lang="en-US" noProof="0" dirty="0" smtClean="0"/>
              <a:t>Образец заголовка</a:t>
            </a:r>
            <a:endParaRPr lang="uk-UA" noProof="0" dirty="0"/>
          </a:p>
        </p:txBody>
      </p:sp>
      <p:sp>
        <p:nvSpPr>
          <p:cNvPr id="10" name="Объект 2"/>
          <p:cNvSpPr>
            <a:spLocks noGrp="1"/>
          </p:cNvSpPr>
          <p:nvPr>
            <p:ph idx="11"/>
          </p:nvPr>
        </p:nvSpPr>
        <p:spPr>
          <a:xfrm>
            <a:off x="378070" y="1760885"/>
            <a:ext cx="5600699" cy="2855078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>
            <a:normAutofit/>
          </a:bodyPr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en-US" noProof="0" dirty="0" smtClean="0"/>
              <a:t>Образец текста</a:t>
            </a:r>
            <a:endParaRPr lang="en-US" noProof="0" dirty="0" smtClean="0"/>
          </a:p>
        </p:txBody>
      </p:sp>
      <p:sp>
        <p:nvSpPr>
          <p:cNvPr id="11" name="Объект 2"/>
          <p:cNvSpPr>
            <a:spLocks noGrp="1"/>
          </p:cNvSpPr>
          <p:nvPr>
            <p:ph idx="12"/>
          </p:nvPr>
        </p:nvSpPr>
        <p:spPr>
          <a:xfrm>
            <a:off x="378070" y="5017292"/>
            <a:ext cx="5600699" cy="1506599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>
            <a:noAutofit/>
          </a:bodyPr>
          <a:lstStyle>
            <a:lvl1pPr>
              <a:defRPr sz="2200" b="0" baseline="0">
                <a:latin typeface="+mj-lt"/>
              </a:defRPr>
            </a:lvl1pPr>
          </a:lstStyle>
          <a:p>
            <a:pPr lvl="0"/>
            <a:r>
              <a:rPr lang="en-US" noProof="0" dirty="0" err="1" smtClean="0"/>
              <a:t>Образец текста</a:t>
            </a:r>
            <a:endParaRPr lang="en-US" noProof="0" dirty="0" err="1" smtClean="0"/>
          </a:p>
        </p:txBody>
      </p:sp>
      <p:sp>
        <p:nvSpPr>
          <p:cNvPr id="13" name="Объект 2"/>
          <p:cNvSpPr>
            <a:spLocks noGrp="1"/>
          </p:cNvSpPr>
          <p:nvPr>
            <p:ph idx="14"/>
          </p:nvPr>
        </p:nvSpPr>
        <p:spPr>
          <a:xfrm>
            <a:off x="6409592" y="1740878"/>
            <a:ext cx="5486400" cy="4783014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sz="2200" b="0" baseline="0">
                <a:latin typeface="+mj-lt"/>
              </a:defRPr>
            </a:lvl1pPr>
          </a:lstStyle>
          <a:p>
            <a:pPr lvl="0"/>
            <a:r>
              <a:rPr lang="en-US" noProof="0" dirty="0" smtClean="0"/>
              <a:t>Образец текста</a:t>
            </a:r>
            <a:endParaRPr lang="en-US" noProof="0" dirty="0" smtClean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F3525DDA-8B4E-4EEE-8712-12047F00F5A7}" type="datetimeFigureOut">
              <a:rPr lang="uk-UA"/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C4E4F933-8599-4A68-A89E-164962245365}" type="slidenum">
              <a:rPr lang="uk-UA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92097" y="365125"/>
            <a:ext cx="7305151" cy="13255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 err="1" smtClean="0"/>
              <a:t>Образец заголовка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3DA3021C-EC73-4CBD-830D-D71284C1BC75}" type="datetimeFigureOut">
              <a:rPr lang="uk-UA"/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C7C9495E-C43D-465E-B5AA-29C361B791E6}" type="slidenum">
              <a:rPr lang="uk-UA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FF0BFE0F-F1FB-451B-99B1-95F28F7BEC72}" type="datetimeFigureOut">
              <a:rPr lang="uk-UA"/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1825B7E1-3D34-4949-8CE2-8982FDAEE902}" type="slidenum">
              <a:rPr lang="uk-UA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92097" y="365125"/>
            <a:ext cx="7305151" cy="1325563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DB20B12A-81C8-4327-B7F5-08A4289EE15D}" type="datetimeFigureOut">
              <a:rPr lang="uk-UA"/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60A3D012-AE69-4F7C-ADFF-B33035829884}" type="slidenum">
              <a:rPr lang="uk-UA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468A7E32-8FAE-4A69-B73D-EE5C61ED1A9F}" type="datetimeFigureOut">
              <a:rPr lang="uk-UA"/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05888B1C-5A79-4DAE-A0B8-91006BD14F4E}" type="slidenum">
              <a:rPr lang="uk-UA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49B86BC6-A78A-422A-8C27-247419831650}" type="datetimeFigureOut">
              <a:rPr lang="uk-UA"/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E4D0D998-5068-48B2-9CD1-B3A92619D965}" type="slidenum">
              <a:rPr lang="uk-UA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../media/image1.jpeg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20000"/>
            <a:lum/>
          </a:blip>
          <a:srcRect/>
          <a:tile tx="190500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 Light" panose="020F0302020204030204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 Light" panose="020F0302020204030204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 Light" panose="020F0302020204030204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 Light" panose="020F0302020204030204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 Light" panose="020F0302020204030204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 Light" panose="020F0302020204030204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 Light" panose="020F0302020204030204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 Light" panose="020F0302020204030204"/>
        </a:defRPr>
      </a:lvl9pPr>
    </p:titleStyle>
    <p:bodyStyle>
      <a:lvl1pPr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defRPr sz="28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9"/>
          <p:cNvSpPr>
            <a:spLocks noGrp="1"/>
          </p:cNvSpPr>
          <p:nvPr>
            <p:ph type="title"/>
          </p:nvPr>
        </p:nvSpPr>
        <p:spPr bwMode="auto">
          <a:xfrm>
            <a:off x="342900" y="333375"/>
            <a:ext cx="11553825" cy="968375"/>
          </a:xfrm>
          <a:solidFill>
            <a:srgbClr val="E5EBFF">
              <a:alpha val="69803"/>
            </a:srgbClr>
          </a:solidFill>
          <a:ln>
            <a:miter lim="800000"/>
          </a:ln>
        </p:spPr>
        <p:txBody>
          <a:bodyPr vert="horz" wrap="square" lIns="91440" tIns="45720" rIns="91440" bIns="45720" numCol="1" anchorCtr="0" compatLnSpc="1"/>
          <a:lstStyle/>
          <a:p>
            <a:r>
              <a:rPr lang="en-US" altLang="en-US" b="1" dirty="0" smtClean="0"/>
              <a:t>Менеджмент </a:t>
            </a:r>
            <a:r>
              <a:rPr lang="uk-UA" altLang="en-US" b="1" dirty="0" smtClean="0"/>
              <a:t>якості</a:t>
            </a:r>
            <a:endParaRPr lang="uk-UA" altLang="en-US" b="1" dirty="0" smtClean="0"/>
          </a:p>
        </p:txBody>
      </p:sp>
      <p:sp>
        <p:nvSpPr>
          <p:cNvPr id="11" name="Объект 10"/>
          <p:cNvSpPr>
            <a:spLocks noGrp="1"/>
          </p:cNvSpPr>
          <p:nvPr>
            <p:ph idx="1"/>
          </p:nvPr>
        </p:nvSpPr>
        <p:spPr bwMode="auto">
          <a:xfrm>
            <a:off x="4492625" y="3119120"/>
            <a:ext cx="7296150" cy="3375343"/>
          </a:xfrm>
          <a:solidFill>
            <a:srgbClr val="F0F0F0">
              <a:alpha val="69019"/>
            </a:srgbClr>
          </a:solidFill>
          <a:ln>
            <a:miter lim="800000"/>
          </a:ln>
        </p:spPr>
        <p:txBody>
          <a:bodyPr vert="horz" wrap="square" lIns="91440" tIns="45720" rIns="91440" bIns="45720" numCol="1" anchorCtr="0" compatLnSpc="1"/>
          <a:lstStyle/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uk-UA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Зміст навчальної дисципліни :</a:t>
            </a:r>
            <a:endParaRPr lang="uk-UA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1. Основні проблеми управління якістю</a:t>
            </a:r>
            <a:endParaRPr lang="en-US" alt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2. Основні поняття та категорії управління якістю</a:t>
            </a:r>
            <a:endParaRPr lang="en-US" alt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3. Управління якістю товарів на рівні підприємства</a:t>
            </a:r>
            <a:endParaRPr lang="en-US" alt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4. Вітчизняний досвід управління якістю</a:t>
            </a:r>
            <a:endParaRPr lang="en-US" alt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5. Міжнародний досвід управління якістю</a:t>
            </a:r>
            <a:endParaRPr lang="en-US" alt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6. Тотальне управління якістю (TQM)</a:t>
            </a:r>
            <a:endParaRPr lang="en-US" alt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7. Системний підхід до проблеми управління якістю</a:t>
            </a:r>
            <a:endParaRPr lang="en-US" alt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8. Система якості в стандартах ISO серії 9000</a:t>
            </a:r>
            <a:endParaRPr lang="en-US" alt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9. Загальні підходи та методи роботи з якості</a:t>
            </a:r>
            <a:endParaRPr lang="en-US" alt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10. Статистичні методи управління якістю</a:t>
            </a:r>
            <a:endParaRPr lang="en-US" alt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11. Економічні та правові аспекти управління якістю</a:t>
            </a:r>
            <a:endParaRPr lang="en-US" alt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12. Сертифікація систем якості</a:t>
            </a:r>
            <a:endParaRPr lang="en-US" alt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13. Аудит якості та премії якості </a:t>
            </a:r>
            <a:endParaRPr lang="en-US" alt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endParaRPr lang="en-US" alt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Объект 11"/>
          <p:cNvSpPr>
            <a:spLocks noGrp="1"/>
          </p:cNvSpPr>
          <p:nvPr>
            <p:ph idx="10"/>
          </p:nvPr>
        </p:nvSpPr>
        <p:spPr bwMode="auto">
          <a:xfrm>
            <a:off x="342900" y="1438275"/>
            <a:ext cx="4004945" cy="494030"/>
          </a:xfrm>
          <a:solidFill>
            <a:srgbClr val="F0F0F0">
              <a:alpha val="69019"/>
            </a:srgbClr>
          </a:solidFill>
          <a:ln>
            <a:miter lim="800000"/>
          </a:ln>
        </p:spPr>
        <p:txBody>
          <a:bodyPr vert="horz" wrap="square" lIns="91440" tIns="45720" rIns="91440" bIns="45720" numCol="1" anchorCtr="0" compatLnSpc="1"/>
          <a:lstStyle/>
          <a:p>
            <a:pPr>
              <a:lnSpc>
                <a:spcPct val="100000"/>
              </a:lnSpc>
            </a:pPr>
            <a:r>
              <a:rPr lang="uk-UA" sz="1600" b="1" dirty="0" smtClean="0"/>
              <a:t>Викладач: викладач кафедри менеджменту</a:t>
            </a:r>
            <a:endParaRPr lang="en-US" altLang="uk-UA" sz="1600" dirty="0" smtClean="0"/>
          </a:p>
        </p:txBody>
      </p:sp>
      <p:sp>
        <p:nvSpPr>
          <p:cNvPr id="13" name="Объект 12"/>
          <p:cNvSpPr>
            <a:spLocks noGrp="1"/>
          </p:cNvSpPr>
          <p:nvPr>
            <p:ph idx="13"/>
          </p:nvPr>
        </p:nvSpPr>
        <p:spPr bwMode="auto">
          <a:xfrm>
            <a:off x="332105" y="2068195"/>
            <a:ext cx="4015740" cy="4544060"/>
          </a:xfrm>
          <a:solidFill>
            <a:srgbClr val="F0F0F0">
              <a:alpha val="69019"/>
            </a:srgbClr>
          </a:solidFill>
          <a:ln>
            <a:miter lim="800000"/>
          </a:ln>
        </p:spPr>
        <p:txBody>
          <a:bodyPr vert="horz" wrap="square" lIns="91440" tIns="45720" rIns="91440" bIns="45720" numCol="1" anchorCtr="0" compatLnSpc="1"/>
          <a:lstStyle/>
          <a:p>
            <a:pPr algn="just">
              <a:lnSpc>
                <a:spcPct val="100000"/>
              </a:lnSpc>
              <a:spcBef>
                <a:spcPct val="0"/>
              </a:spcBef>
              <a:buFont typeface="Calibri Light" panose="020F0302020204030204"/>
              <a:buNone/>
            </a:pPr>
            <a:r>
              <a:rPr lang="en-US" altLang="en-US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 курсу:</a:t>
            </a:r>
            <a:endParaRPr lang="en-US" altLang="en-US" sz="1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Font typeface="Calibri Light" panose="020F0302020204030204"/>
              <a:buNone/>
            </a:pPr>
            <a:r>
              <a:rPr lang="en-US" altLang="en-US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Знання: </a:t>
            </a:r>
            <a:r>
              <a:rPr lang="en-US" alt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вміти виявляти чинники поліпшення якості продукції та забезпечення її конкурентоспроможності; засвоїти алгоритм діяльності щодо фінансування витрат на якість та основні задачі вимірювання витрат на якість; аналізувати та застосовувати на практиці принципи, методи й інструменти управління якістю; проводити заходи щодо організації робіт із розробки та впровадження систем управління якістю відповідно до рекомендацій міжнародних стандартів ISO серії 9000</a:t>
            </a:r>
            <a:r>
              <a:rPr lang="uk-UA" alt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Font typeface="Calibri Light" panose="020F0302020204030204"/>
              <a:buNone/>
            </a:pPr>
            <a:r>
              <a:rPr lang="en-US" altLang="en-US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Навички:</a:t>
            </a:r>
            <a:r>
              <a:rPr lang="en-US" alt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розробляти політику підприємства в галузі управління якістю;  розробляти структуру і основні положення “Керівництва з якості”; вибирати необхідні стандарти ISO серії 9000 залежно від специфіки підприємства; розробляти основні елементи систем менеджменту якості за моделями стандартів ISO 9001, ISO 9002, ISO 9003; розробляти основні елементи системи якості згідно з концепцією TQM, виконати оцінювання побудованої системи за критеріями європейської премії за якість; вибирати оптимальну форму збору, аналізу і обробки економічних даних про діяльність у галузі якості і функціонування системи якості.</a:t>
            </a:r>
            <a:endParaRPr lang="en-US" alt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Font typeface="Calibri Light" panose="020F0302020204030204"/>
              <a:buNone/>
            </a:pPr>
            <a:endParaRPr lang="en-US" alt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Объект 13"/>
          <p:cNvSpPr>
            <a:spLocks noGrp="1"/>
          </p:cNvSpPr>
          <p:nvPr>
            <p:ph idx="15"/>
          </p:nvPr>
        </p:nvSpPr>
        <p:spPr bwMode="auto">
          <a:xfrm>
            <a:off x="4467225" y="1438182"/>
            <a:ext cx="7402513" cy="1498057"/>
          </a:xfrm>
          <a:solidFill>
            <a:srgbClr val="F0F0F0">
              <a:alpha val="69019"/>
            </a:srgbClr>
          </a:solidFill>
          <a:ln>
            <a:miter lim="800000"/>
          </a:ln>
        </p:spPr>
        <p:txBody>
          <a:bodyPr vert="horz" wrap="square" lIns="91440" tIns="45720" rIns="91440" bIns="45720" numCol="1" anchorCtr="0" compatLnSpc="1">
            <a:normAutofit lnSpcReduction="10000"/>
          </a:bodyPr>
          <a:lstStyle/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Формат: вибіркова дисципліна</a:t>
            </a:r>
            <a:endParaRPr lang="en-US" alt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Метою : є формування у студентів системи знань з теорії та методології менеджменту якості, принципів</a:t>
            </a:r>
            <a:r>
              <a:rPr lang="uk-UA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побудови та функціонування систем управління якістю для різних видів товарів (продукції, послуг), вивчення</a:t>
            </a:r>
            <a:r>
              <a:rPr lang="uk-UA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нормативно-законодавчих, організаційних та економічних питань з менеджменту якості товарів (послуг).</a:t>
            </a:r>
            <a:endParaRPr lang="en-US" alt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6"/>
          <p:cNvSpPr>
            <a:spLocks noGrp="1"/>
          </p:cNvSpPr>
          <p:nvPr>
            <p:ph type="title"/>
          </p:nvPr>
        </p:nvSpPr>
        <p:spPr bwMode="auto">
          <a:xfrm>
            <a:off x="377825" y="352425"/>
            <a:ext cx="11557000" cy="1036638"/>
          </a:xfrm>
          <a:solidFill>
            <a:srgbClr val="E5EBFF">
              <a:alpha val="69803"/>
            </a:srgbClr>
          </a:solidFill>
          <a:ln>
            <a:miter lim="800000"/>
          </a:ln>
        </p:spPr>
        <p:txBody>
          <a:bodyPr vert="horz" wrap="square" lIns="91440" tIns="45720" rIns="91440" bIns="45720" numCol="1" anchorCtr="0" compatLnSpc="1"/>
          <a:lstStyle/>
          <a:p>
            <a:r>
              <a:rPr lang="en-US" altLang="en-US" b="1" dirty="0" smtClean="0">
                <a:sym typeface="+mn-ea"/>
              </a:rPr>
              <a:t>Менеджмент </a:t>
            </a:r>
            <a:r>
              <a:rPr lang="uk-UA" altLang="en-US" b="1" dirty="0" smtClean="0">
                <a:sym typeface="+mn-ea"/>
              </a:rPr>
              <a:t>якості</a:t>
            </a:r>
            <a:endParaRPr lang="en-US" altLang="en-US" b="1" dirty="0" smtClean="0"/>
          </a:p>
        </p:txBody>
      </p:sp>
      <p:sp>
        <p:nvSpPr>
          <p:cNvPr id="8" name="Объект 7"/>
          <p:cNvSpPr>
            <a:spLocks noGrp="1"/>
          </p:cNvSpPr>
          <p:nvPr>
            <p:ph idx="11"/>
          </p:nvPr>
        </p:nvSpPr>
        <p:spPr bwMode="auto">
          <a:xfrm>
            <a:off x="280988" y="1682752"/>
            <a:ext cx="5600700" cy="1459944"/>
          </a:xfrm>
          <a:solidFill>
            <a:srgbClr val="F0F0F0">
              <a:alpha val="69019"/>
            </a:srgbClr>
          </a:solidFill>
          <a:ln>
            <a:miter lim="800000"/>
          </a:ln>
        </p:spPr>
        <p:txBody>
          <a:bodyPr vert="horz" wrap="square" lIns="91440" tIns="45720" rIns="91440" bIns="45720" numCol="1" anchorCtr="0" compatLnSpc="1">
            <a:normAutofit lnSpcReduction="10000"/>
          </a:bodyPr>
          <a:lstStyle/>
          <a:p>
            <a:pPr marL="533400" indent="-533400">
              <a:lnSpc>
                <a:spcPct val="100000"/>
              </a:lnSpc>
              <a:spcBef>
                <a:spcPct val="0"/>
              </a:spcBef>
            </a:pPr>
            <a:r>
              <a:rPr lang="uk-UA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Оцінювання:</a:t>
            </a:r>
            <a:endParaRPr lang="uk-UA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00000"/>
              </a:lnSpc>
              <a:spcBef>
                <a:spcPts val="0"/>
              </a:spcBef>
            </a:pP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Залік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/</a:t>
            </a:r>
            <a:r>
              <a:rPr lang="uk-UA" alt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Іспит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– </a:t>
            </a:r>
            <a:r>
              <a:rPr lang="en-US" alt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uk-UA" alt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30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/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40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балів</a:t>
            </a:r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00000"/>
              </a:lnSpc>
              <a:spcBef>
                <a:spcPts val="0"/>
              </a:spcBef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Робота за семестр – 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70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/</a:t>
            </a:r>
            <a:r>
              <a:rPr lang="uk-UA" alt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60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балів:</a:t>
            </a:r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fontAlgn="auto">
              <a:lnSpc>
                <a:spcPct val="100000"/>
              </a:lnSpc>
              <a:spcBef>
                <a:spcPts val="0"/>
              </a:spcBef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відповіді та дискусії під час обговорення, вирішення ситуаційних 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завдань,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тестування</a:t>
            </a:r>
            <a:r>
              <a:rPr lang="uk-UA" alt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,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с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амостійна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робота з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дисципліни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.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Объект 8"/>
          <p:cNvSpPr>
            <a:spLocks noGrp="1"/>
          </p:cNvSpPr>
          <p:nvPr>
            <p:ph idx="12"/>
          </p:nvPr>
        </p:nvSpPr>
        <p:spPr bwMode="auto">
          <a:xfrm>
            <a:off x="333375" y="3369310"/>
            <a:ext cx="5600700" cy="2773680"/>
          </a:xfrm>
          <a:solidFill>
            <a:srgbClr val="F0F0F0">
              <a:alpha val="69019"/>
            </a:srgbClr>
          </a:solidFill>
          <a:ln>
            <a:miter lim="800000"/>
          </a:ln>
        </p:spPr>
        <p:txBody>
          <a:bodyPr vert="horz" wrap="square" lIns="91440" tIns="45720" rIns="91440" bIns="45720" numCol="1" anchorCtr="0" compatLnSpc="1"/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uk-UA" sz="1200" b="1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Технічні вимоги: </a:t>
            </a:r>
            <a:r>
              <a:rPr lang="uk-UA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Проекційне мультимедійне обладнання (проектор, екран, ноутбук/комп’ютер);  </a:t>
            </a:r>
            <a:endParaRPr lang="ru-RU" sz="1200" dirty="0" smtClean="0">
              <a:latin typeface="Times New Roman" panose="02020603050405020304" pitchFamily="18" charset="0"/>
              <a:ea typeface="Segoe UI Emoji" panose="020B0502040204020203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 Доступ до мереж</a:t>
            </a:r>
            <a:r>
              <a:rPr lang="uk-UA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і </a:t>
            </a:r>
            <a:r>
              <a:rPr lang="en-US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Internet</a:t>
            </a:r>
            <a:r>
              <a:rPr lang="ru-RU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, точка доступу </a:t>
            </a:r>
            <a:r>
              <a:rPr lang="en-US" sz="1200" dirty="0" err="1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Wi</a:t>
            </a:r>
            <a:r>
              <a:rPr lang="ru-RU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-</a:t>
            </a:r>
            <a:r>
              <a:rPr lang="en-US" sz="1200" dirty="0" err="1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Fi</a:t>
            </a:r>
            <a:r>
              <a:rPr lang="ru-RU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; </a:t>
            </a:r>
            <a:endParaRPr lang="ru-RU" sz="1200" dirty="0" smtClean="0">
              <a:latin typeface="Times New Roman" panose="02020603050405020304" pitchFamily="18" charset="0"/>
              <a:ea typeface="Segoe UI Emoji" panose="020B0502040204020203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OS: Windows, Android, </a:t>
            </a:r>
            <a:r>
              <a:rPr lang="en-US" sz="1200" dirty="0" err="1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iOS</a:t>
            </a:r>
            <a:r>
              <a:rPr lang="en-US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; </a:t>
            </a:r>
            <a:endParaRPr lang="ru-RU" sz="1200" dirty="0" smtClean="0">
              <a:latin typeface="Times New Roman" panose="02020603050405020304" pitchFamily="18" charset="0"/>
              <a:ea typeface="Segoe UI Emoji" panose="020B0502040204020203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n-US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 Browsers: Chrome / Opera / Mozilla Firefox / MS Edge; </a:t>
            </a:r>
            <a:endParaRPr lang="ru-RU" sz="1200" dirty="0" smtClean="0">
              <a:latin typeface="Times New Roman" panose="02020603050405020304" pitchFamily="18" charset="0"/>
              <a:ea typeface="Segoe UI Emoji" panose="020B0502040204020203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uk-UA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Програмне забезпечення:</a:t>
            </a:r>
            <a:r>
              <a:rPr lang="en-US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 Word, Excel, PowerPoint; Skype, Zoom, Google Meet; </a:t>
            </a:r>
            <a:endParaRPr lang="ru-RU" sz="1200" dirty="0" smtClean="0">
              <a:latin typeface="Times New Roman" panose="02020603050405020304" pitchFamily="18" charset="0"/>
              <a:ea typeface="Segoe UI Emoji" panose="020B0502040204020203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n-US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 </a:t>
            </a:r>
            <a:r>
              <a:rPr lang="uk-UA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Система електронного навчання </a:t>
            </a:r>
            <a:r>
              <a:rPr lang="uk-UA" sz="1200" dirty="0" err="1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Moodle</a:t>
            </a:r>
            <a:r>
              <a:rPr lang="uk-UA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 3.9</a:t>
            </a:r>
            <a:endParaRPr lang="ru-RU" sz="1200" dirty="0" smtClean="0">
              <a:latin typeface="Times New Roman" panose="02020603050405020304" pitchFamily="18" charset="0"/>
              <a:ea typeface="Segoe UI Emoji" panose="020B0502040204020203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uk-UA" sz="1200" dirty="0" err="1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Тренінгова</a:t>
            </a:r>
            <a:r>
              <a:rPr lang="uk-UA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 аудиторія (дошка, </a:t>
            </a:r>
            <a:r>
              <a:rPr lang="uk-UA" sz="1200" dirty="0" err="1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фліпчарт</a:t>
            </a:r>
            <a:r>
              <a:rPr lang="uk-UA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, комплект канцелярського приладдя для творчості: маркери, олівці, </a:t>
            </a:r>
            <a:r>
              <a:rPr lang="uk-UA" sz="1200" dirty="0" err="1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стікери</a:t>
            </a:r>
            <a:r>
              <a:rPr lang="uk-UA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, кольоровий папір, клей, ватман, блокнот для </a:t>
            </a:r>
            <a:r>
              <a:rPr lang="uk-UA" sz="1200" dirty="0" err="1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фліпчарту</a:t>
            </a:r>
            <a:r>
              <a:rPr lang="uk-UA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).</a:t>
            </a:r>
            <a:endParaRPr lang="ru-RU" sz="1200" dirty="0" smtClean="0">
              <a:latin typeface="Times New Roman" panose="02020603050405020304" pitchFamily="18" charset="0"/>
              <a:ea typeface="Segoe UI Emoji" panose="020B0502040204020203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uk-UA" sz="1200" b="1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Академічна доброчесність:</a:t>
            </a:r>
            <a:r>
              <a:rPr lang="uk-UA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 передбачає самостійне виконання аналітичних і творчих завдань, контрольних робіт; у разі наявності текстових збігів, копіювання, списування або фальсифікації даних робота не зараховується</a:t>
            </a:r>
            <a:endParaRPr lang="uk-UA" sz="1200" dirty="0" smtClean="0">
              <a:latin typeface="Times New Roman" panose="02020603050405020304" pitchFamily="18" charset="0"/>
              <a:ea typeface="Segoe UI Emoji" panose="020B0502040204020203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uk-UA" sz="1200" b="1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Консультування</a:t>
            </a:r>
            <a:r>
              <a:rPr lang="uk-UA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 з дисциплін надається згідно графіку консультування кафедри.</a:t>
            </a:r>
            <a:endParaRPr lang="uk-UA" sz="1200" dirty="0" smtClean="0">
              <a:latin typeface="Times New Roman" panose="02020603050405020304" pitchFamily="18" charset="0"/>
              <a:ea typeface="Segoe UI Emoji" panose="020B0502040204020203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Объект 9"/>
          <p:cNvSpPr>
            <a:spLocks noGrp="1"/>
          </p:cNvSpPr>
          <p:nvPr>
            <p:ph idx="14"/>
          </p:nvPr>
        </p:nvSpPr>
        <p:spPr bwMode="auto">
          <a:xfrm>
            <a:off x="6365875" y="1679575"/>
            <a:ext cx="5486400" cy="4783138"/>
          </a:xfrm>
          <a:solidFill>
            <a:srgbClr val="F0F0F0">
              <a:alpha val="69019"/>
            </a:srgbClr>
          </a:solidFill>
          <a:ln>
            <a:miter lim="800000"/>
          </a:ln>
        </p:spPr>
        <p:txBody>
          <a:bodyPr vert="horz" wrap="square" lIns="91440" tIns="45720" rIns="91440" bIns="45720" numCol="1" anchorCtr="0" compatLnSpc="1"/>
          <a:lstStyle/>
          <a:p>
            <a:pPr>
              <a:lnSpc>
                <a:spcPct val="100000"/>
              </a:lnSpc>
              <a:spcBef>
                <a:spcPct val="0"/>
              </a:spcBef>
            </a:pPr>
            <a:endParaRPr lang="uk-UA" sz="1600" b="1" dirty="0" smtClean="0"/>
          </a:p>
          <a:p>
            <a:pPr algn="l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uk-UA" sz="14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Вимоги до робіт:</a:t>
            </a:r>
            <a:endParaRPr lang="uk-UA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Під час роботи на семінарах оцінюється активна участь під час обговорення та відповідей на питання, володіння теоретичним матеріалом та вміння його використовувати при вирішенні ситуаційних завдань.  </a:t>
            </a:r>
            <a:r>
              <a:rPr lang="en-US" altLang="en-US" sz="14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Тестування відбуваються через систему Moodle.</a:t>
            </a:r>
            <a:endParaRPr lang="en-US" alt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Самостійна робота складається із завдань, які поєднують у собі теоретичну частину (розгорнута відповідь на питання для самостійного опрацювання) та практичні завдання (ситуаційні задачі/кейси)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. 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uk-UA" sz="1400" dirty="0" smtClean="0"/>
          </a:p>
          <a:p>
            <a:pPr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uk-UA" sz="1600" dirty="0" smtClean="0"/>
          </a:p>
          <a:p>
            <a:pPr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uk-UA" sz="1600" dirty="0" smtClean="0"/>
          </a:p>
          <a:p>
            <a:pPr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uk-UA" sz="1600" dirty="0" smtClean="0"/>
          </a:p>
          <a:p>
            <a:pPr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uk-UA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3570</Words>
  <Application>WPS Presentation</Application>
  <PresentationFormat>Произвольный</PresentationFormat>
  <Paragraphs>55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3" baseType="lpstr">
      <vt:lpstr>Arial</vt:lpstr>
      <vt:lpstr>SimSun</vt:lpstr>
      <vt:lpstr>Wingdings</vt:lpstr>
      <vt:lpstr>Calibri Light</vt:lpstr>
      <vt:lpstr>Times New Roman</vt:lpstr>
      <vt:lpstr>Segoe UI Emoji</vt:lpstr>
      <vt:lpstr>Microsoft YaHei</vt:lpstr>
      <vt:lpstr>Arial Unicode MS</vt:lpstr>
      <vt:lpstr>Calibri</vt:lpstr>
      <vt:lpstr>Calibri Light</vt:lpstr>
      <vt:lpstr>Тема Office</vt:lpstr>
      <vt:lpstr>Менеджмент ринку послуг</vt:lpstr>
      <vt:lpstr>Менеджмент ринку послуг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 ДИСЦИПЛІНИ/ТК</dc:title>
  <dc:creator>Пользователь Windows</dc:creator>
  <cp:lastModifiedBy>admin</cp:lastModifiedBy>
  <cp:revision>63</cp:revision>
  <dcterms:created xsi:type="dcterms:W3CDTF">2020-10-01T12:50:00Z</dcterms:created>
  <dcterms:modified xsi:type="dcterms:W3CDTF">2026-02-17T07:26:00Z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6DEEA66D3DCF4B7090FC96AE09F2CFA9_13</vt:lpwstr>
  </property>
  <property fmtid="{D5CDD505-2E9C-101B-9397-08002B2CF9AE}" pid="3" name="KSOProductBuildVer">
    <vt:lpwstr>1033-12.2.0.23196</vt:lpwstr>
  </property>
</Properties>
</file>