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FF"/>
    <a:srgbClr val="E5EBFF"/>
    <a:srgbClr val="C9E9CD"/>
    <a:srgbClr val="F0F0F0"/>
    <a:srgbClr val="FFFF00"/>
    <a:srgbClr val="FDDFD7"/>
    <a:srgbClr val="FEE8A0"/>
    <a:srgbClr val="F8F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-96" y="-162"/>
      </p:cViewPr>
      <p:guideLst>
        <p:guide orient="horz" pos="2160"/>
        <p:guide pos="38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0830C4A-C037-4C5A-8F7B-F183F82C60D3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9ED1664-005B-44AB-9B0A-AEF7947A85A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32F1742-8B51-4E84-A1D5-502B1856DEC8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5B96E06-79AA-42E6-BFF2-B4EA89E9BB9C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C22B08B-CE22-4D76-B947-25BE91437C3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409F3F5-A6D7-4886-8744-449920F2960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B5D3BB5-6340-4A53-9DFD-8A87DFDD136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4EA169-B964-4735-ACE5-7CFEC9772010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9" name="Объект 2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2" name="Объект 2"/>
          <p:cNvSpPr>
            <a:spLocks noGrp="1"/>
          </p:cNvSpPr>
          <p:nvPr>
            <p:ph idx="13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4" name="Объект 2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10" name="Объект 2"/>
          <p:cNvSpPr>
            <a:spLocks noGrp="1"/>
          </p:cNvSpPr>
          <p:nvPr>
            <p:ph idx="1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1" name="Объект 2"/>
          <p:cNvSpPr>
            <a:spLocks noGrp="1"/>
          </p:cNvSpPr>
          <p:nvPr>
            <p:ph idx="12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err="1" smtClean="0"/>
              <a:t>Образец текста</a:t>
            </a:r>
            <a:endParaRPr lang="en-US" noProof="0" dirty="0" err="1" smtClean="0"/>
          </a:p>
        </p:txBody>
      </p:sp>
      <p:sp>
        <p:nvSpPr>
          <p:cNvPr id="13" name="Объект 2"/>
          <p:cNvSpPr>
            <a:spLocks noGrp="1"/>
          </p:cNvSpPr>
          <p:nvPr>
            <p:ph idx="14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3525DDA-8B4E-4EEE-8712-12047F00F5A7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4E4F933-8599-4A68-A89E-1649622453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Образец заголовка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DA3021C-EC73-4CBD-830D-D71284C1BC75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7C9495E-C43D-465E-B5AA-29C361B791E6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F0BFE0F-F1FB-451B-99B1-95F28F7BEC72}" type="datetimeFigureOut">
              <a:rPr lang="uk-UA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825B7E1-3D34-4949-8CE2-8982FDAEE902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B20B12A-81C8-4327-B7F5-08A4289EE15D}" type="datetimeFigureOut">
              <a:rPr lang="uk-UA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0A3D012-AE69-4F7C-ADFF-B33035829884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68A7E32-8FAE-4A69-B73D-EE5C61ED1A9F}" type="datetimeFigureOut">
              <a:rPr lang="uk-UA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5888B1C-5A79-4DAE-A0B8-91006BD14F4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9B86BC6-A78A-422A-8C27-247419831650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4D0D998-5068-48B2-9CD1-B3A92619D9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9pPr>
    </p:titleStyle>
    <p:bodyStyle>
      <a:lvl1pPr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9"/>
          <p:cNvSpPr>
            <a:spLocks noGrp="1"/>
          </p:cNvSpPr>
          <p:nvPr>
            <p:ph type="title"/>
          </p:nvPr>
        </p:nvSpPr>
        <p:spPr bwMode="auto">
          <a:xfrm>
            <a:off x="342900" y="333375"/>
            <a:ext cx="11553825" cy="968375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b="1" dirty="0" smtClean="0"/>
              <a:t>Менеджмент ринку послуг</a:t>
            </a:r>
            <a:endParaRPr lang="en-US" altLang="en-US" b="1" dirty="0" smtClean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 bwMode="auto">
          <a:xfrm>
            <a:off x="4492625" y="3119120"/>
            <a:ext cx="7296150" cy="3375343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навчальної дисципліни :</a:t>
            </a:r>
            <a:endParaRPr lang="uk-UA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Основні проблеми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Основні поняття та категорії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 Управління якістю товарів на рівні підприємства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4. Вітчизняний досвід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5. Міжнародний досвід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6. Тотальне управління якістю (TQM)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7. Системний підхід до проблеми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8. Система якості в стандартах ISO серії 9000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9. Загальні підходи та методи роботи з якості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10. Статистичні методи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11. Економічні та правові аспекти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12. Сертифікація систем якості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13. Аудит якості та премії якості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 bwMode="auto">
          <a:xfrm>
            <a:off x="342900" y="1438275"/>
            <a:ext cx="4004945" cy="49403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</a:pPr>
            <a:r>
              <a:rPr lang="uk-UA" sz="1600" b="1" dirty="0" smtClean="0"/>
              <a:t>Викладач: викладач кафедри менеджменту</a:t>
            </a:r>
            <a:endParaRPr lang="en-US" altLang="uk-UA" sz="1600" dirty="0" smtClean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 bwMode="auto">
          <a:xfrm>
            <a:off x="332105" y="2068195"/>
            <a:ext cx="4015740" cy="454406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курсу: </a:t>
            </a:r>
            <a:endParaRPr lang="en-US" altLang="en-US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Знання: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та основні категорії менеджменту діяльності підприємств на ринку послуг; поняття організації в системі менеджменту та умови її ефективної діяльності з урахуванням впливу факторів внутрішнього і зовнішнього середовища; особливості функціонування системи менеджменту в підприємницьких і ринкових структурах; роль менеджменту у виробничо-господарській діяльності підприємства; особливості управління в нових умовах розвитку ринкового середовища, за різних організаційно-правових форм підприємства; типи структурної побудови підприємства, їх переваги і недоліки; </a:t>
            </a: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Навички: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 діяльність підприємства в цілому та безпосередньо підпорядкованого персоналу на науковій основі; визначати та аналізувати фактори зовнішнього і внутрішнього середовища підприємства, забезпечувати ефективність діяльності підприємства на ринку товарів і послуг з урахуванням впливу цих факторів; орієнтуватися в ролі “власного” підприємства в динамічному зовнішньому середовищі; формувати та використовувати конкурентні переваги на ринку товарів і послуг; здійснювати аналіз і планування діяльності підприємства та формувати його стратегію розвитку</a:t>
            </a: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 bwMode="auto">
          <a:xfrm>
            <a:off x="4467225" y="1438182"/>
            <a:ext cx="7402513" cy="1498057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lnSpcReduction="10000"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 вибіркова дисципліна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: є формування у студентів системи знань з теорії та методології менеджменту якості, принципів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 та функціонування систем управління якістю для різних видів товарів (продукції, послуг), вивчення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нормативно-законодавчих, організаційних та економічних питань з менеджменту якості товарів (послуг).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6"/>
          <p:cNvSpPr>
            <a:spLocks noGrp="1"/>
          </p:cNvSpPr>
          <p:nvPr>
            <p:ph type="title"/>
          </p:nvPr>
        </p:nvSpPr>
        <p:spPr bwMode="auto">
          <a:xfrm>
            <a:off x="377825" y="352425"/>
            <a:ext cx="11557000" cy="1036638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b="1" dirty="0" smtClean="0"/>
              <a:t>Менеджмент ринку послуг</a:t>
            </a:r>
            <a:endParaRPr lang="en-US" altLang="en-US" b="1" dirty="0" smtClean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 bwMode="auto">
          <a:xfrm>
            <a:off x="280988" y="1682752"/>
            <a:ext cx="5600700" cy="1459944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lnSpcReduction="10000"/>
          </a:bodyPr>
          <a:lstStyle/>
          <a:p>
            <a:pPr marL="533400" indent="-533400">
              <a:lnSpc>
                <a:spcPct val="100000"/>
              </a:lnSpc>
              <a:spcBef>
                <a:spcPct val="0"/>
              </a:spcBef>
            </a:pP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Оцінювання:</a:t>
            </a: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Залік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Іспит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за семестр –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60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балів: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відповіді та дискусії під час обговорення, вирішення ситуаційних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завдань,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тестування</a:t>
            </a:r>
            <a:r>
              <a:rPr lang="uk-UA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с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амостійна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дисципліни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 bwMode="auto">
          <a:xfrm>
            <a:off x="333375" y="3369310"/>
            <a:ext cx="5600700" cy="277368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Технічні вимоги: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Доступ до мереж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і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Internet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точка доступу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Wi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-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Fi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OS: Windows, Android,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iOS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Browsers: Chrome / Opera / Mozilla Firefox / MS Edge;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Програмне забезпечення: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Word, Excel, PowerPoint; Skype, Zoom, Google Meet;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Система електронного навчання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Moodle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3.9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Тренінгова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аудиторія (дошка,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стікери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кольоровий папір, клей, ватман, блокнот для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фліпчарту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).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Академічна доброчесність: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Консультування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з дисциплін надається згідно графіку консультування кафедри.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 bwMode="auto">
          <a:xfrm>
            <a:off x="6365875" y="1679575"/>
            <a:ext cx="5486400" cy="4783138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lang="uk-UA" sz="1600" b="1" dirty="0" smtClean="0"/>
          </a:p>
          <a:p>
            <a:pPr algn="l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Вимоги до робіт: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завдань.  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Тестування відбуваються через систему Moodle.</a:t>
            </a:r>
            <a:endParaRPr lang="en-US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Самостійна робота складається із завдань, які поєднують у собі теоретичну частину (розгорнута відповідь на питання для самостійного опрацювання) та практичні завдання (ситуаційні задачі/кейси)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4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3656</Words>
  <Application>WPS Presentation</Application>
  <PresentationFormat>Произвольный</PresentationFormat>
  <Paragraphs>55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Times New Roman</vt:lpstr>
      <vt:lpstr>Segoe UI Emoji</vt:lpstr>
      <vt:lpstr>Microsoft YaHei</vt:lpstr>
      <vt:lpstr>Arial Unicode MS</vt:lpstr>
      <vt:lpstr>Calibri</vt:lpstr>
      <vt:lpstr>Calibri Light</vt:lpstr>
      <vt:lpstr>Тема Office</vt:lpstr>
      <vt:lpstr>УПРАВЛІННЯ ПРОЄКТАМИ </vt:lpstr>
      <vt:lpstr>УПРАВЛІННЯ ПРОЄКТАМИ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admin</cp:lastModifiedBy>
  <cp:revision>63</cp:revision>
  <dcterms:created xsi:type="dcterms:W3CDTF">2020-10-01T12:50:00Z</dcterms:created>
  <dcterms:modified xsi:type="dcterms:W3CDTF">2026-02-17T07:24:00Z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F0469939E41547AB9C32A142C84F394D_13</vt:lpwstr>
  </property>
  <property fmtid="{D5CDD505-2E9C-101B-9397-08002B2CF9AE}" pid="3" name="KSOProductBuildVer">
    <vt:lpwstr>1033-12.2.0.23196</vt:lpwstr>
  </property>
</Properties>
</file>