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42900" y="246425"/>
            <a:ext cx="11554348" cy="967152"/>
          </a:xfrm>
        </p:spPr>
        <p:txBody>
          <a:bodyPr/>
          <a:lstStyle/>
          <a:p>
            <a:r>
              <a:rPr lang="uk-UA" dirty="0"/>
              <a:t>Менеджмент ЗЕД</a:t>
            </a: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466492" y="3000777"/>
            <a:ext cx="7430756" cy="3274393"/>
          </a:xfrm>
        </p:spPr>
        <p:txBody>
          <a:bodyPr numCol="2">
            <a:noAutofit/>
          </a:bodyPr>
          <a:lstStyle/>
          <a:p>
            <a:pPr defTabSz="540000">
              <a:spcBef>
                <a:spcPts val="200"/>
              </a:spcBef>
            </a:pPr>
            <a:r>
              <a:rPr lang="uk-UA" sz="1200" b="1" dirty="0"/>
              <a:t>Тематика курсу:</a:t>
            </a:r>
            <a:endParaRPr lang="uk-UA" sz="1200" dirty="0"/>
          </a:p>
          <a:p>
            <a:r>
              <a:rPr lang="ru-RU" sz="1200" dirty="0"/>
              <a:t>Тема 1. </a:t>
            </a:r>
            <a:r>
              <a:rPr lang="ru-RU" sz="1200" dirty="0" err="1"/>
              <a:t>Методологічні</a:t>
            </a:r>
            <a:r>
              <a:rPr lang="ru-RU" sz="1200" dirty="0"/>
              <a:t> </a:t>
            </a:r>
            <a:r>
              <a:rPr lang="ru-RU" sz="1200" dirty="0" err="1"/>
              <a:t>основи</a:t>
            </a:r>
            <a:r>
              <a:rPr lang="ru-RU" sz="1200" dirty="0"/>
              <a:t> менеджменту </a:t>
            </a:r>
            <a:r>
              <a:rPr lang="ru-RU" sz="1200" dirty="0" err="1"/>
              <a:t>зовнішньоекономічної</a:t>
            </a:r>
            <a:r>
              <a:rPr lang="ru-RU" sz="1200" dirty="0"/>
              <a:t> </a:t>
            </a:r>
            <a:r>
              <a:rPr lang="ru-RU" sz="1200" dirty="0" err="1"/>
              <a:t>діяльності</a:t>
            </a:r>
            <a:r>
              <a:rPr lang="ru-RU" sz="1200" dirty="0"/>
              <a:t> </a:t>
            </a:r>
          </a:p>
          <a:p>
            <a:r>
              <a:rPr lang="ru-RU" sz="1200" dirty="0"/>
              <a:t>Тема 2. </a:t>
            </a:r>
            <a:r>
              <a:rPr lang="ru-RU" sz="1200" dirty="0" err="1"/>
              <a:t>Організаційно-правові</a:t>
            </a:r>
            <a:r>
              <a:rPr lang="ru-RU" sz="1200" dirty="0"/>
              <a:t> </a:t>
            </a:r>
            <a:r>
              <a:rPr lang="ru-RU" sz="1200" dirty="0" err="1"/>
              <a:t>основи</a:t>
            </a:r>
            <a:r>
              <a:rPr lang="ru-RU" sz="1200" dirty="0"/>
              <a:t> менеджменту ЗЕД</a:t>
            </a:r>
          </a:p>
          <a:p>
            <a:r>
              <a:rPr lang="ru-RU" sz="1200" dirty="0"/>
              <a:t>Тема 3. </a:t>
            </a:r>
            <a:r>
              <a:rPr lang="ru-RU" sz="1200" dirty="0" err="1"/>
              <a:t>Стратегічний</a:t>
            </a:r>
            <a:r>
              <a:rPr lang="ru-RU" sz="1200" dirty="0"/>
              <a:t> менеджмент ЗЕД</a:t>
            </a:r>
          </a:p>
          <a:p>
            <a:r>
              <a:rPr lang="ru-RU" sz="1200" dirty="0"/>
              <a:t>Тема 4. </a:t>
            </a:r>
            <a:r>
              <a:rPr lang="ru-RU" sz="1200" dirty="0" err="1"/>
              <a:t>Державне</a:t>
            </a:r>
            <a:r>
              <a:rPr lang="ru-RU" sz="1200" dirty="0"/>
              <a:t> </a:t>
            </a:r>
            <a:r>
              <a:rPr lang="ru-RU" sz="1200" dirty="0" err="1"/>
              <a:t>регулювання</a:t>
            </a:r>
            <a:r>
              <a:rPr lang="ru-RU" sz="1200" dirty="0"/>
              <a:t> ЗЕД</a:t>
            </a:r>
          </a:p>
          <a:p>
            <a:r>
              <a:rPr lang="ru-RU" sz="1200" dirty="0"/>
              <a:t>Тема 5. </a:t>
            </a:r>
            <a:r>
              <a:rPr lang="ru-RU" sz="1200" dirty="0" err="1"/>
              <a:t>Митна</a:t>
            </a:r>
            <a:r>
              <a:rPr lang="ru-RU" sz="1200" dirty="0"/>
              <a:t> </a:t>
            </a:r>
            <a:r>
              <a:rPr lang="ru-RU" sz="1200" dirty="0" err="1"/>
              <a:t>політика</a:t>
            </a:r>
            <a:r>
              <a:rPr lang="ru-RU" sz="1200" dirty="0"/>
              <a:t> </a:t>
            </a:r>
            <a:r>
              <a:rPr lang="ru-RU" sz="1200" dirty="0" err="1"/>
              <a:t>держави</a:t>
            </a:r>
            <a:r>
              <a:rPr lang="ru-RU" sz="1200" dirty="0"/>
              <a:t> та </a:t>
            </a:r>
            <a:r>
              <a:rPr lang="ru-RU" sz="1200" dirty="0" err="1"/>
              <a:t>принципи</a:t>
            </a:r>
            <a:r>
              <a:rPr lang="ru-RU" sz="1200" dirty="0"/>
              <a:t> </a:t>
            </a:r>
            <a:r>
              <a:rPr lang="ru-RU" sz="1200" dirty="0" err="1"/>
              <a:t>митного</a:t>
            </a:r>
            <a:r>
              <a:rPr lang="ru-RU" sz="1200" dirty="0"/>
              <a:t> </a:t>
            </a:r>
            <a:r>
              <a:rPr lang="ru-RU" sz="1200" dirty="0" err="1"/>
              <a:t>регулювання</a:t>
            </a:r>
            <a:endParaRPr lang="ru-RU" sz="1200" dirty="0"/>
          </a:p>
          <a:p>
            <a:r>
              <a:rPr lang="ru-RU" sz="1200" dirty="0"/>
              <a:t>Тема 6. </a:t>
            </a:r>
            <a:r>
              <a:rPr lang="ru-RU" sz="1200" dirty="0" err="1"/>
              <a:t>Практичні</a:t>
            </a:r>
            <a:r>
              <a:rPr lang="ru-RU" sz="1200" dirty="0"/>
              <a:t> </a:t>
            </a:r>
            <a:r>
              <a:rPr lang="ru-RU" sz="1200" dirty="0" err="1"/>
              <a:t>аспекти</a:t>
            </a:r>
            <a:r>
              <a:rPr lang="ru-RU" sz="1200" dirty="0"/>
              <a:t> </a:t>
            </a:r>
            <a:r>
              <a:rPr lang="ru-RU" sz="1200" dirty="0" err="1"/>
              <a:t>митної</a:t>
            </a:r>
            <a:r>
              <a:rPr lang="ru-RU" sz="1200" dirty="0"/>
              <a:t> </a:t>
            </a:r>
            <a:r>
              <a:rPr lang="ru-RU" sz="1200" dirty="0" err="1"/>
              <a:t>справи</a:t>
            </a:r>
            <a:endParaRPr lang="ru-RU" sz="1200" dirty="0"/>
          </a:p>
          <a:p>
            <a:r>
              <a:rPr lang="ru-RU" sz="1200" dirty="0"/>
              <a:t>Тема 7. Суть і структура </a:t>
            </a:r>
            <a:r>
              <a:rPr lang="ru-RU" sz="1200" dirty="0" err="1"/>
              <a:t>зовнішньоекономічного</a:t>
            </a:r>
            <a:r>
              <a:rPr lang="ru-RU" sz="1200" dirty="0"/>
              <a:t> договору </a:t>
            </a:r>
            <a:r>
              <a:rPr lang="ru-RU" sz="1200" dirty="0" err="1"/>
              <a:t>купівлі</a:t>
            </a:r>
            <a:r>
              <a:rPr lang="ru-RU" sz="1200" dirty="0"/>
              <a:t>-продажу</a:t>
            </a:r>
          </a:p>
          <a:p>
            <a:r>
              <a:rPr lang="ru-RU" sz="1200" dirty="0"/>
              <a:t>Тема 8. </a:t>
            </a:r>
            <a:r>
              <a:rPr lang="ru-RU" sz="1200" dirty="0" err="1"/>
              <a:t>Валютне</a:t>
            </a:r>
            <a:r>
              <a:rPr lang="ru-RU" sz="1200" dirty="0"/>
              <a:t> </a:t>
            </a:r>
            <a:r>
              <a:rPr lang="ru-RU" sz="1200" dirty="0" err="1"/>
              <a:t>регулювання</a:t>
            </a:r>
            <a:r>
              <a:rPr lang="ru-RU" sz="1200" dirty="0"/>
              <a:t> ЗЕД</a:t>
            </a:r>
          </a:p>
          <a:p>
            <a:r>
              <a:rPr lang="ru-RU" sz="1200" dirty="0"/>
              <a:t>Тема 9. </a:t>
            </a:r>
            <a:r>
              <a:rPr lang="ru-RU" sz="1200" dirty="0" err="1"/>
              <a:t>Транспортне</a:t>
            </a:r>
            <a:r>
              <a:rPr lang="ru-RU" sz="1200" dirty="0"/>
              <a:t> </a:t>
            </a:r>
            <a:r>
              <a:rPr lang="ru-RU" sz="1200" dirty="0" err="1"/>
              <a:t>забезпечення</a:t>
            </a:r>
            <a:r>
              <a:rPr lang="ru-RU" sz="1200" dirty="0"/>
              <a:t> </a:t>
            </a:r>
            <a:r>
              <a:rPr lang="ru-RU" sz="1200" dirty="0" err="1"/>
              <a:t>зовнішньоекономічних</a:t>
            </a:r>
            <a:r>
              <a:rPr lang="ru-RU" sz="1200" dirty="0"/>
              <a:t> </a:t>
            </a:r>
            <a:r>
              <a:rPr lang="ru-RU" sz="1200" dirty="0" err="1"/>
              <a:t>угод</a:t>
            </a:r>
            <a:endParaRPr lang="ru-RU" sz="1200" dirty="0"/>
          </a:p>
          <a:p>
            <a:r>
              <a:rPr lang="ru-RU" sz="1200" dirty="0"/>
              <a:t>Тема 10. </a:t>
            </a:r>
            <a:r>
              <a:rPr lang="ru-RU" sz="1200" dirty="0" err="1"/>
              <a:t>Організація</a:t>
            </a:r>
            <a:r>
              <a:rPr lang="ru-RU" sz="1200" dirty="0"/>
              <a:t> </a:t>
            </a:r>
            <a:r>
              <a:rPr lang="ru-RU" sz="1200" dirty="0" err="1"/>
              <a:t>зовнішньоекономічних</a:t>
            </a:r>
            <a:r>
              <a:rPr lang="ru-RU" sz="1200" dirty="0"/>
              <a:t> </a:t>
            </a:r>
            <a:r>
              <a:rPr lang="ru-RU" sz="1200" dirty="0" err="1"/>
              <a:t>операцій</a:t>
            </a:r>
            <a:endParaRPr lang="ru-RU" sz="1200" dirty="0"/>
          </a:p>
          <a:p>
            <a:r>
              <a:rPr lang="ru-RU" sz="1200" dirty="0"/>
              <a:t>Тема 11. </a:t>
            </a:r>
            <a:r>
              <a:rPr lang="ru-RU" sz="1200" dirty="0" err="1"/>
              <a:t>Оцінювання</a:t>
            </a:r>
            <a:r>
              <a:rPr lang="ru-RU" sz="1200" dirty="0"/>
              <a:t> </a:t>
            </a:r>
            <a:r>
              <a:rPr lang="ru-RU" sz="1200" dirty="0" err="1"/>
              <a:t>ефективності</a:t>
            </a:r>
            <a:r>
              <a:rPr lang="ru-RU" sz="1200" dirty="0"/>
              <a:t> </a:t>
            </a:r>
            <a:r>
              <a:rPr lang="ru-RU" sz="1200" dirty="0" err="1"/>
              <a:t>зовнішньоекономічної</a:t>
            </a:r>
            <a:r>
              <a:rPr lang="ru-RU" sz="1200" dirty="0"/>
              <a:t> </a:t>
            </a:r>
            <a:r>
              <a:rPr lang="ru-RU" sz="1200" dirty="0" err="1"/>
              <a:t>діяльності</a:t>
            </a:r>
            <a:r>
              <a:rPr lang="ru-RU" sz="1200" dirty="0"/>
              <a:t> </a:t>
            </a:r>
            <a:r>
              <a:rPr lang="ru-RU" sz="1200" dirty="0" err="1"/>
              <a:t>підприємства</a:t>
            </a:r>
            <a:endParaRPr lang="ru-RU" sz="1200" dirty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900" y="950976"/>
            <a:ext cx="3984400" cy="1865376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uk-UA" b="1" dirty="0"/>
              <a:t>Викладач: </a:t>
            </a:r>
            <a:r>
              <a:rPr lang="uk-UA" dirty="0"/>
              <a:t>к.е.н., </a:t>
            </a:r>
            <a:r>
              <a:rPr lang="uk-UA" dirty="0" err="1"/>
              <a:t>д.н</a:t>
            </a:r>
            <a:r>
              <a:rPr lang="uk-UA" dirty="0"/>
              <a:t>. з </a:t>
            </a:r>
            <a:r>
              <a:rPr lang="uk-UA" dirty="0" err="1"/>
              <a:t>держ.упр</a:t>
            </a:r>
            <a:r>
              <a:rPr lang="uk-UA" dirty="0"/>
              <a:t>., доцент кафедри менеджменту  </a:t>
            </a:r>
          </a:p>
          <a:p>
            <a:pPr algn="just">
              <a:spcBef>
                <a:spcPts val="0"/>
              </a:spcBef>
            </a:pPr>
            <a:r>
              <a:rPr lang="uk-UA" dirty="0"/>
              <a:t>Стоян Олександра Юріївна</a:t>
            </a:r>
          </a:p>
          <a:p>
            <a:pPr algn="just">
              <a:spcBef>
                <a:spcPts val="0"/>
              </a:spcBef>
            </a:pPr>
            <a:r>
              <a:rPr lang="uk-UA" dirty="0"/>
              <a:t>(викладачі кафедри менеджменту)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899" y="3000776"/>
            <a:ext cx="3984401" cy="3857223"/>
          </a:xfrm>
        </p:spPr>
        <p:txBody>
          <a:bodyPr>
            <a:noAutofit/>
          </a:bodyPr>
          <a:lstStyle/>
          <a:p>
            <a:pPr algn="just" defTabSz="432000">
              <a:spcBef>
                <a:spcPts val="0"/>
              </a:spcBef>
            </a:pPr>
            <a:r>
              <a:rPr lang="uk-UA" sz="1400" b="1" dirty="0"/>
              <a:t>Результати курсу: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400" dirty="0"/>
              <a:t>теоретико-практична підготовка студентів для розв'язання конкретних завдань та прийняття управлінських рішень у зовнішньоекономічній діяльності в умовах формування ринкової моделі господарювання, зокрема: вироблення навичок розроблення та реалізації стратегічних та тактичних планів у сфері ЗЕД; організація ЗЕД; здійснення оцінювання та управління ризиками ЗЕД; вироблення ефективних управлінських рішень у сфері ЗЕД; формування системи інформаційного забезпечення ЗЕД; управління транснаціональними компаніями.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uk-UA" sz="1200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492" y="1279099"/>
            <a:ext cx="7430756" cy="1724175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</a:pPr>
            <a:r>
              <a:rPr lang="uk-UA" b="1" dirty="0"/>
              <a:t>Формат</a:t>
            </a:r>
            <a:r>
              <a:rPr lang="uk-UA" dirty="0"/>
              <a:t>: вибіркова дисципліна </a:t>
            </a:r>
          </a:p>
          <a:p>
            <a:pPr algn="just">
              <a:spcBef>
                <a:spcPts val="200"/>
              </a:spcBef>
            </a:pPr>
            <a:r>
              <a:rPr lang="uk-UA" b="1" dirty="0"/>
              <a:t>Мета</a:t>
            </a:r>
            <a:r>
              <a:rPr lang="uk-UA" dirty="0"/>
              <a:t>: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у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менеджерів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і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і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ЗЕД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Менеджмент ЗЕД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Семестровий контроль – 40/30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Робота за семестр – 60 /70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uk-UA" dirty="0"/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участь у дискусіях під час обговорення, вирішення ситуаційних завдань, ділові ігри робота в команді –  50 / 60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uk-UA" dirty="0"/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здійснення дослідницької роботи за заданою тематикою та захист (виступ) під час семінарських занять або підготовка та захист презентації (міні-лекції) до однієї із тем курсу– 10 балів</a:t>
            </a:r>
          </a:p>
          <a:p>
            <a:pPr marL="342900" indent="-342900"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Технічні вимоги:</a:t>
            </a:r>
            <a:r>
              <a:rPr lang="uk-UA" sz="1400" dirty="0"/>
              <a:t> Для більш якісного викладання лекційного матеріалу та зручного проведення семінарських занять аудиторії мають бути забезпечені мультимедійним обладнанням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Академічна доброчесність:</a:t>
            </a:r>
            <a:r>
              <a:rPr lang="uk-UA" sz="1400" dirty="0"/>
              <a:t> передбачає самостійну підготовку дослідницької роботи,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Консультації з дисципліни </a:t>
            </a:r>
            <a:r>
              <a:rPr lang="uk-UA" sz="1400" dirty="0"/>
              <a:t>проводяться згідно графіку консультацій кафедри менеджменту, аудиторія 10-325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uk-UA" sz="1400" dirty="0"/>
              <a:t>Вимоги до робіт:</a:t>
            </a:r>
          </a:p>
          <a:p>
            <a:r>
              <a:rPr lang="uk-UA" sz="14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завдань; під час ділової гри та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завдань; презентації вирішення певних задач</a:t>
            </a:r>
          </a:p>
          <a:p>
            <a:r>
              <a:rPr lang="uk-UA" sz="1400" dirty="0"/>
              <a:t>Контрольна робота проводиться письмово в аудиторії та складається з 3відкритих питань, що базуються на лекційному матеріалі</a:t>
            </a:r>
          </a:p>
          <a:p>
            <a:r>
              <a:rPr lang="uk-UA" sz="1400" dirty="0"/>
              <a:t>Дослідницька робота готується за запропонованою тематикою, орієнтовний обсяг 18-20 аркушів формату А4 друкованого тексту (до 20 слайдів презентації).  Кількість опрацьованої літератури - не менше ніж 10-15 джерел (крім підручників).  </a:t>
            </a:r>
            <a:r>
              <a:rPr lang="uk-UA" sz="1400" dirty="0" err="1"/>
              <a:t>Оцінюється:новизна</a:t>
            </a:r>
            <a:r>
              <a:rPr lang="uk-UA" sz="1400"/>
              <a:t> тексту, обґрунтованість вибору джерел літератури, відповідність змісту дослідження обраній темі, цілям і завданням, поставленим у вступі, ступінь розкриття теми, дотримання вимог до оформлення, зазначення посилань та вміння презентувати.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486</Words>
  <Application>Microsoft Office PowerPoint</Application>
  <PresentationFormat>Широкий екран</PresentationFormat>
  <Paragraphs>35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Менеджмент ЗЕД</vt:lpstr>
      <vt:lpstr>Менеджмент ЗЕД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Любов Дранус</cp:lastModifiedBy>
  <cp:revision>56</cp:revision>
  <dcterms:created xsi:type="dcterms:W3CDTF">2020-10-01T12:50:33Z</dcterms:created>
  <dcterms:modified xsi:type="dcterms:W3CDTF">2026-02-10T11:54:15Z</dcterms:modified>
</cp:coreProperties>
</file>