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D9FF"/>
    <a:srgbClr val="E5EBFF"/>
    <a:srgbClr val="C9E9CD"/>
    <a:srgbClr val="F0F0F0"/>
    <a:srgbClr val="FFFF00"/>
    <a:srgbClr val="FDDFD7"/>
    <a:srgbClr val="FEE8A0"/>
    <a:srgbClr val="F8F7BA"/>
    <a:srgbClr val="FBF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6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09058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68689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279842" y="3400651"/>
            <a:ext cx="3617406" cy="312072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936860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04617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42900" y="334108"/>
            <a:ext cx="11554348" cy="967152"/>
          </a:xfrm>
          <a:prstGeom prst="rect">
            <a:avLst/>
          </a:prstGeom>
          <a:solidFill>
            <a:srgbClr val="E5EBFF">
              <a:alpha val="69804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b="0">
                <a:latin typeface="+mj-lt"/>
              </a:defRPr>
            </a:lvl1pPr>
          </a:lstStyle>
          <a:p>
            <a:r>
              <a:rPr lang="uk-UA" noProof="0" dirty="0"/>
              <a:t>Назва дисципліни / тренінгу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>
          <a:xfrm>
            <a:off x="4466492" y="3560885"/>
            <a:ext cx="7430756" cy="3086100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Тематика курсу:</a:t>
            </a:r>
          </a:p>
        </p:txBody>
      </p:sp>
      <p:sp>
        <p:nvSpPr>
          <p:cNvPr id="9" name="Объект 2"/>
          <p:cNvSpPr>
            <a:spLocks noGrp="1"/>
          </p:cNvSpPr>
          <p:nvPr>
            <p:ph idx="10" hasCustomPrompt="1"/>
          </p:nvPr>
        </p:nvSpPr>
        <p:spPr>
          <a:xfrm>
            <a:off x="342900" y="1648417"/>
            <a:ext cx="3727938" cy="1580924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Викладач:</a:t>
            </a:r>
          </a:p>
        </p:txBody>
      </p:sp>
      <p:sp>
        <p:nvSpPr>
          <p:cNvPr id="12" name="Объект 2"/>
          <p:cNvSpPr>
            <a:spLocks noGrp="1"/>
          </p:cNvSpPr>
          <p:nvPr>
            <p:ph idx="13" hasCustomPrompt="1"/>
          </p:nvPr>
        </p:nvSpPr>
        <p:spPr>
          <a:xfrm>
            <a:off x="342900" y="3560885"/>
            <a:ext cx="3727938" cy="3086100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Отримані навички:</a:t>
            </a:r>
          </a:p>
        </p:txBody>
      </p:sp>
      <p:sp>
        <p:nvSpPr>
          <p:cNvPr id="14" name="Объект 2"/>
          <p:cNvSpPr>
            <a:spLocks noGrp="1"/>
          </p:cNvSpPr>
          <p:nvPr>
            <p:ph idx="15" hasCustomPrompt="1"/>
          </p:nvPr>
        </p:nvSpPr>
        <p:spPr>
          <a:xfrm>
            <a:off x="4466492" y="1648417"/>
            <a:ext cx="7430756" cy="1580925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rmAutofit/>
          </a:bodyPr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Опис дисципліни (</a:t>
            </a:r>
            <a:r>
              <a:rPr lang="ru-RU" noProof="0" dirty="0"/>
              <a:t>короткий </a:t>
            </a:r>
            <a:r>
              <a:rPr lang="ru-RU" noProof="0" dirty="0" err="1"/>
              <a:t>зміст</a:t>
            </a:r>
            <a:r>
              <a:rPr lang="ru-RU" noProof="0" dirty="0"/>
              <a:t>, формат курсу, </a:t>
            </a:r>
            <a:r>
              <a:rPr lang="ru-RU" noProof="0" dirty="0" err="1"/>
              <a:t>кількість</a:t>
            </a:r>
            <a:r>
              <a:rPr lang="ru-RU" noProof="0" dirty="0"/>
              <a:t> годин)</a:t>
            </a:r>
            <a:r>
              <a:rPr lang="uk-UA" noProof="0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534127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78070" y="351692"/>
            <a:ext cx="11556835" cy="1037493"/>
          </a:xfrm>
          <a:prstGeom prst="rect">
            <a:avLst/>
          </a:prstGeom>
          <a:solidFill>
            <a:srgbClr val="E5EBFF">
              <a:alpha val="69804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b="0">
                <a:latin typeface="+mj-lt"/>
              </a:defRPr>
            </a:lvl1pPr>
          </a:lstStyle>
          <a:p>
            <a:r>
              <a:rPr lang="uk-UA" noProof="0" dirty="0"/>
              <a:t>Назва дисципліни / тренінгу</a:t>
            </a:r>
          </a:p>
        </p:txBody>
      </p:sp>
      <p:sp>
        <p:nvSpPr>
          <p:cNvPr id="10" name="Объект 2"/>
          <p:cNvSpPr>
            <a:spLocks noGrp="1"/>
          </p:cNvSpPr>
          <p:nvPr>
            <p:ph idx="11" hasCustomPrompt="1"/>
          </p:nvPr>
        </p:nvSpPr>
        <p:spPr>
          <a:xfrm>
            <a:off x="378070" y="1760885"/>
            <a:ext cx="5600699" cy="2855078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rmAutofit/>
          </a:bodyPr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Оцінювання (</a:t>
            </a:r>
            <a:r>
              <a:rPr lang="ru-RU" noProof="0" dirty="0" err="1"/>
              <a:t>кількість</a:t>
            </a:r>
            <a:r>
              <a:rPr lang="ru-RU" noProof="0" dirty="0"/>
              <a:t> </a:t>
            </a:r>
            <a:r>
              <a:rPr lang="ru-RU" noProof="0" dirty="0" err="1"/>
              <a:t>балів</a:t>
            </a:r>
            <a:r>
              <a:rPr lang="ru-RU" noProof="0" dirty="0"/>
              <a:t> за семестр та контроль, </a:t>
            </a:r>
            <a:r>
              <a:rPr lang="ru-RU" noProof="0" dirty="0" err="1"/>
              <a:t>вказати</a:t>
            </a:r>
            <a:r>
              <a:rPr lang="ru-RU" noProof="0" dirty="0"/>
              <a:t> </a:t>
            </a:r>
            <a:r>
              <a:rPr lang="ru-RU" noProof="0" dirty="0" err="1"/>
              <a:t>види</a:t>
            </a:r>
            <a:r>
              <a:rPr lang="ru-RU" noProof="0" dirty="0"/>
              <a:t> </a:t>
            </a:r>
            <a:r>
              <a:rPr lang="ru-RU" noProof="0" dirty="0" err="1"/>
              <a:t>робіт</a:t>
            </a:r>
            <a:r>
              <a:rPr lang="ru-RU" noProof="0" dirty="0"/>
              <a:t> за семестр</a:t>
            </a:r>
            <a:r>
              <a:rPr lang="uk-UA" noProof="0" dirty="0"/>
              <a:t>)</a:t>
            </a:r>
          </a:p>
        </p:txBody>
      </p:sp>
      <p:sp>
        <p:nvSpPr>
          <p:cNvPr id="11" name="Объект 2"/>
          <p:cNvSpPr>
            <a:spLocks noGrp="1"/>
          </p:cNvSpPr>
          <p:nvPr>
            <p:ph idx="12" hasCustomPrompt="1"/>
          </p:nvPr>
        </p:nvSpPr>
        <p:spPr>
          <a:xfrm>
            <a:off x="378070" y="5017292"/>
            <a:ext cx="5600699" cy="1506599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Autofit/>
          </a:bodyPr>
          <a:lstStyle>
            <a:lvl1pPr>
              <a:defRPr sz="2200" b="0" baseline="0">
                <a:latin typeface="+mj-lt"/>
              </a:defRPr>
            </a:lvl1pPr>
          </a:lstStyle>
          <a:p>
            <a:pPr lvl="0"/>
            <a:r>
              <a:rPr lang="ru-RU" noProof="0" dirty="0" err="1"/>
              <a:t>Додаткова</a:t>
            </a:r>
            <a:r>
              <a:rPr lang="ru-RU" noProof="0" dirty="0"/>
              <a:t> </a:t>
            </a:r>
            <a:r>
              <a:rPr lang="ru-RU" noProof="0" dirty="0" err="1"/>
              <a:t>інформація</a:t>
            </a:r>
            <a:r>
              <a:rPr lang="ru-RU" noProof="0" dirty="0"/>
              <a:t> (</a:t>
            </a:r>
            <a:r>
              <a:rPr lang="ru-RU" noProof="0" dirty="0" err="1"/>
              <a:t>технічні</a:t>
            </a:r>
            <a:r>
              <a:rPr lang="ru-RU" noProof="0" dirty="0"/>
              <a:t> </a:t>
            </a:r>
            <a:r>
              <a:rPr lang="ru-RU" noProof="0" dirty="0" err="1"/>
              <a:t>вимоги</a:t>
            </a:r>
            <a:r>
              <a:rPr lang="ru-RU" noProof="0" dirty="0"/>
              <a:t> до </a:t>
            </a:r>
            <a:r>
              <a:rPr lang="ru-RU" noProof="0" dirty="0" err="1"/>
              <a:t>проходження</a:t>
            </a:r>
            <a:r>
              <a:rPr lang="ru-RU" noProof="0" dirty="0"/>
              <a:t> курсу, </a:t>
            </a:r>
            <a:r>
              <a:rPr lang="ru-RU" noProof="0" dirty="0" err="1"/>
              <a:t>академічна</a:t>
            </a:r>
            <a:r>
              <a:rPr lang="ru-RU" noProof="0" dirty="0"/>
              <a:t> </a:t>
            </a:r>
            <a:r>
              <a:rPr lang="ru-RU" noProof="0" dirty="0" err="1"/>
              <a:t>доброчесність</a:t>
            </a:r>
            <a:r>
              <a:rPr lang="ru-RU" noProof="0" dirty="0"/>
              <a:t>, </a:t>
            </a:r>
            <a:r>
              <a:rPr lang="ru-RU" noProof="0" dirty="0" err="1"/>
              <a:t>графік</a:t>
            </a:r>
            <a:r>
              <a:rPr lang="ru-RU" noProof="0" dirty="0"/>
              <a:t> </a:t>
            </a:r>
            <a:r>
              <a:rPr lang="ru-RU" noProof="0" dirty="0" err="1"/>
              <a:t>консультування</a:t>
            </a:r>
            <a:r>
              <a:rPr lang="ru-RU" noProof="0" dirty="0"/>
              <a:t> </a:t>
            </a:r>
            <a:r>
              <a:rPr lang="uk-UA" noProof="0" dirty="0"/>
              <a:t>інше</a:t>
            </a:r>
            <a:r>
              <a:rPr lang="ru-RU" noProof="0" dirty="0"/>
              <a:t>)</a:t>
            </a:r>
          </a:p>
        </p:txBody>
      </p:sp>
      <p:sp>
        <p:nvSpPr>
          <p:cNvPr id="13" name="Объект 2"/>
          <p:cNvSpPr>
            <a:spLocks noGrp="1"/>
          </p:cNvSpPr>
          <p:nvPr>
            <p:ph idx="14" hasCustomPrompt="1"/>
          </p:nvPr>
        </p:nvSpPr>
        <p:spPr>
          <a:xfrm>
            <a:off x="6409592" y="1740878"/>
            <a:ext cx="5486400" cy="4783014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 baseline="0">
                <a:latin typeface="+mj-lt"/>
              </a:defRPr>
            </a:lvl1pPr>
          </a:lstStyle>
          <a:p>
            <a:pPr lvl="0"/>
            <a:r>
              <a:rPr lang="uk-UA" noProof="0" dirty="0"/>
              <a:t>Вимоги до робіт:</a:t>
            </a:r>
          </a:p>
        </p:txBody>
      </p:sp>
    </p:spTree>
    <p:extLst>
      <p:ext uri="{BB962C8B-B14F-4D97-AF65-F5344CB8AC3E}">
        <p14:creationId xmlns:p14="http://schemas.microsoft.com/office/powerpoint/2010/main" val="1159327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96359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dirty="0" err="1"/>
              <a:t>Назва</a:t>
            </a:r>
            <a:r>
              <a:rPr lang="ru-RU" dirty="0"/>
              <a:t> </a:t>
            </a:r>
            <a:r>
              <a:rPr lang="ru-RU" dirty="0" err="1"/>
              <a:t>дисципліни</a:t>
            </a:r>
            <a:r>
              <a:rPr lang="ru-RU" dirty="0"/>
              <a:t>/</a:t>
            </a:r>
            <a:r>
              <a:rPr lang="ru-RU" dirty="0" err="1"/>
              <a:t>тренінг</a:t>
            </a:r>
            <a:r>
              <a:rPr lang="ru-RU" dirty="0"/>
              <a:t>-курсу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2299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38890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89832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3981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85759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alphaModFix amt="20000"/>
            <a:lum/>
          </a:blip>
          <a:srcRect/>
          <a:tile tx="190500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74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b="1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42900" y="202574"/>
            <a:ext cx="11554348" cy="967152"/>
          </a:xfrm>
        </p:spPr>
        <p:txBody>
          <a:bodyPr/>
          <a:lstStyle/>
          <a:p>
            <a:r>
              <a:rPr lang="uk-UA" dirty="0"/>
              <a:t>Менеджмент ТНК</a:t>
            </a:r>
          </a:p>
        </p:txBody>
      </p:sp>
      <p:sp>
        <p:nvSpPr>
          <p:cNvPr id="11" name="Объект 10"/>
          <p:cNvSpPr>
            <a:spLocks noGrp="1"/>
          </p:cNvSpPr>
          <p:nvPr>
            <p:ph idx="1"/>
          </p:nvPr>
        </p:nvSpPr>
        <p:spPr>
          <a:xfrm>
            <a:off x="4466492" y="3372592"/>
            <a:ext cx="7430756" cy="3274393"/>
          </a:xfrm>
        </p:spPr>
        <p:txBody>
          <a:bodyPr numCol="2">
            <a:noAutofit/>
          </a:bodyPr>
          <a:lstStyle/>
          <a:p>
            <a:pPr defTabSz="540000">
              <a:spcBef>
                <a:spcPts val="200"/>
              </a:spcBef>
            </a:pPr>
            <a:r>
              <a:rPr lang="uk-UA" sz="1200" b="1" dirty="0"/>
              <a:t>Тематика курсу:</a:t>
            </a:r>
            <a:endParaRPr lang="uk-UA" sz="1200" dirty="0"/>
          </a:p>
          <a:p>
            <a:r>
              <a:rPr lang="uk-UA" sz="1200" dirty="0"/>
              <a:t>Тема 1 Транснаціональні  корпорації  як  суб’єкт  міжнародного бізнесу в умовах глобалізації</a:t>
            </a:r>
            <a:endParaRPr lang="ru-RU" sz="1200" dirty="0"/>
          </a:p>
          <a:p>
            <a:r>
              <a:rPr lang="uk-UA" sz="1200" dirty="0"/>
              <a:t>Тема 2. </a:t>
            </a:r>
            <a:r>
              <a:rPr lang="ru-RU" sz="1200" dirty="0" err="1"/>
              <a:t>Еволюція</a:t>
            </a:r>
            <a:r>
              <a:rPr lang="ru-RU" sz="1200" dirty="0"/>
              <a:t> </a:t>
            </a:r>
            <a:r>
              <a:rPr lang="ru-RU" sz="1200" dirty="0" err="1"/>
              <a:t>організаційних</a:t>
            </a:r>
            <a:r>
              <a:rPr lang="ru-RU" sz="1200" dirty="0"/>
              <a:t> структур </a:t>
            </a:r>
            <a:r>
              <a:rPr lang="ru-RU" sz="1200" dirty="0" err="1"/>
              <a:t>зарубіжних</a:t>
            </a:r>
            <a:r>
              <a:rPr lang="ru-RU" sz="1200" dirty="0"/>
              <a:t> </a:t>
            </a:r>
            <a:r>
              <a:rPr lang="ru-RU" sz="1200" dirty="0" err="1"/>
              <a:t>корпорацій</a:t>
            </a:r>
            <a:endParaRPr lang="ru-RU" sz="1200" dirty="0"/>
          </a:p>
          <a:p>
            <a:r>
              <a:rPr lang="uk-UA" sz="1200" dirty="0"/>
              <a:t>Тема 3. </a:t>
            </a:r>
            <a:r>
              <a:rPr lang="ru-RU" sz="1200" dirty="0" err="1"/>
              <a:t>Особливості</a:t>
            </a:r>
            <a:r>
              <a:rPr lang="ru-RU" sz="1200" dirty="0"/>
              <a:t> формування та </a:t>
            </a:r>
            <a:r>
              <a:rPr lang="ru-RU" sz="1200" dirty="0" err="1"/>
              <a:t>реалізація</a:t>
            </a:r>
            <a:r>
              <a:rPr lang="ru-RU" sz="1200" dirty="0"/>
              <a:t> </a:t>
            </a:r>
            <a:r>
              <a:rPr lang="ru-RU" sz="1200" dirty="0" err="1"/>
              <a:t>стратегії</a:t>
            </a:r>
            <a:r>
              <a:rPr lang="ru-RU" sz="1200" dirty="0"/>
              <a:t> </a:t>
            </a:r>
            <a:r>
              <a:rPr lang="ru-RU" sz="1200" dirty="0" err="1"/>
              <a:t>зарубіжних</a:t>
            </a:r>
            <a:r>
              <a:rPr lang="ru-RU" sz="1200" dirty="0"/>
              <a:t> </a:t>
            </a:r>
            <a:r>
              <a:rPr lang="ru-RU" sz="1200" dirty="0" err="1"/>
              <a:t>корпорацій</a:t>
            </a:r>
            <a:endParaRPr lang="uk-UA" sz="1200" dirty="0"/>
          </a:p>
          <a:p>
            <a:r>
              <a:rPr lang="uk-UA" sz="1200" dirty="0"/>
              <a:t>Тема 4. </a:t>
            </a:r>
            <a:r>
              <a:rPr lang="ru-RU" sz="1200" dirty="0" err="1"/>
              <a:t>Маркетингові</a:t>
            </a:r>
            <a:r>
              <a:rPr lang="ru-RU" sz="1200" dirty="0"/>
              <a:t> </a:t>
            </a:r>
            <a:r>
              <a:rPr lang="ru-RU" sz="1200" dirty="0" err="1"/>
              <a:t>стратегії</a:t>
            </a:r>
            <a:r>
              <a:rPr lang="ru-RU" sz="1200" dirty="0"/>
              <a:t> ТНК</a:t>
            </a:r>
          </a:p>
          <a:p>
            <a:r>
              <a:rPr lang="uk-UA" sz="1200" dirty="0"/>
              <a:t>Тема 5. </a:t>
            </a:r>
            <a:r>
              <a:rPr lang="ru-RU" sz="1200" dirty="0" err="1"/>
              <a:t>Функціонування</a:t>
            </a:r>
            <a:r>
              <a:rPr lang="ru-RU" sz="1200" dirty="0"/>
              <a:t> ТНК у </a:t>
            </a:r>
            <a:r>
              <a:rPr lang="ru-RU" sz="1200" dirty="0" err="1"/>
              <a:t>міжнародній</a:t>
            </a:r>
            <a:r>
              <a:rPr lang="ru-RU" sz="1200" dirty="0"/>
              <a:t> </a:t>
            </a:r>
            <a:r>
              <a:rPr lang="ru-RU" sz="1200" dirty="0" err="1"/>
              <a:t>господарській</a:t>
            </a:r>
            <a:r>
              <a:rPr lang="ru-RU" sz="1200" dirty="0"/>
              <a:t> </a:t>
            </a:r>
            <a:r>
              <a:rPr lang="ru-RU" sz="1200" dirty="0" err="1"/>
              <a:t>діяльності</a:t>
            </a:r>
            <a:endParaRPr lang="ru-RU" sz="1200" dirty="0"/>
          </a:p>
          <a:p>
            <a:r>
              <a:rPr lang="uk-UA" sz="1200" dirty="0"/>
              <a:t>Тема 6. </a:t>
            </a:r>
            <a:r>
              <a:rPr lang="ru-RU" sz="1200" dirty="0" err="1"/>
              <a:t>Особливості</a:t>
            </a:r>
            <a:r>
              <a:rPr lang="ru-RU" sz="1200" dirty="0"/>
              <a:t> </a:t>
            </a:r>
            <a:r>
              <a:rPr lang="ru-RU" sz="1200" dirty="0" err="1"/>
              <a:t>економічного</a:t>
            </a:r>
            <a:r>
              <a:rPr lang="ru-RU" sz="1200" dirty="0"/>
              <a:t> </a:t>
            </a:r>
            <a:r>
              <a:rPr lang="ru-RU" sz="1200" dirty="0" err="1"/>
              <a:t>механізму</a:t>
            </a:r>
            <a:r>
              <a:rPr lang="ru-RU" sz="1200" dirty="0"/>
              <a:t> </a:t>
            </a:r>
            <a:r>
              <a:rPr lang="ru-RU" sz="1200" dirty="0" err="1"/>
              <a:t>діяльності</a:t>
            </a:r>
            <a:r>
              <a:rPr lang="ru-RU" sz="1200" dirty="0"/>
              <a:t> </a:t>
            </a:r>
            <a:r>
              <a:rPr lang="ru-RU" sz="1200" dirty="0" err="1"/>
              <a:t>зарубіжних</a:t>
            </a:r>
            <a:r>
              <a:rPr lang="ru-RU" sz="1200" dirty="0"/>
              <a:t> </a:t>
            </a:r>
            <a:r>
              <a:rPr lang="ru-RU" sz="1200" dirty="0" err="1"/>
              <a:t>корпорацій</a:t>
            </a:r>
            <a:endParaRPr lang="ru-RU" sz="1200" dirty="0"/>
          </a:p>
          <a:p>
            <a:r>
              <a:rPr lang="uk-UA" sz="1200" dirty="0"/>
              <a:t>Тема 7. </a:t>
            </a:r>
            <a:r>
              <a:rPr lang="ru-RU" sz="1200" dirty="0" err="1"/>
              <a:t>Міжнародні</a:t>
            </a:r>
            <a:r>
              <a:rPr lang="ru-RU" sz="1200" dirty="0"/>
              <a:t> </a:t>
            </a:r>
            <a:r>
              <a:rPr lang="ru-RU" sz="1200" dirty="0" err="1"/>
              <a:t>фінанси</a:t>
            </a:r>
            <a:r>
              <a:rPr lang="ru-RU" sz="1200" dirty="0"/>
              <a:t> </a:t>
            </a:r>
            <a:r>
              <a:rPr lang="ru-RU" sz="1200" dirty="0" err="1"/>
              <a:t>транснаціональних</a:t>
            </a:r>
            <a:r>
              <a:rPr lang="ru-RU" sz="1200" dirty="0"/>
              <a:t> </a:t>
            </a:r>
            <a:r>
              <a:rPr lang="ru-RU" sz="1200" dirty="0" err="1"/>
              <a:t>корпорацій</a:t>
            </a:r>
            <a:r>
              <a:rPr lang="ru-RU" sz="1200" dirty="0"/>
              <a:t> </a:t>
            </a:r>
            <a:endParaRPr lang="uk-UA" sz="1200" dirty="0"/>
          </a:p>
          <a:p>
            <a:r>
              <a:rPr lang="uk-UA" sz="1200" dirty="0"/>
              <a:t>Тема 8 Зарубіжні корпорації </a:t>
            </a:r>
            <a:r>
              <a:rPr lang="ru-RU" sz="1200" dirty="0"/>
              <a:t>в </a:t>
            </a:r>
            <a:r>
              <a:rPr lang="ru-RU" sz="1200" dirty="0" err="1"/>
              <a:t>системі</a:t>
            </a:r>
            <a:r>
              <a:rPr lang="ru-RU" sz="1200" dirty="0"/>
              <a:t> </a:t>
            </a:r>
            <a:r>
              <a:rPr lang="ru-RU" sz="1200" dirty="0" err="1"/>
              <a:t>сучасного</a:t>
            </a:r>
            <a:r>
              <a:rPr lang="ru-RU" sz="1200" dirty="0"/>
              <a:t> </a:t>
            </a:r>
            <a:r>
              <a:rPr lang="ru-RU" sz="1200" dirty="0" err="1"/>
              <a:t>міжнародного</a:t>
            </a:r>
            <a:r>
              <a:rPr lang="ru-RU" sz="1200" dirty="0"/>
              <a:t> </a:t>
            </a:r>
            <a:r>
              <a:rPr lang="ru-RU" sz="1200" dirty="0" err="1"/>
              <a:t>інвестування</a:t>
            </a:r>
            <a:endParaRPr lang="ru-RU" sz="1200" dirty="0"/>
          </a:p>
          <a:p>
            <a:r>
              <a:rPr lang="uk-UA" sz="1200" dirty="0"/>
              <a:t>Тема 9. </a:t>
            </a:r>
            <a:r>
              <a:rPr lang="ru-RU" sz="1200" dirty="0" err="1"/>
              <a:t>Регулювання</a:t>
            </a:r>
            <a:r>
              <a:rPr lang="ru-RU" sz="1200" dirty="0"/>
              <a:t> </a:t>
            </a:r>
            <a:r>
              <a:rPr lang="ru-RU" sz="1200" dirty="0" err="1"/>
              <a:t>транснаціональної</a:t>
            </a:r>
            <a:r>
              <a:rPr lang="ru-RU" sz="1200" dirty="0"/>
              <a:t> </a:t>
            </a:r>
            <a:r>
              <a:rPr lang="ru-RU" sz="1200" dirty="0" err="1"/>
              <a:t>діяльності</a:t>
            </a:r>
            <a:endParaRPr lang="ru-RU" sz="1200" dirty="0"/>
          </a:p>
          <a:p>
            <a:r>
              <a:rPr lang="ru-RU" sz="1200" dirty="0"/>
              <a:t>Тема 10.Транснаціоналізація </a:t>
            </a:r>
            <a:r>
              <a:rPr lang="ru-RU" sz="1200" dirty="0" err="1"/>
              <a:t>української</a:t>
            </a:r>
            <a:r>
              <a:rPr lang="ru-RU" sz="1200" dirty="0"/>
              <a:t> </a:t>
            </a:r>
            <a:r>
              <a:rPr lang="ru-RU" sz="1200" dirty="0" err="1"/>
              <a:t>економіки</a:t>
            </a:r>
            <a:endParaRPr lang="ru-RU" sz="1200" dirty="0"/>
          </a:p>
        </p:txBody>
      </p:sp>
      <p:sp>
        <p:nvSpPr>
          <p:cNvPr id="12" name="Объект 11"/>
          <p:cNvSpPr>
            <a:spLocks noGrp="1"/>
          </p:cNvSpPr>
          <p:nvPr>
            <p:ph idx="10"/>
          </p:nvPr>
        </p:nvSpPr>
        <p:spPr>
          <a:xfrm>
            <a:off x="342900" y="1354856"/>
            <a:ext cx="3727938" cy="164592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uk-UA" b="1" dirty="0"/>
              <a:t>Викладач: </a:t>
            </a:r>
            <a:r>
              <a:rPr lang="uk-UA" dirty="0"/>
              <a:t>к.е.н., </a:t>
            </a:r>
            <a:r>
              <a:rPr lang="uk-UA" dirty="0" err="1"/>
              <a:t>д.н</a:t>
            </a:r>
            <a:r>
              <a:rPr lang="uk-UA" dirty="0"/>
              <a:t>. з </a:t>
            </a:r>
            <a:r>
              <a:rPr lang="uk-UA" dirty="0" err="1"/>
              <a:t>держ.упр</a:t>
            </a:r>
            <a:r>
              <a:rPr lang="uk-UA" dirty="0"/>
              <a:t>., доцент кафедри менеджменту  </a:t>
            </a:r>
          </a:p>
          <a:p>
            <a:pPr>
              <a:spcBef>
                <a:spcPts val="0"/>
              </a:spcBef>
            </a:pPr>
            <a:r>
              <a:rPr lang="uk-UA" dirty="0"/>
              <a:t>Стоян Олександра Юріївна (викладачі кафедри менеджменту)</a:t>
            </a:r>
          </a:p>
          <a:p>
            <a:endParaRPr lang="uk-UA" dirty="0"/>
          </a:p>
        </p:txBody>
      </p:sp>
      <p:sp>
        <p:nvSpPr>
          <p:cNvPr id="13" name="Объект 12"/>
          <p:cNvSpPr>
            <a:spLocks noGrp="1"/>
          </p:cNvSpPr>
          <p:nvPr>
            <p:ph idx="13"/>
          </p:nvPr>
        </p:nvSpPr>
        <p:spPr>
          <a:xfrm>
            <a:off x="342899" y="3000777"/>
            <a:ext cx="3984401" cy="3646208"/>
          </a:xfrm>
        </p:spPr>
        <p:txBody>
          <a:bodyPr>
            <a:noAutofit/>
          </a:bodyPr>
          <a:lstStyle/>
          <a:p>
            <a:pPr algn="just" defTabSz="432000">
              <a:spcBef>
                <a:spcPts val="0"/>
              </a:spcBef>
            </a:pPr>
            <a:r>
              <a:rPr lang="uk-UA" sz="1200" b="1" dirty="0"/>
              <a:t>Результати курсу: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uk-UA" sz="1200" dirty="0"/>
              <a:t>знати  сутність  та  структуру,  закони  та  закономірності  функціонування, тенденції  й особливості розвитку,  масштаби  діяльності  та  актуальні проблеми розвитку зарубіжних корпорацій в умовах глобалізації; еволюцію організаційних структур зарубіжних корпорацій; особливості управління виробничою діяльністю, персоналом, а також особливості обліку, звітності, аналізу діяльності зарубіжних корпорацій; види, типи, форми і механізми реалізації стратегій діяльності зарубіжних корпорацій; -фінансово-економічні механізми функціонування зарубіжних корпорацій; принципи і особливості взаємодії зарубіжних корпорацій і національних економік; еволюцію і сучасний стан наддержавного регулювання зарубіжних корпорацій.</a:t>
            </a:r>
          </a:p>
        </p:txBody>
      </p:sp>
      <p:sp>
        <p:nvSpPr>
          <p:cNvPr id="14" name="Объект 13"/>
          <p:cNvSpPr>
            <a:spLocks noGrp="1"/>
          </p:cNvSpPr>
          <p:nvPr>
            <p:ph idx="15"/>
          </p:nvPr>
        </p:nvSpPr>
        <p:spPr>
          <a:xfrm>
            <a:off x="4466492" y="1499617"/>
            <a:ext cx="7430756" cy="1645920"/>
          </a:xfrm>
        </p:spPr>
        <p:txBody>
          <a:bodyPr>
            <a:normAutofit fontScale="92500" lnSpcReduction="10000"/>
          </a:bodyPr>
          <a:lstStyle/>
          <a:p>
            <a:pPr algn="just">
              <a:spcBef>
                <a:spcPts val="200"/>
              </a:spcBef>
            </a:pPr>
            <a:r>
              <a:rPr lang="uk-UA" b="1" dirty="0"/>
              <a:t>Формат</a:t>
            </a:r>
            <a:r>
              <a:rPr lang="uk-UA" dirty="0"/>
              <a:t>: вибіркова дисципліна </a:t>
            </a:r>
          </a:p>
          <a:p>
            <a:pPr algn="just">
              <a:spcBef>
                <a:spcPts val="200"/>
              </a:spcBef>
            </a:pPr>
            <a:r>
              <a:rPr lang="uk-UA" b="1" dirty="0"/>
              <a:t>Мета</a:t>
            </a:r>
            <a:r>
              <a:rPr lang="uk-UA" dirty="0"/>
              <a:t>: </a:t>
            </a:r>
            <a:r>
              <a:rPr lang="ru-RU" dirty="0"/>
              <a:t>формування  у  </a:t>
            </a:r>
            <a:r>
              <a:rPr lang="ru-RU" dirty="0" err="1"/>
              <a:t>майбутніх</a:t>
            </a:r>
            <a:r>
              <a:rPr lang="ru-RU" dirty="0"/>
              <a:t>  </a:t>
            </a:r>
            <a:r>
              <a:rPr lang="ru-RU" dirty="0" err="1"/>
              <a:t>фахівців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 </a:t>
            </a:r>
            <a:r>
              <a:rPr lang="ru-RU" dirty="0" err="1"/>
              <a:t>теоретичних</a:t>
            </a:r>
            <a:r>
              <a:rPr lang="ru-RU" dirty="0"/>
              <a:t>  </a:t>
            </a:r>
            <a:r>
              <a:rPr lang="ru-RU" dirty="0" err="1"/>
              <a:t>знань</a:t>
            </a:r>
            <a:r>
              <a:rPr lang="ru-RU" dirty="0"/>
              <a:t>  і  </a:t>
            </a:r>
            <a:r>
              <a:rPr lang="ru-RU" dirty="0" err="1"/>
              <a:t>набуття</a:t>
            </a:r>
            <a:r>
              <a:rPr lang="ru-RU" dirty="0"/>
              <a:t>  </a:t>
            </a:r>
            <a:r>
              <a:rPr lang="ru-RU" dirty="0" err="1"/>
              <a:t>практичних</a:t>
            </a:r>
            <a:r>
              <a:rPr lang="ru-RU" dirty="0"/>
              <a:t>  </a:t>
            </a:r>
            <a:r>
              <a:rPr lang="ru-RU" dirty="0" err="1"/>
              <a:t>навичок</a:t>
            </a:r>
            <a:r>
              <a:rPr lang="ru-RU" dirty="0"/>
              <a:t>  у  </a:t>
            </a:r>
            <a:r>
              <a:rPr lang="ru-RU" dirty="0" err="1"/>
              <a:t>галузі</a:t>
            </a:r>
            <a:r>
              <a:rPr lang="ru-RU" dirty="0"/>
              <a:t>  </a:t>
            </a:r>
            <a:r>
              <a:rPr lang="ru-RU" dirty="0" err="1"/>
              <a:t>аналізу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 </a:t>
            </a:r>
            <a:r>
              <a:rPr lang="ru-RU" dirty="0" err="1"/>
              <a:t>сучасних</a:t>
            </a:r>
            <a:r>
              <a:rPr lang="ru-RU" dirty="0"/>
              <a:t>  </a:t>
            </a:r>
            <a:r>
              <a:rPr lang="ru-RU" dirty="0" err="1"/>
              <a:t>зарубіжних</a:t>
            </a:r>
            <a:r>
              <a:rPr lang="ru-RU" dirty="0"/>
              <a:t> </a:t>
            </a:r>
            <a:r>
              <a:rPr lang="ru-RU" dirty="0" err="1"/>
              <a:t>корпорацій</a:t>
            </a:r>
            <a:r>
              <a:rPr lang="ru-RU" dirty="0"/>
              <a:t>,  </a:t>
            </a:r>
            <a:r>
              <a:rPr lang="ru-RU" dirty="0" err="1"/>
              <a:t>економічного</a:t>
            </a:r>
            <a:r>
              <a:rPr lang="ru-RU" dirty="0"/>
              <a:t>  </a:t>
            </a:r>
            <a:r>
              <a:rPr lang="ru-RU" dirty="0" err="1"/>
              <a:t>механізму</a:t>
            </a:r>
            <a:r>
              <a:rPr lang="ru-RU" dirty="0"/>
              <a:t> 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функціонування</a:t>
            </a:r>
            <a:r>
              <a:rPr lang="ru-RU" dirty="0"/>
              <a:t>, </a:t>
            </a:r>
            <a:r>
              <a:rPr lang="ru-RU" dirty="0" err="1"/>
              <a:t>пріоритетів</a:t>
            </a:r>
            <a:r>
              <a:rPr lang="ru-RU" dirty="0"/>
              <a:t> і проблем </a:t>
            </a:r>
            <a:r>
              <a:rPr lang="ru-RU" dirty="0" err="1"/>
              <a:t>розвитку</a:t>
            </a:r>
            <a:r>
              <a:rPr lang="ru-RU" dirty="0"/>
              <a:t> в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глобалізації</a:t>
            </a:r>
            <a:r>
              <a:rPr lang="ru-RU" dirty="0"/>
              <a:t>. </a:t>
            </a:r>
          </a:p>
          <a:p>
            <a:pPr algn="just">
              <a:spcBef>
                <a:spcPts val="200"/>
              </a:spcBef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40167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Менеджмент ТНК</a:t>
            </a:r>
            <a:endParaRPr lang="uk-UA" dirty="0"/>
          </a:p>
        </p:txBody>
      </p:sp>
      <p:sp>
        <p:nvSpPr>
          <p:cNvPr id="8" name="Объект 7"/>
          <p:cNvSpPr>
            <a:spLocks noGrp="1"/>
          </p:cNvSpPr>
          <p:nvPr>
            <p:ph idx="1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70000"/>
              </a:lnSpc>
              <a:spcBef>
                <a:spcPts val="0"/>
              </a:spcBef>
            </a:pPr>
            <a:r>
              <a:rPr lang="uk-UA" b="1" dirty="0"/>
              <a:t>Оцінювання:</a:t>
            </a:r>
          </a:p>
          <a:p>
            <a:pPr>
              <a:lnSpc>
                <a:spcPct val="70000"/>
              </a:lnSpc>
              <a:spcBef>
                <a:spcPts val="0"/>
              </a:spcBef>
            </a:pPr>
            <a:r>
              <a:rPr lang="uk-UA" dirty="0"/>
              <a:t>Семестровий контроль – 40 / 30 балів</a:t>
            </a:r>
          </a:p>
          <a:p>
            <a:pPr>
              <a:lnSpc>
                <a:spcPct val="70000"/>
              </a:lnSpc>
              <a:spcBef>
                <a:spcPts val="0"/>
              </a:spcBef>
            </a:pPr>
            <a:r>
              <a:rPr lang="uk-UA" dirty="0"/>
              <a:t>Робота за семестр – 60 / 70 балів:</a:t>
            </a:r>
          </a:p>
          <a:p>
            <a:pPr>
              <a:lnSpc>
                <a:spcPct val="70000"/>
              </a:lnSpc>
              <a:spcBef>
                <a:spcPts val="0"/>
              </a:spcBef>
            </a:pPr>
            <a:endParaRPr lang="uk-UA" dirty="0"/>
          </a:p>
          <a:p>
            <a:pPr>
              <a:lnSpc>
                <a:spcPct val="70000"/>
              </a:lnSpc>
              <a:spcBef>
                <a:spcPts val="0"/>
              </a:spcBef>
            </a:pPr>
            <a:r>
              <a:rPr lang="uk-UA" dirty="0"/>
              <a:t>участь у дискусіях під час обговорення, вирішення ситуаційних завдань, ділові ігри робота в команді –  </a:t>
            </a:r>
            <a:r>
              <a:rPr lang="uk-UA"/>
              <a:t>50 / </a:t>
            </a:r>
            <a:r>
              <a:rPr lang="uk-UA" dirty="0"/>
              <a:t>60 балів</a:t>
            </a:r>
          </a:p>
          <a:p>
            <a:pPr>
              <a:lnSpc>
                <a:spcPct val="70000"/>
              </a:lnSpc>
              <a:spcBef>
                <a:spcPts val="0"/>
              </a:spcBef>
            </a:pPr>
            <a:endParaRPr lang="uk-UA" dirty="0"/>
          </a:p>
          <a:p>
            <a:pPr>
              <a:lnSpc>
                <a:spcPct val="70000"/>
              </a:lnSpc>
              <a:spcBef>
                <a:spcPts val="0"/>
              </a:spcBef>
            </a:pPr>
            <a:r>
              <a:rPr lang="uk-UA" dirty="0"/>
              <a:t>здійснення дослідницької роботи за заданою тематикою та захист (виступ) під час семінарських занять або підготовка та захист презентації (міні-лекції) до однієї із тем курсу– 10 балів</a:t>
            </a:r>
          </a:p>
          <a:p>
            <a:pPr marL="342900" indent="-342900">
              <a:lnSpc>
                <a:spcPct val="70000"/>
              </a:lnSpc>
              <a:spcBef>
                <a:spcPts val="0"/>
              </a:spcBef>
              <a:buFontTx/>
              <a:buChar char="-"/>
            </a:pPr>
            <a:endParaRPr lang="uk-UA" dirty="0"/>
          </a:p>
        </p:txBody>
      </p:sp>
      <p:sp>
        <p:nvSpPr>
          <p:cNvPr id="9" name="Объект 8"/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pPr algn="just">
              <a:lnSpc>
                <a:spcPct val="70000"/>
              </a:lnSpc>
              <a:spcBef>
                <a:spcPts val="0"/>
              </a:spcBef>
            </a:pPr>
            <a:r>
              <a:rPr lang="uk-UA" sz="1400" b="1" dirty="0"/>
              <a:t>Технічні вимоги:</a:t>
            </a:r>
            <a:r>
              <a:rPr lang="uk-UA" sz="1400" dirty="0"/>
              <a:t> Для більш якісного викладання лекційного матеріалу та зручного проведення семінарських занять аудиторії мають бути забезпечені мультимедійним обладнанням</a:t>
            </a:r>
          </a:p>
          <a:p>
            <a:pPr algn="just">
              <a:lnSpc>
                <a:spcPct val="70000"/>
              </a:lnSpc>
              <a:spcBef>
                <a:spcPts val="0"/>
              </a:spcBef>
            </a:pPr>
            <a:r>
              <a:rPr lang="uk-UA" sz="1400" b="1" dirty="0"/>
              <a:t>Академічна доброчесність:</a:t>
            </a:r>
            <a:r>
              <a:rPr lang="uk-UA" sz="1400" dirty="0"/>
              <a:t> передбачає самостійну підготовку дослідницької роботи, у разі наявності текстових збігів, копіювання, списування або фальсифікації даних робота не зараховується</a:t>
            </a:r>
          </a:p>
          <a:p>
            <a:pPr algn="just">
              <a:lnSpc>
                <a:spcPct val="70000"/>
              </a:lnSpc>
              <a:spcBef>
                <a:spcPts val="0"/>
              </a:spcBef>
            </a:pPr>
            <a:r>
              <a:rPr lang="uk-UA" sz="1400" b="1" dirty="0"/>
              <a:t>Консультації з дисципліни </a:t>
            </a:r>
            <a:r>
              <a:rPr lang="uk-UA" sz="1400" dirty="0"/>
              <a:t>проводяться згідно графіку консультацій кафедри менеджменту, аудиторія 10-325</a:t>
            </a:r>
          </a:p>
        </p:txBody>
      </p:sp>
      <p:sp>
        <p:nvSpPr>
          <p:cNvPr id="10" name="Объект 9"/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r>
              <a:rPr lang="uk-UA" sz="1400" dirty="0"/>
              <a:t>Вимоги до робіт:</a:t>
            </a:r>
          </a:p>
          <a:p>
            <a:r>
              <a:rPr lang="uk-UA" sz="1400" dirty="0"/>
              <a:t>Під час роботи на семінарах оцінюється активна участь під час обговорення та відповідей на питання, володіння теоретичним матеріалом та вміння його використовувати при вирішенні ситуаційних завдань; під час ділової гри та в командній роботі додатково оцінюється вміння розподілити обов'язки та злагоджена робота колективу, вирішення конфліктних ситуацій, що заважають вирішенню завдань; презентації вирішення певних задач</a:t>
            </a:r>
          </a:p>
          <a:p>
            <a:r>
              <a:rPr lang="uk-UA" sz="1400" dirty="0"/>
              <a:t>Контрольна робота проводиться письмово в аудиторії та складається з 3відкритих питань, що базуються на лекційному матеріалі</a:t>
            </a:r>
          </a:p>
          <a:p>
            <a:r>
              <a:rPr lang="uk-UA" sz="1400" dirty="0"/>
              <a:t>Дослідницька робота готується за запропонованою тематикою, орієнтовний обсяг 18-20 аркушів формату А4 друкованого тексту (до 20 слайдів презентації).  Кількість опрацьованої літератури - не менше ніж 10-15 джерел (крім підручників).  </a:t>
            </a:r>
            <a:r>
              <a:rPr lang="uk-UA" sz="1400" dirty="0" err="1"/>
              <a:t>Оцінюється:новизна</a:t>
            </a:r>
            <a:r>
              <a:rPr lang="uk-UA" sz="1400" dirty="0"/>
              <a:t> тексту, обґрунтованість вибору джерел літератури, відповідність змісту дослідження обраній темі, цілям і завданням, поставленим у вступі, ступінь розкриття теми, дотримання вимог до оформлення, зазначення посилань та вміння презентувати.</a:t>
            </a:r>
          </a:p>
        </p:txBody>
      </p:sp>
    </p:spTree>
    <p:extLst>
      <p:ext uri="{BB962C8B-B14F-4D97-AF65-F5344CB8AC3E}">
        <p14:creationId xmlns:p14="http://schemas.microsoft.com/office/powerpoint/2010/main" val="7740980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723</TotalTime>
  <Words>527</Words>
  <Application>Microsoft Office PowerPoint</Application>
  <PresentationFormat>Широкий екран</PresentationFormat>
  <Paragraphs>33</Paragraphs>
  <Slides>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Менеджмент ТНК</vt:lpstr>
      <vt:lpstr>Менеджмент ТНК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 ДИСЦИПЛІНИ/ТК</dc:title>
  <dc:creator>Пользователь Windows</dc:creator>
  <cp:lastModifiedBy>Любов Дранус</cp:lastModifiedBy>
  <cp:revision>55</cp:revision>
  <dcterms:created xsi:type="dcterms:W3CDTF">2020-10-01T12:50:33Z</dcterms:created>
  <dcterms:modified xsi:type="dcterms:W3CDTF">2026-02-10T11:55:28Z</dcterms:modified>
</cp:coreProperties>
</file>