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3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6" r:id="rId21"/>
    <p:sldId id="277" r:id="rId22"/>
    <p:sldId id="278" r:id="rId23"/>
    <p:sldId id="279" r:id="rId24"/>
    <p:sldId id="285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-62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190" y="92630"/>
            <a:ext cx="8849805" cy="663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0381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408" y="292607"/>
            <a:ext cx="9145016" cy="5144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62072" y="5436679"/>
            <a:ext cx="72613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/>
            <a:r>
              <a:rPr lang="uk-UA" dirty="0" err="1">
                <a:solidFill>
                  <a:prstClr val="black"/>
                </a:solidFill>
                <a:latin typeface="Georgia" panose="02040502050405020303" pitchFamily="18" charset="0"/>
              </a:rPr>
              <a:t>Спікерка</a:t>
            </a:r>
            <a:r>
              <a:rPr lang="uk-UA" dirty="0">
                <a:solidFill>
                  <a:prstClr val="black"/>
                </a:solidFill>
                <a:latin typeface="Georgia" panose="02040502050405020303" pitchFamily="18" charset="0"/>
              </a:rPr>
              <a:t>: </a:t>
            </a:r>
            <a:r>
              <a:rPr lang="uk-UA" b="1" dirty="0">
                <a:solidFill>
                  <a:prstClr val="black"/>
                </a:solidFill>
                <a:latin typeface="Georgia" panose="02040502050405020303" pitchFamily="18" charset="0"/>
              </a:rPr>
              <a:t>Людмила </a:t>
            </a:r>
            <a:r>
              <a:rPr lang="uk-UA" b="1" dirty="0" err="1">
                <a:solidFill>
                  <a:prstClr val="black"/>
                </a:solidFill>
                <a:latin typeface="Georgia" panose="02040502050405020303" pitchFamily="18" charset="0"/>
              </a:rPr>
              <a:t>Вовчук</a:t>
            </a:r>
            <a:r>
              <a:rPr lang="uk-UA" b="1" dirty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  <a:r>
              <a:rPr lang="uk-UA" dirty="0">
                <a:solidFill>
                  <a:prstClr val="black"/>
                </a:solidFill>
                <a:latin typeface="Georgia" panose="02040502050405020303" pitchFamily="18" charset="0"/>
              </a:rPr>
              <a:t>— науковий співробітник НКП «Місії ЄС», начальник відділу міжнародних зв’язків, кандидат історичних наук, доцент.</a:t>
            </a:r>
            <a:endParaRPr lang="uk-UA" dirty="0">
              <a:solidFill>
                <a:prstClr val="black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069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1. ЛОГІКА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6811480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rPr dirty="0" err="1">
                <a:latin typeface="Georgia" panose="02040502050405020303" pitchFamily="18" charset="0"/>
              </a:rPr>
              <a:t>Навіщо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заявці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потрібен</a:t>
            </a:r>
            <a:r>
              <a:rPr dirty="0">
                <a:latin typeface="Georgia" panose="02040502050405020303" pitchFamily="18" charset="0"/>
              </a:rPr>
              <a:t> Excellence?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Excellence — це не «опис науки», а аргументація того, чому запропонований проєкт заслуговує фінансування.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00200"/>
            <a:ext cx="3383280" cy="18288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5800" y="1600200"/>
            <a:ext cx="73152" cy="182880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6968" y="1764792"/>
            <a:ext cx="270779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rPr>
                <a:latin typeface="Georgia" panose="02040502050405020303" pitchFamily="18" charset="0"/>
              </a:rPr>
              <a:t>НАУКОВА ПРОБЛЕМА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2258568"/>
            <a:ext cx="301752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rPr dirty="0" err="1"/>
              <a:t>Що</a:t>
            </a:r>
            <a:r>
              <a:rPr dirty="0"/>
              <a:t> </a:t>
            </a:r>
            <a:r>
              <a:rPr dirty="0" err="1"/>
              <a:t>саме</a:t>
            </a:r>
            <a:r>
              <a:rPr dirty="0"/>
              <a:t> </a:t>
            </a:r>
            <a:r>
              <a:rPr dirty="0" err="1"/>
              <a:t>ми</a:t>
            </a:r>
            <a:r>
              <a:rPr dirty="0"/>
              <a:t>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знаємо</a:t>
            </a:r>
            <a:r>
              <a:rPr dirty="0"/>
              <a:t> /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вміємо</a:t>
            </a:r>
            <a:r>
              <a:rPr dirty="0"/>
              <a:t> /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можемо</a:t>
            </a:r>
            <a:r>
              <a:rPr dirty="0"/>
              <a:t> </a:t>
            </a:r>
            <a:r>
              <a:rPr dirty="0" err="1"/>
              <a:t>пояснити</a:t>
            </a:r>
            <a:r>
              <a:rPr dirty="0"/>
              <a:t> </a:t>
            </a:r>
            <a:r>
              <a:rPr dirty="0" err="1"/>
              <a:t>або</a:t>
            </a:r>
            <a:r>
              <a:rPr dirty="0"/>
              <a:t> </a:t>
            </a:r>
            <a:r>
              <a:rPr dirty="0" err="1"/>
              <a:t>вирішити</a:t>
            </a:r>
            <a:r>
              <a:rPr dirty="0"/>
              <a:t>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89120" y="1600200"/>
            <a:ext cx="3383280" cy="18288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89120" y="1600200"/>
            <a:ext cx="73152" cy="182880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90288" y="1764792"/>
            <a:ext cx="201850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rPr dirty="0"/>
              <a:t>НОВЕ </a:t>
            </a:r>
            <a:r>
              <a:rPr dirty="0">
                <a:latin typeface="Georgia" panose="02040502050405020303" pitchFamily="18" charset="0"/>
              </a:rPr>
              <a:t>РІШЕННЯ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90288" y="2258568"/>
            <a:ext cx="301752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rPr dirty="0" err="1"/>
              <a:t>Який</a:t>
            </a:r>
            <a:r>
              <a:rPr dirty="0"/>
              <a:t> </a:t>
            </a:r>
            <a:r>
              <a:rPr dirty="0" err="1"/>
              <a:t>концепт</a:t>
            </a:r>
            <a:r>
              <a:rPr dirty="0"/>
              <a:t>, </a:t>
            </a:r>
            <a:r>
              <a:rPr dirty="0" err="1"/>
              <a:t>підхід</a:t>
            </a:r>
            <a:r>
              <a:rPr dirty="0"/>
              <a:t>, </a:t>
            </a:r>
            <a:r>
              <a:rPr dirty="0" err="1"/>
              <a:t>метод</a:t>
            </a:r>
            <a:r>
              <a:rPr dirty="0"/>
              <a:t> </a:t>
            </a:r>
            <a:r>
              <a:rPr dirty="0" err="1"/>
              <a:t>або</a:t>
            </a:r>
            <a:r>
              <a:rPr dirty="0"/>
              <a:t> </a:t>
            </a:r>
            <a:r>
              <a:rPr dirty="0" err="1"/>
              <a:t>комбінація</a:t>
            </a:r>
            <a:r>
              <a:rPr dirty="0"/>
              <a:t> </a:t>
            </a:r>
            <a:r>
              <a:rPr dirty="0" err="1"/>
              <a:t>методів</a:t>
            </a:r>
            <a:r>
              <a:rPr dirty="0"/>
              <a:t> </a:t>
            </a:r>
            <a:r>
              <a:rPr dirty="0" err="1"/>
              <a:t>змінює</a:t>
            </a:r>
            <a:r>
              <a:rPr dirty="0"/>
              <a:t> </a:t>
            </a:r>
            <a:r>
              <a:rPr dirty="0" err="1"/>
              <a:t>поточний</a:t>
            </a:r>
            <a:r>
              <a:rPr dirty="0"/>
              <a:t> </a:t>
            </a:r>
            <a:r>
              <a:rPr dirty="0" err="1"/>
              <a:t>стан</a:t>
            </a:r>
            <a:r>
              <a:rPr dirty="0"/>
              <a:t> </a:t>
            </a:r>
            <a:r>
              <a:rPr dirty="0" err="1"/>
              <a:t>знань</a:t>
            </a:r>
            <a:r>
              <a:rPr dirty="0"/>
              <a:t>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92440" y="1600200"/>
            <a:ext cx="3383280" cy="18288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92440" y="1600200"/>
            <a:ext cx="73152" cy="182880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93608" y="1764792"/>
            <a:ext cx="167065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rPr dirty="0">
                <a:latin typeface="Georgia" panose="02040502050405020303" pitchFamily="18" charset="0"/>
              </a:rPr>
              <a:t>ДОВЕДЕННЯ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93608" y="2258568"/>
            <a:ext cx="301752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Чому експерт має повірити, що цілі, методологія й амбіція є реалістичними?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6616" y="4181371"/>
            <a:ext cx="11365992" cy="4154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 sz="2100" b="1">
                <a:solidFill>
                  <a:srgbClr val="122340"/>
                </a:solidFill>
                <a:latin typeface="Aptos"/>
              </a:defRPr>
            </a:pPr>
            <a:r>
              <a:rPr dirty="0">
                <a:latin typeface="Georgia" panose="02040502050405020303" pitchFamily="18" charset="0"/>
              </a:rPr>
              <a:t>Excellence = problem → gap → ambition → objectives → methodology → evidence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European Commission • Horizon Europe evaluation form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2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7429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1. ЛОГІКА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8350812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rPr dirty="0" err="1"/>
              <a:t>Де</a:t>
            </a:r>
            <a:r>
              <a:rPr dirty="0"/>
              <a:t> </a:t>
            </a:r>
            <a:r>
              <a:rPr dirty="0">
                <a:latin typeface="Georgia" panose="02040502050405020303" pitchFamily="18" charset="0"/>
              </a:rPr>
              <a:t>Excellence</a:t>
            </a:r>
            <a:r>
              <a:rPr dirty="0"/>
              <a:t> </a:t>
            </a:r>
            <a:r>
              <a:rPr dirty="0" err="1"/>
              <a:t>знаходиться</a:t>
            </a:r>
            <a:r>
              <a:rPr dirty="0"/>
              <a:t> у </a:t>
            </a:r>
            <a:r>
              <a:rPr dirty="0" err="1"/>
              <a:t>структурі</a:t>
            </a:r>
            <a:r>
              <a:rPr dirty="0"/>
              <a:t> </a:t>
            </a:r>
            <a:r>
              <a:rPr dirty="0" err="1"/>
              <a:t>заявки</a:t>
            </a:r>
            <a:r>
              <a:rPr dirty="0"/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У стандартній логіці Horizon Europe Part B розділи відповідають трьом ключовим критеріям оцінювання.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60120" y="2331720"/>
            <a:ext cx="2926080" cy="1051560"/>
          </a:xfrm>
          <a:prstGeom prst="roundRect">
            <a:avLst/>
          </a:prstGeom>
          <a:solidFill>
            <a:srgbClr val="F2F6FB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33272" y="2404872"/>
            <a:ext cx="277977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1. EXCELLENCE</a:t>
            </a:r>
          </a:p>
        </p:txBody>
      </p:sp>
      <p:sp>
        <p:nvSpPr>
          <p:cNvPr id="9" name="Chevron 8"/>
          <p:cNvSpPr/>
          <p:nvPr/>
        </p:nvSpPr>
        <p:spPr>
          <a:xfrm>
            <a:off x="3950208" y="265176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4572000" y="2331720"/>
            <a:ext cx="2926080" cy="1051560"/>
          </a:xfrm>
          <a:prstGeom prst="roundRect">
            <a:avLst/>
          </a:prstGeom>
          <a:solidFill>
            <a:srgbClr val="F2F6FB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645152" y="2404872"/>
            <a:ext cx="277977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2. IMPACT</a:t>
            </a:r>
          </a:p>
        </p:txBody>
      </p:sp>
      <p:sp>
        <p:nvSpPr>
          <p:cNvPr id="12" name="Chevron 11"/>
          <p:cNvSpPr/>
          <p:nvPr/>
        </p:nvSpPr>
        <p:spPr>
          <a:xfrm>
            <a:off x="7562088" y="265176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8183880" y="2331720"/>
            <a:ext cx="2926080" cy="1051560"/>
          </a:xfrm>
          <a:prstGeom prst="roundRect">
            <a:avLst/>
          </a:prstGeom>
          <a:solidFill>
            <a:srgbClr val="EBF2F9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257032" y="2404872"/>
            <a:ext cx="277977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3. IMPLEMENTATION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05840" y="3794760"/>
            <a:ext cx="10058400" cy="1087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32B36"/>
                </a:solidFill>
                <a:latin typeface="Aptos"/>
              </a:defRPr>
            </a:pPr>
            <a:r>
              <a:rPr dirty="0">
                <a:latin typeface="Georgia" panose="02040502050405020303" pitchFamily="18" charset="0"/>
              </a:rPr>
              <a:t>Excellence: </a:t>
            </a:r>
            <a:r>
              <a:rPr dirty="0" err="1">
                <a:latin typeface="Georgia" panose="02040502050405020303" pitchFamily="18" charset="0"/>
              </a:rPr>
              <a:t>що</a:t>
            </a:r>
            <a:r>
              <a:rPr dirty="0">
                <a:latin typeface="Georgia" panose="02040502050405020303" pitchFamily="18" charset="0"/>
              </a:rPr>
              <a:t> і </a:t>
            </a:r>
            <a:r>
              <a:rPr dirty="0" err="1">
                <a:latin typeface="Georgia" panose="02040502050405020303" pitchFamily="18" charset="0"/>
              </a:rPr>
              <a:t>наскільки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якісно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ми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пропонуємо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дослідити</a:t>
            </a:r>
            <a:r>
              <a:rPr dirty="0">
                <a:latin typeface="Georgia" panose="02040502050405020303" pitchFamily="18" charset="0"/>
              </a:rPr>
              <a:t> / </a:t>
            </a:r>
            <a:r>
              <a:rPr dirty="0" err="1">
                <a:latin typeface="Georgia" panose="02040502050405020303" pitchFamily="18" charset="0"/>
              </a:rPr>
              <a:t>розробити</a:t>
            </a:r>
            <a:r>
              <a:rPr dirty="0">
                <a:latin typeface="Georgia" panose="02040502050405020303" pitchFamily="18" charset="0"/>
              </a:rPr>
              <a:t>?</a:t>
            </a:r>
          </a:p>
          <a:p>
            <a:pPr>
              <a:spcAft>
                <a:spcPts val="1000"/>
              </a:spcAft>
              <a:defRPr sz="1600">
                <a:solidFill>
                  <a:srgbClr val="232B36"/>
                </a:solidFill>
                <a:latin typeface="Aptos"/>
              </a:defRPr>
            </a:pPr>
            <a:r>
              <a:rPr dirty="0">
                <a:latin typeface="Georgia" panose="02040502050405020303" pitchFamily="18" charset="0"/>
              </a:rPr>
              <a:t>Impact: </a:t>
            </a:r>
            <a:r>
              <a:rPr dirty="0" err="1">
                <a:latin typeface="Georgia" panose="02040502050405020303" pitchFamily="18" charset="0"/>
              </a:rPr>
              <a:t>які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зміни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виникнуть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завдяки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результатам</a:t>
            </a:r>
            <a:r>
              <a:rPr dirty="0">
                <a:latin typeface="Georgia" panose="02040502050405020303" pitchFamily="18" charset="0"/>
              </a:rPr>
              <a:t> і </a:t>
            </a:r>
            <a:r>
              <a:rPr dirty="0" err="1">
                <a:latin typeface="Georgia" panose="02040502050405020303" pitchFamily="18" charset="0"/>
              </a:rPr>
              <a:t>як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вони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будуть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досягнуті</a:t>
            </a:r>
            <a:r>
              <a:rPr dirty="0">
                <a:latin typeface="Georgia" panose="02040502050405020303" pitchFamily="18" charset="0"/>
              </a:rPr>
              <a:t>?</a:t>
            </a:r>
          </a:p>
          <a:p>
            <a:pPr>
              <a:spcAft>
                <a:spcPts val="1000"/>
              </a:spcAft>
              <a:defRPr sz="1600">
                <a:solidFill>
                  <a:srgbClr val="232B36"/>
                </a:solidFill>
                <a:latin typeface="Aptos"/>
              </a:defRPr>
            </a:pPr>
            <a:r>
              <a:rPr dirty="0">
                <a:latin typeface="Georgia" panose="02040502050405020303" pitchFamily="18" charset="0"/>
              </a:rPr>
              <a:t>Implementation: </a:t>
            </a:r>
            <a:r>
              <a:rPr dirty="0" err="1">
                <a:latin typeface="Georgia" panose="02040502050405020303" pitchFamily="18" charset="0"/>
              </a:rPr>
              <a:t>чи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здатен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консорціум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реалізувати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запропонований</a:t>
            </a:r>
            <a:r>
              <a:rPr dirty="0">
                <a:latin typeface="Georgia" panose="02040502050405020303" pitchFamily="18" charset="0"/>
              </a:rPr>
              <a:t> </a:t>
            </a:r>
            <a:r>
              <a:rPr dirty="0" err="1">
                <a:latin typeface="Georgia" panose="02040502050405020303" pitchFamily="18" charset="0"/>
              </a:rPr>
              <a:t>план</a:t>
            </a:r>
            <a:r>
              <a:rPr dirty="0">
                <a:latin typeface="Georgia" panose="02040502050405020303" pitchFamily="18" charset="0"/>
              </a:rPr>
              <a:t>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EC: Part B is the narrative part of the proposal; evaluation follows Excellence, Impact, Implementation. citeturn1search19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3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" y="5343334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1. ЛОГІКА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6907597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rPr dirty="0" err="1">
                <a:latin typeface="Georgia" panose="02040502050405020303" pitchFamily="18" charset="0"/>
              </a:rPr>
              <a:t>Що</a:t>
            </a:r>
            <a:r>
              <a:rPr dirty="0"/>
              <a:t> </a:t>
            </a:r>
            <a:r>
              <a:rPr dirty="0" err="1"/>
              <a:t>саме</a:t>
            </a:r>
            <a:r>
              <a:rPr dirty="0"/>
              <a:t> </a:t>
            </a:r>
            <a:r>
              <a:rPr dirty="0" err="1"/>
              <a:t>оцінює</a:t>
            </a:r>
            <a:r>
              <a:rPr dirty="0"/>
              <a:t> </a:t>
            </a:r>
            <a:r>
              <a:rPr dirty="0" err="1"/>
              <a:t>експерт</a:t>
            </a:r>
            <a:r>
              <a:rPr dirty="0"/>
              <a:t> у Excellence?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Для RIA/IA актуальна формула оцінювання: objectives + ambition/state of the art + methodology.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00200"/>
            <a:ext cx="3429000" cy="33375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5800" y="1600200"/>
            <a:ext cx="73152" cy="333756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6968" y="1764792"/>
            <a:ext cx="30632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1. Objectives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2258568"/>
            <a:ext cx="3063240" cy="2514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Clarity and pertinence of objectives.</a:t>
            </a:r>
            <a:br/>
            <a:r>
              <a:t/>
            </a:r>
            <a:br/>
            <a:r>
              <a:t>Чи зрозуміло, чого саме має досягти проєкт? Чи відповідають цілі topic/call?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89120" y="1600200"/>
            <a:ext cx="3429000" cy="33375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89120" y="1600200"/>
            <a:ext cx="73152" cy="333756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90288" y="1764792"/>
            <a:ext cx="30632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2. Ambition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90288" y="2258568"/>
            <a:ext cx="3063240" cy="2514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Ambitious work that goes beyond the state of the art.</a:t>
            </a:r>
            <a:br/>
            <a:r>
              <a:t/>
            </a:r>
            <a:br/>
            <a:r>
              <a:t>Чи є реальний крок за межі наявного знання / практики / технології?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92440" y="1600200"/>
            <a:ext cx="3429000" cy="33375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92440" y="1600200"/>
            <a:ext cx="73152" cy="333756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93608" y="1764792"/>
            <a:ext cx="30632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3. Methodology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93608" y="2258568"/>
            <a:ext cx="3063240" cy="2514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Soundness of methodology, concepts, models, assumptions, interdisciplinarity, gender dimension, open science.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Evaluation form for Horizon Europe RIA/IA, v3.0 (28.02.2025). citeturn1search18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4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52478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2. АРХІТЕКТУРА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Важливе уточнення: Excellence ≠ «вступ» до проєкту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Експерт не має самостійно відновлювати логіку вашої ідеї з десятків сторінок.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645920"/>
            <a:ext cx="521208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731520" y="1645920"/>
            <a:ext cx="73152" cy="1143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32688" y="1810512"/>
            <a:ext cx="484632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СЛАБКА ЛОГІКА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2688" y="2304288"/>
            <a:ext cx="48463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Проблема → багато фактів → огляд літератури → методи → «ми зробимо…»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63640" y="1645920"/>
            <a:ext cx="521208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263640" y="1645920"/>
            <a:ext cx="73152" cy="114300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464807" y="1810512"/>
            <a:ext cx="484632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СИЛЬНА ЛОГІКА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64807" y="2304288"/>
            <a:ext cx="48463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Проблема → gap → чітка амбіція → objectives → методологічний механізм → перевірювані результати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1929" y="3784943"/>
            <a:ext cx="11233831" cy="76944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 algn="ctr">
              <a:defRPr sz="2200" b="1">
                <a:solidFill>
                  <a:srgbClr val="122340"/>
                </a:solidFill>
                <a:latin typeface="Aptos"/>
              </a:defRPr>
            </a:pPr>
            <a:r>
              <a:rPr lang="ru-RU" sz="2200" b="1" dirty="0" err="1">
                <a:solidFill>
                  <a:srgbClr val="122340"/>
                </a:solidFill>
                <a:latin typeface="Aptos"/>
              </a:rPr>
              <a:t>Кожен</a:t>
            </a:r>
            <a:r>
              <a:rPr lang="ru-RU" sz="2200" b="1" dirty="0">
                <a:solidFill>
                  <a:srgbClr val="122340"/>
                </a:solidFill>
                <a:latin typeface="Aptos"/>
              </a:rPr>
              <a:t> абзац </a:t>
            </a:r>
            <a:r>
              <a:rPr lang="ru-RU" sz="2200" b="1" dirty="0" err="1">
                <a:solidFill>
                  <a:srgbClr val="122340"/>
                </a:solidFill>
                <a:latin typeface="Aptos"/>
              </a:rPr>
              <a:t>має</a:t>
            </a:r>
            <a:r>
              <a:rPr lang="ru-RU" sz="2200" b="1" dirty="0">
                <a:solidFill>
                  <a:srgbClr val="122340"/>
                </a:solidFill>
                <a:latin typeface="Aptos"/>
              </a:rPr>
              <a:t> </a:t>
            </a:r>
            <a:r>
              <a:rPr lang="ru-RU" sz="2200" b="1" dirty="0" err="1">
                <a:solidFill>
                  <a:srgbClr val="122340"/>
                </a:solidFill>
                <a:latin typeface="Aptos"/>
              </a:rPr>
              <a:t>відповідати</a:t>
            </a:r>
            <a:r>
              <a:rPr lang="ru-RU" sz="2200" b="1" dirty="0">
                <a:solidFill>
                  <a:srgbClr val="122340"/>
                </a:solidFill>
                <a:latin typeface="Aptos"/>
              </a:rPr>
              <a:t> на </a:t>
            </a:r>
            <a:r>
              <a:rPr lang="ru-RU" sz="2200" b="1" dirty="0" err="1">
                <a:solidFill>
                  <a:srgbClr val="122340"/>
                </a:solidFill>
                <a:latin typeface="Aptos"/>
              </a:rPr>
              <a:t>питання</a:t>
            </a:r>
            <a:r>
              <a:rPr lang="ru-RU" sz="2200" b="1" dirty="0">
                <a:solidFill>
                  <a:srgbClr val="122340"/>
                </a:solidFill>
                <a:latin typeface="Aptos"/>
              </a:rPr>
              <a:t>: «</a:t>
            </a:r>
            <a:r>
              <a:rPr lang="ru-RU" sz="2200" b="1" dirty="0" err="1">
                <a:solidFill>
                  <a:srgbClr val="122340"/>
                </a:solidFill>
                <a:latin typeface="Aptos"/>
              </a:rPr>
              <a:t>Навіщо</a:t>
            </a:r>
            <a:r>
              <a:rPr lang="ru-RU" sz="2200" b="1" dirty="0">
                <a:solidFill>
                  <a:srgbClr val="122340"/>
                </a:solidFill>
                <a:latin typeface="Aptos"/>
              </a:rPr>
              <a:t> </a:t>
            </a:r>
            <a:r>
              <a:rPr lang="ru-RU" sz="2200" b="1" dirty="0" err="1">
                <a:solidFill>
                  <a:srgbClr val="122340"/>
                </a:solidFill>
                <a:latin typeface="Aptos"/>
              </a:rPr>
              <a:t>це</a:t>
            </a:r>
            <a:r>
              <a:rPr lang="ru-RU" sz="2200" b="1" dirty="0">
                <a:solidFill>
                  <a:srgbClr val="122340"/>
                </a:solidFill>
                <a:latin typeface="Aptos"/>
              </a:rPr>
              <a:t> </a:t>
            </a:r>
            <a:r>
              <a:rPr lang="ru-RU" sz="2200" b="1" dirty="0" err="1">
                <a:solidFill>
                  <a:srgbClr val="122340"/>
                </a:solidFill>
                <a:latin typeface="Aptos"/>
              </a:rPr>
              <a:t>потрібно</a:t>
            </a:r>
            <a:r>
              <a:rPr lang="ru-RU" sz="2200" b="1" dirty="0">
                <a:solidFill>
                  <a:srgbClr val="122340"/>
                </a:solidFill>
                <a:latin typeface="Aptos"/>
              </a:rPr>
              <a:t> для </a:t>
            </a:r>
            <a:r>
              <a:rPr lang="ru-RU" sz="2200" b="1" dirty="0" err="1">
                <a:solidFill>
                  <a:srgbClr val="122340"/>
                </a:solidFill>
                <a:latin typeface="Aptos"/>
              </a:rPr>
              <a:t>доведення</a:t>
            </a:r>
            <a:r>
              <a:rPr lang="ru-RU" sz="2200" b="1" dirty="0">
                <a:solidFill>
                  <a:srgbClr val="122340"/>
                </a:solidFill>
                <a:latin typeface="Aptos"/>
              </a:rPr>
              <a:t> </a:t>
            </a:r>
            <a:r>
              <a:rPr lang="ru-RU" sz="2200" b="1" dirty="0" err="1">
                <a:solidFill>
                  <a:srgbClr val="122340"/>
                </a:solidFill>
                <a:latin typeface="Aptos"/>
              </a:rPr>
              <a:t>Excellence</a:t>
            </a:r>
            <a:r>
              <a:rPr lang="ru-RU" sz="2200" b="1" dirty="0">
                <a:solidFill>
                  <a:srgbClr val="122340"/>
                </a:solidFill>
                <a:latin typeface="Aptos"/>
              </a:rPr>
              <a:t>?»</a:t>
            </a:r>
            <a:endParaRPr lang="ru-RU" sz="2200" b="1" dirty="0">
              <a:solidFill>
                <a:srgbClr val="122340"/>
              </a:solidFill>
              <a:latin typeface="Apto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5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52479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3. OBJECTIVES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1.1 Objectives — як формулювати цілі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Ціль має бути не декларацією намірів, а керованим науковим твердженням.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08760"/>
            <a:ext cx="3429000" cy="35661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5800" y="1508760"/>
            <a:ext cx="73152" cy="356616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6968" y="1673351"/>
            <a:ext cx="30632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СИЛЬНА ЦІЛЬ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2167128"/>
            <a:ext cx="3063240" cy="2743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дієслово дії + об’єкт + межі + вимірюваний/перевірюваний результат</a:t>
            </a:r>
            <a:br/>
            <a:r>
              <a:t/>
            </a:r>
            <a:br/>
            <a:r>
              <a:t>«To develop and validate…»</a:t>
            </a:r>
            <a:br/>
            <a:r>
              <a:t>«To determine…»</a:t>
            </a:r>
            <a:br/>
            <a:r>
              <a:t>«To test…»</a:t>
            </a:r>
            <a:br/>
            <a:r>
              <a:t>«To compare…»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89120" y="1508760"/>
            <a:ext cx="3429000" cy="35661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89120" y="1508760"/>
            <a:ext cx="73152" cy="356616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90288" y="1673351"/>
            <a:ext cx="30632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СЛАБКА ЦІЛЬ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90288" y="2167128"/>
            <a:ext cx="3063240" cy="2743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«дослідити проблему»</a:t>
            </a:r>
            <a:br/>
            <a:r>
              <a:t>«покращити співпрацю»</a:t>
            </a:r>
            <a:br/>
            <a:r>
              <a:t>«підвищити обізнаність»</a:t>
            </a:r>
            <a:br/>
            <a:r>
              <a:t/>
            </a:r>
            <a:br/>
            <a:r>
              <a:t>Проблема: не видно, що саме буде зроблено й як зрозуміти, що мету досягнуто.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92440" y="1508760"/>
            <a:ext cx="3429000" cy="35661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92440" y="1508760"/>
            <a:ext cx="73152" cy="356616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93608" y="1673351"/>
            <a:ext cx="30632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ПЕРЕВІРКА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93608" y="2167128"/>
            <a:ext cx="3063240" cy="2743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Чи можна:</a:t>
            </a:r>
            <a:br/>
            <a:r>
              <a:t>• пов’язати ціль із work packages?</a:t>
            </a:r>
            <a:br/>
            <a:r>
              <a:t>• визначити результат?</a:t>
            </a:r>
            <a:br/>
            <a:r>
              <a:t>• перевірити досягнення?</a:t>
            </a:r>
            <a:br/>
            <a:r>
              <a:t>• пояснити внесок у topic?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EC evaluation: clarity and pertinence of objectives. citeturn1search18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6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28" y="5419725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3. OBJECTIVES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Objectives: ієрархія, а не список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Рекомендована внутрішня логіка: загальна наукова мета → Specific Objectives → operationalisation.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2240280"/>
            <a:ext cx="2423160" cy="1051560"/>
          </a:xfrm>
          <a:prstGeom prst="roundRect">
            <a:avLst/>
          </a:prstGeom>
          <a:solidFill>
            <a:srgbClr val="F2F6FB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04672" y="2313432"/>
            <a:ext cx="227685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OVERALL AIM</a:t>
            </a:r>
          </a:p>
        </p:txBody>
      </p:sp>
      <p:sp>
        <p:nvSpPr>
          <p:cNvPr id="9" name="Chevron 8"/>
          <p:cNvSpPr/>
          <p:nvPr/>
        </p:nvSpPr>
        <p:spPr>
          <a:xfrm>
            <a:off x="3218688" y="256032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3703320" y="2240280"/>
            <a:ext cx="2423160" cy="1051560"/>
          </a:xfrm>
          <a:prstGeom prst="roundRect">
            <a:avLst/>
          </a:prstGeom>
          <a:solidFill>
            <a:srgbClr val="F2F6FB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776472" y="2313432"/>
            <a:ext cx="227685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SO1 / SO2 / SO3…</a:t>
            </a:r>
          </a:p>
        </p:txBody>
      </p:sp>
      <p:sp>
        <p:nvSpPr>
          <p:cNvPr id="12" name="Chevron 11"/>
          <p:cNvSpPr/>
          <p:nvPr/>
        </p:nvSpPr>
        <p:spPr>
          <a:xfrm>
            <a:off x="6190488" y="256032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6675120" y="2240280"/>
            <a:ext cx="2423160" cy="1051560"/>
          </a:xfrm>
          <a:prstGeom prst="roundRect">
            <a:avLst/>
          </a:prstGeom>
          <a:solidFill>
            <a:srgbClr val="EBF2F9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748272" y="2313432"/>
            <a:ext cx="227685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TASKS / METHODS</a:t>
            </a:r>
          </a:p>
        </p:txBody>
      </p:sp>
      <p:sp>
        <p:nvSpPr>
          <p:cNvPr id="15" name="Chevron 14"/>
          <p:cNvSpPr/>
          <p:nvPr/>
        </p:nvSpPr>
        <p:spPr>
          <a:xfrm>
            <a:off x="9162288" y="256032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9646920" y="2240280"/>
            <a:ext cx="2423160" cy="1051560"/>
          </a:xfrm>
          <a:prstGeom prst="roundRect">
            <a:avLst/>
          </a:prstGeom>
          <a:solidFill>
            <a:srgbClr val="EBF2F9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720072" y="2313432"/>
            <a:ext cx="227685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RESULTS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68680" y="3886200"/>
            <a:ext cx="1042416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500">
                <a:solidFill>
                  <a:srgbClr val="232B36"/>
                </a:solidFill>
                <a:latin typeface="Aptos"/>
              </a:defRPr>
            </a:pPr>
            <a:r>
              <a:t>Overall aim — одна сильна відповідь на «яку зміну в знанні/практиці ми хочемо створити?»</a:t>
            </a:r>
          </a:p>
          <a:p>
            <a:pPr>
              <a:spcAft>
                <a:spcPts val="1000"/>
              </a:spcAft>
              <a:defRPr sz="1500">
                <a:solidFill>
                  <a:srgbClr val="232B36"/>
                </a:solidFill>
                <a:latin typeface="Aptos"/>
              </a:defRPr>
            </a:pPr>
            <a:r>
              <a:t>Specific Objectives — 3–5 взаємопов’язаних кроків, а не перелік усіх активностей.</a:t>
            </a:r>
          </a:p>
          <a:p>
            <a:pPr>
              <a:spcAft>
                <a:spcPts val="1000"/>
              </a:spcAft>
              <a:defRPr sz="1500">
                <a:solidFill>
                  <a:srgbClr val="232B36"/>
                </a:solidFill>
                <a:latin typeface="Aptos"/>
              </a:defRPr>
            </a:pPr>
            <a:r>
              <a:t>Tasks — операціоналізація: що робимо, яким методом і з яким результатом.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7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2" y="5255133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3. OBJECTIVES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1.1 Objectives — приклад для EU Mission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Приклад демонструє різницю між тематично релевантною і справді переконливою ціллю.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08760"/>
            <a:ext cx="5303520" cy="18288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5800" y="1508760"/>
            <a:ext cx="73152" cy="18288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6968" y="1673351"/>
            <a:ext cx="4937759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СЛАБКО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2167128"/>
            <a:ext cx="4937759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«Сприяти стійкості громад у межах EU Mission шляхом розвитку інноваційних підходів.»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63640" y="1508760"/>
            <a:ext cx="5303520" cy="18288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263640" y="1508760"/>
            <a:ext cx="73152" cy="182880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464807" y="1673351"/>
            <a:ext cx="4937759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СИЛЬНІШЕ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64807" y="2167128"/>
            <a:ext cx="4937759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«Develop and validate a community-based resilience model that integrates X, Y and Z, and test its effectiveness in N pilot territories against defined indicators.»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3977639"/>
            <a:ext cx="1033272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000" b="1">
                <a:solidFill>
                  <a:srgbClr val="122340"/>
                </a:solidFill>
                <a:latin typeface="Aptos"/>
              </a:defRPr>
            </a:pPr>
            <a:r>
              <a:t>Ключ: ціль одразу відкриває двері до методології та оцінювання її досягнення.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Приклад — навчальна ілюстрація; формулювання адаптувати до конкретного Mission topic.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8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7429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4. AMBITION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1.1 Ambition — що означає «go beyond the state of the art»?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Не достатньо сказати, що проблема важлива. Треба показати, що саме у вашому підході є новим.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508760"/>
            <a:ext cx="3474720" cy="34747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508760"/>
            <a:ext cx="73152" cy="347472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73351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STATE OF THE ART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167128"/>
            <a:ext cx="310896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Що вже відомо / існує?</a:t>
            </a:r>
            <a:br/>
            <a:r>
              <a:t/>
            </a:r>
            <a:br/>
            <a:r>
              <a:t>Які методи, моделі, технології, політики застосовуються?</a:t>
            </a:r>
            <a:br/>
            <a:r>
              <a:t/>
            </a:r>
            <a:br/>
            <a:r>
              <a:t>Де вони працюють — і де не працюють?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3400" y="1508760"/>
            <a:ext cx="3474720" cy="34747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3400" y="1508760"/>
            <a:ext cx="73152" cy="347472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44568" y="1673351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LIMITATION / GAP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44568" y="2167128"/>
            <a:ext cx="310896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Що залишається невирішеним?</a:t>
            </a:r>
            <a:br/>
            <a:r>
              <a:t/>
            </a:r>
            <a:br/>
            <a:r>
              <a:t>Яка конкретна наукова / технологічна / методологічна прогалина?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46720" y="1508760"/>
            <a:ext cx="3474720" cy="34747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46720" y="1508760"/>
            <a:ext cx="73152" cy="347472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47888" y="1673351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PROJECT ADVANCE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47888" y="2167128"/>
            <a:ext cx="310896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Що саме змінить ваш проєкт?</a:t>
            </a:r>
            <a:br/>
            <a:r>
              <a:t/>
            </a:r>
            <a:br/>
            <a:r>
              <a:t>Новий механізм? модель? інтеграція? масштабування? валідація?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EC evaluation: ambition and going beyond state of the art. citeturn1search18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9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" y="5343335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4. AMBITION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State of the art — не бібліографічний огляд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Огляд літератури працює на Excellence лише тоді, коли веде до чітко сформульованого gap.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1554480"/>
            <a:ext cx="10424160" cy="3931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232B36"/>
                </a:solidFill>
                <a:latin typeface="Aptos"/>
              </a:defRPr>
            </a:pPr>
            <a:r>
              <a:rPr dirty="0" err="1"/>
              <a:t>Не</a:t>
            </a:r>
            <a:r>
              <a:rPr dirty="0"/>
              <a:t> «</a:t>
            </a:r>
            <a:r>
              <a:rPr dirty="0" err="1"/>
              <a:t>що</a:t>
            </a:r>
            <a:r>
              <a:rPr dirty="0"/>
              <a:t> </a:t>
            </a:r>
            <a:r>
              <a:rPr dirty="0" err="1"/>
              <a:t>написали</a:t>
            </a:r>
            <a:r>
              <a:rPr dirty="0"/>
              <a:t> </a:t>
            </a:r>
            <a:r>
              <a:rPr dirty="0" err="1"/>
              <a:t>автори</a:t>
            </a:r>
            <a:r>
              <a:rPr dirty="0"/>
              <a:t>», а «</a:t>
            </a:r>
            <a:r>
              <a:rPr dirty="0" err="1"/>
              <a:t>що</a:t>
            </a:r>
            <a:r>
              <a:rPr dirty="0"/>
              <a:t> </a:t>
            </a:r>
            <a:r>
              <a:rPr dirty="0" err="1"/>
              <a:t>сучасна</a:t>
            </a:r>
            <a:r>
              <a:rPr dirty="0"/>
              <a:t> </a:t>
            </a:r>
            <a:r>
              <a:rPr dirty="0" err="1"/>
              <a:t>наука</a:t>
            </a:r>
            <a:r>
              <a:rPr dirty="0"/>
              <a:t> </a:t>
            </a:r>
            <a:r>
              <a:rPr dirty="0" err="1"/>
              <a:t>вже</a:t>
            </a:r>
            <a:r>
              <a:rPr dirty="0"/>
              <a:t> </a:t>
            </a:r>
            <a:r>
              <a:rPr dirty="0" err="1"/>
              <a:t>дозволяє</a:t>
            </a:r>
            <a:r>
              <a:rPr dirty="0"/>
              <a:t> </a:t>
            </a:r>
            <a:r>
              <a:rPr dirty="0" err="1"/>
              <a:t>зробити</a:t>
            </a:r>
            <a:r>
              <a:rPr dirty="0"/>
              <a:t>».</a:t>
            </a:r>
          </a:p>
          <a:p>
            <a:pPr>
              <a:spcAft>
                <a:spcPts val="1000"/>
              </a:spcAft>
              <a:defRPr sz="1800">
                <a:solidFill>
                  <a:srgbClr val="232B36"/>
                </a:solidFill>
                <a:latin typeface="Aptos"/>
              </a:defRPr>
            </a:pPr>
            <a:r>
              <a:rPr dirty="0" err="1"/>
              <a:t>Порівнюйте</a:t>
            </a:r>
            <a:r>
              <a:rPr dirty="0"/>
              <a:t> </a:t>
            </a:r>
            <a:r>
              <a:rPr dirty="0" err="1"/>
              <a:t>підходи</a:t>
            </a:r>
            <a:r>
              <a:rPr dirty="0"/>
              <a:t> </a:t>
            </a:r>
            <a:r>
              <a:rPr dirty="0" err="1"/>
              <a:t>за</a:t>
            </a:r>
            <a:r>
              <a:rPr dirty="0"/>
              <a:t> </a:t>
            </a:r>
            <a:r>
              <a:rPr dirty="0" err="1"/>
              <a:t>критеріями</a:t>
            </a:r>
            <a:r>
              <a:rPr dirty="0"/>
              <a:t>: explanatory power, accuracy, scalability, transferability, cost, validation.</a:t>
            </a:r>
          </a:p>
          <a:p>
            <a:pPr>
              <a:spcAft>
                <a:spcPts val="1000"/>
              </a:spcAft>
              <a:defRPr sz="1800">
                <a:solidFill>
                  <a:srgbClr val="232B36"/>
                </a:solidFill>
                <a:latin typeface="Aptos"/>
              </a:defRPr>
            </a:pPr>
            <a:r>
              <a:rPr dirty="0" err="1"/>
              <a:t>Завершуйте</a:t>
            </a:r>
            <a:r>
              <a:rPr dirty="0"/>
              <a:t> </a:t>
            </a:r>
            <a:r>
              <a:rPr dirty="0" err="1"/>
              <a:t>блок</a:t>
            </a:r>
            <a:r>
              <a:rPr dirty="0"/>
              <a:t> synthesis statement: «However, existing approaches cannot… because…».</a:t>
            </a:r>
          </a:p>
          <a:p>
            <a:pPr>
              <a:spcAft>
                <a:spcPts val="1000"/>
              </a:spcAft>
              <a:defRPr sz="1800">
                <a:solidFill>
                  <a:srgbClr val="232B36"/>
                </a:solidFill>
                <a:latin typeface="Aptos"/>
              </a:defRPr>
            </a:pPr>
            <a:r>
              <a:rPr dirty="0"/>
              <a:t>Gap </a:t>
            </a:r>
            <a:r>
              <a:rPr dirty="0" err="1"/>
              <a:t>має</a:t>
            </a:r>
            <a:r>
              <a:rPr dirty="0"/>
              <a:t> </a:t>
            </a:r>
            <a:r>
              <a:rPr dirty="0" err="1"/>
              <a:t>бути</a:t>
            </a:r>
            <a:r>
              <a:rPr dirty="0"/>
              <a:t> </a:t>
            </a:r>
            <a:r>
              <a:rPr dirty="0" err="1"/>
              <a:t>безпосередньо</a:t>
            </a:r>
            <a:r>
              <a:rPr dirty="0"/>
              <a:t> </a:t>
            </a:r>
            <a:r>
              <a:rPr dirty="0" err="1"/>
              <a:t>пов’язаний</a:t>
            </a:r>
            <a:r>
              <a:rPr dirty="0"/>
              <a:t> </a:t>
            </a:r>
            <a:r>
              <a:rPr dirty="0" err="1"/>
              <a:t>із</a:t>
            </a:r>
            <a:r>
              <a:rPr dirty="0"/>
              <a:t> proposed advance.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17320" y="4206240"/>
            <a:ext cx="886968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200" b="1">
                <a:solidFill>
                  <a:srgbClr val="E8AE36"/>
                </a:solidFill>
                <a:latin typeface="Aptos"/>
              </a:defRPr>
            </a:pPr>
            <a:r>
              <a:rPr dirty="0"/>
              <a:t>State of the art → Gap → Advance</a:t>
            </a:r>
          </a:p>
        </p:txBody>
      </p:sp>
      <p:sp>
        <p:nvSpPr>
          <p:cNvPr id="9" name="Rectangle 8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10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77" y="5255133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4. AMBITION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Матриця «State of the art → Advance»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Один із найсильніших способів зробити новизну видимою для експерта.</a:t>
            </a:r>
          </a:p>
        </p:txBody>
      </p:sp>
      <p:sp>
        <p:nvSpPr>
          <p:cNvPr id="7" name="Rectangle 6"/>
          <p:cNvSpPr/>
          <p:nvPr/>
        </p:nvSpPr>
        <p:spPr>
          <a:xfrm>
            <a:off x="594360" y="1508760"/>
            <a:ext cx="1645920" cy="594360"/>
          </a:xfrm>
          <a:prstGeom prst="rect">
            <a:avLst/>
          </a:prstGeom>
          <a:solidFill>
            <a:srgbClr val="122340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40080" y="1536192"/>
            <a:ext cx="155448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1">
                <a:solidFill>
                  <a:srgbClr val="FFFFFF"/>
                </a:solidFill>
                <a:latin typeface="Aptos"/>
              </a:defRPr>
            </a:pPr>
            <a:r>
              <a:t>Вимір</a:t>
            </a:r>
          </a:p>
        </p:txBody>
      </p:sp>
      <p:sp>
        <p:nvSpPr>
          <p:cNvPr id="9" name="Rectangle 8"/>
          <p:cNvSpPr/>
          <p:nvPr/>
        </p:nvSpPr>
        <p:spPr>
          <a:xfrm>
            <a:off x="2331720" y="1508760"/>
            <a:ext cx="2560320" cy="594360"/>
          </a:xfrm>
          <a:prstGeom prst="rect">
            <a:avLst/>
          </a:prstGeom>
          <a:solidFill>
            <a:srgbClr val="122340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377439" y="1536192"/>
            <a:ext cx="2468879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1">
                <a:solidFill>
                  <a:srgbClr val="FFFFFF"/>
                </a:solidFill>
                <a:latin typeface="Aptos"/>
              </a:defRPr>
            </a:pPr>
            <a:r>
              <a:t>Наявні підходи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74920" y="1508760"/>
            <a:ext cx="2148840" cy="594360"/>
          </a:xfrm>
          <a:prstGeom prst="rect">
            <a:avLst/>
          </a:prstGeom>
          <a:solidFill>
            <a:srgbClr val="122340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5120640" y="1536192"/>
            <a:ext cx="205740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1">
                <a:solidFill>
                  <a:srgbClr val="FFFFFF"/>
                </a:solidFill>
                <a:latin typeface="Aptos"/>
              </a:defRPr>
            </a:pPr>
            <a:r>
              <a:t>Обмеження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360920" y="1508760"/>
            <a:ext cx="4206240" cy="594360"/>
          </a:xfrm>
          <a:prstGeom prst="rect">
            <a:avLst/>
          </a:prstGeom>
          <a:solidFill>
            <a:srgbClr val="122340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7406640" y="1536192"/>
            <a:ext cx="411480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1">
                <a:solidFill>
                  <a:srgbClr val="FFFFFF"/>
                </a:solidFill>
                <a:latin typeface="Aptos"/>
              </a:defRPr>
            </a:pPr>
            <a:r>
              <a:t>Запропонований advance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94360" y="2148840"/>
            <a:ext cx="1645920" cy="777240"/>
          </a:xfrm>
          <a:prstGeom prst="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67512" y="2194560"/>
            <a:ext cx="1499616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Concept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331720" y="2148840"/>
            <a:ext cx="2560320" cy="777240"/>
          </a:xfrm>
          <a:prstGeom prst="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2404872" y="2194560"/>
            <a:ext cx="2414015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A / B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074920" y="2148840"/>
            <a:ext cx="2148840" cy="777240"/>
          </a:xfrm>
          <a:prstGeom prst="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148072" y="2194560"/>
            <a:ext cx="2002536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fragmented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360920" y="2148840"/>
            <a:ext cx="4206240" cy="777240"/>
          </a:xfrm>
          <a:prstGeom prst="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434072" y="2194560"/>
            <a:ext cx="4059935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1">
                <a:solidFill>
                  <a:srgbClr val="232B36"/>
                </a:solidFill>
                <a:latin typeface="Aptos"/>
              </a:defRPr>
            </a:pPr>
            <a:r>
              <a:t>integrated model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94360" y="2926080"/>
            <a:ext cx="1645920" cy="777240"/>
          </a:xfrm>
          <a:prstGeom prst="rect">
            <a:avLst/>
          </a:prstGeom>
          <a:solidFill>
            <a:srgbClr val="FFFFFF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667512" y="2971800"/>
            <a:ext cx="1499616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Method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331720" y="2926080"/>
            <a:ext cx="2560320" cy="777240"/>
          </a:xfrm>
          <a:prstGeom prst="rect">
            <a:avLst/>
          </a:prstGeom>
          <a:solidFill>
            <a:srgbClr val="FFFFFF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404872" y="2971800"/>
            <a:ext cx="2414015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M1 / M2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074920" y="2926080"/>
            <a:ext cx="2148840" cy="777240"/>
          </a:xfrm>
          <a:prstGeom prst="rect">
            <a:avLst/>
          </a:prstGeom>
          <a:solidFill>
            <a:srgbClr val="FFFFFF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5148072" y="2971800"/>
            <a:ext cx="2002536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limited validation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360920" y="2926080"/>
            <a:ext cx="4206240" cy="777240"/>
          </a:xfrm>
          <a:prstGeom prst="rect">
            <a:avLst/>
          </a:prstGeom>
          <a:solidFill>
            <a:srgbClr val="FFFFFF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7434072" y="2971800"/>
            <a:ext cx="4059935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1">
                <a:solidFill>
                  <a:srgbClr val="232B36"/>
                </a:solidFill>
                <a:latin typeface="Aptos"/>
              </a:defRPr>
            </a:pPr>
            <a:r>
              <a:t>multi-method validation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94360" y="3703320"/>
            <a:ext cx="1645920" cy="777240"/>
          </a:xfrm>
          <a:prstGeom prst="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667512" y="3749039"/>
            <a:ext cx="1499616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Scale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331720" y="3703320"/>
            <a:ext cx="2560320" cy="777240"/>
          </a:xfrm>
          <a:prstGeom prst="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2404872" y="3749039"/>
            <a:ext cx="2414015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pilot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074920" y="3703320"/>
            <a:ext cx="2148840" cy="777240"/>
          </a:xfrm>
          <a:prstGeom prst="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5148072" y="3749039"/>
            <a:ext cx="2002536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small N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360920" y="3703320"/>
            <a:ext cx="4206240" cy="777240"/>
          </a:xfrm>
          <a:prstGeom prst="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7434072" y="3749039"/>
            <a:ext cx="4059935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1">
                <a:solidFill>
                  <a:srgbClr val="232B36"/>
                </a:solidFill>
                <a:latin typeface="Aptos"/>
              </a:defRPr>
            </a:pPr>
            <a:r>
              <a:t>cross-context testing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94360" y="4480560"/>
            <a:ext cx="1645920" cy="777240"/>
          </a:xfrm>
          <a:prstGeom prst="rect">
            <a:avLst/>
          </a:prstGeom>
          <a:solidFill>
            <a:srgbClr val="FFFFFF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667512" y="4526280"/>
            <a:ext cx="1499616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Use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331720" y="4480560"/>
            <a:ext cx="2560320" cy="777240"/>
          </a:xfrm>
          <a:prstGeom prst="rect">
            <a:avLst/>
          </a:prstGeom>
          <a:solidFill>
            <a:srgbClr val="FFFFFF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2404872" y="4526280"/>
            <a:ext cx="2414015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academic</a:t>
            </a:r>
          </a:p>
        </p:txBody>
      </p:sp>
      <p:sp>
        <p:nvSpPr>
          <p:cNvPr id="43" name="Rectangle 42"/>
          <p:cNvSpPr/>
          <p:nvPr/>
        </p:nvSpPr>
        <p:spPr>
          <a:xfrm>
            <a:off x="5074920" y="4480560"/>
            <a:ext cx="2148840" cy="777240"/>
          </a:xfrm>
          <a:prstGeom prst="rect">
            <a:avLst/>
          </a:prstGeom>
          <a:solidFill>
            <a:srgbClr val="FFFFFF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5148072" y="4526280"/>
            <a:ext cx="2002536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0">
                <a:solidFill>
                  <a:srgbClr val="232B36"/>
                </a:solidFill>
                <a:latin typeface="Aptos"/>
              </a:defRPr>
            </a:pPr>
            <a:r>
              <a:t>low transfer</a:t>
            </a:r>
          </a:p>
        </p:txBody>
      </p:sp>
      <p:sp>
        <p:nvSpPr>
          <p:cNvPr id="45" name="Rectangle 44"/>
          <p:cNvSpPr/>
          <p:nvPr/>
        </p:nvSpPr>
        <p:spPr>
          <a:xfrm>
            <a:off x="7360920" y="4480560"/>
            <a:ext cx="4206240" cy="777240"/>
          </a:xfrm>
          <a:prstGeom prst="rect">
            <a:avLst/>
          </a:prstGeom>
          <a:solidFill>
            <a:srgbClr val="FFFFFF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7434072" y="4526280"/>
            <a:ext cx="4059935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100" b="1">
                <a:solidFill>
                  <a:srgbClr val="232B36"/>
                </a:solidFill>
                <a:latin typeface="Aptos"/>
              </a:defRPr>
            </a:pPr>
            <a:r>
              <a:t>actionable framework</a:t>
            </a:r>
          </a:p>
        </p:txBody>
      </p:sp>
      <p:sp>
        <p:nvSpPr>
          <p:cNvPr id="47" name="Rectangle 46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TextBox 47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11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9" y="5419725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4. AMBITION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Ambition має бути багатовимірною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У різних Mission topics «новизна» може проявлятися не лише як технологічний breakthrough.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08760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5800" y="1508760"/>
            <a:ext cx="73152" cy="150876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6968" y="1673351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2340"/>
                </a:solidFill>
                <a:latin typeface="Aptos"/>
              </a:defRPr>
            </a:pPr>
            <a:r>
              <a:t>Scientific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216712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>
                <a:solidFill>
                  <a:srgbClr val="232B36"/>
                </a:solidFill>
                <a:latin typeface="Aptos"/>
              </a:defRPr>
            </a:pPr>
            <a:r>
              <a:t>нова гіпотеза, модель, пояснення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34840" y="1508760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34840" y="1508760"/>
            <a:ext cx="73152" cy="150876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636007" y="1673351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2340"/>
                </a:solidFill>
                <a:latin typeface="Aptos"/>
              </a:defRPr>
            </a:pPr>
            <a:r>
              <a:t>Methodological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36007" y="216712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>
                <a:solidFill>
                  <a:srgbClr val="232B36"/>
                </a:solidFill>
                <a:latin typeface="Aptos"/>
              </a:defRPr>
            </a:pPr>
            <a:r>
              <a:t>новий спосіб вимірювання / інтеграції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83879" y="1508760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183879" y="1508760"/>
            <a:ext cx="73152" cy="150876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385048" y="1673351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2340"/>
                </a:solidFill>
                <a:latin typeface="Aptos"/>
              </a:defRPr>
            </a:pPr>
            <a:r>
              <a:t>Technological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85048" y="216712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>
                <a:solidFill>
                  <a:srgbClr val="232B36"/>
                </a:solidFill>
                <a:latin typeface="Aptos"/>
              </a:defRPr>
            </a:pPr>
            <a:r>
              <a:t>новий продукт, система, performance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3383279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685800" y="3383279"/>
            <a:ext cx="73152" cy="150876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86968" y="3547872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2340"/>
                </a:solidFill>
                <a:latin typeface="Aptos"/>
              </a:defRPr>
            </a:pPr>
            <a:r>
              <a:t>Contextual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6968" y="404164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>
                <a:solidFill>
                  <a:srgbClr val="232B36"/>
                </a:solidFill>
                <a:latin typeface="Aptos"/>
              </a:defRPr>
            </a:pPr>
            <a:r>
              <a:t>перенесення / тестування в новому контексті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434840" y="3383279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4434840" y="3383279"/>
            <a:ext cx="73152" cy="150876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4636007" y="3547872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2340"/>
                </a:solidFill>
                <a:latin typeface="Aptos"/>
              </a:defRPr>
            </a:pPr>
            <a:r>
              <a:t>Societal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636007" y="404164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>
                <a:solidFill>
                  <a:srgbClr val="232B36"/>
                </a:solidFill>
                <a:latin typeface="Aptos"/>
              </a:defRPr>
            </a:pPr>
            <a:r>
              <a:t>новий механізм участі, governance, uptake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183879" y="3383279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8183879" y="3383279"/>
            <a:ext cx="73152" cy="150876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8385048" y="3547872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2340"/>
                </a:solidFill>
                <a:latin typeface="Aptos"/>
              </a:defRPr>
            </a:pPr>
            <a:r>
              <a:t>Mission-oriented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385048" y="404164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>
                <a:solidFill>
                  <a:srgbClr val="232B36"/>
                </a:solidFill>
                <a:latin typeface="Aptos"/>
              </a:defRPr>
            </a:pPr>
            <a:r>
              <a:t>внесок у конкретну measurable Mission goal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12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52479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5.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1.2 Methodology — серце Excellence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Методологія має показати причинний або логічний механізм, за допомогою якого проєкт досягне objectives.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148840"/>
            <a:ext cx="2148840" cy="1051560"/>
          </a:xfrm>
          <a:prstGeom prst="roundRect">
            <a:avLst/>
          </a:prstGeom>
          <a:solidFill>
            <a:srgbClr val="F2F6FB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76072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CONCEPTS</a:t>
            </a:r>
          </a:p>
        </p:txBody>
      </p:sp>
      <p:sp>
        <p:nvSpPr>
          <p:cNvPr id="9" name="Chevron 8"/>
          <p:cNvSpPr/>
          <p:nvPr/>
        </p:nvSpPr>
        <p:spPr>
          <a:xfrm>
            <a:off x="2715768" y="246888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2852928" y="2148840"/>
            <a:ext cx="2148840" cy="1051560"/>
          </a:xfrm>
          <a:prstGeom prst="roundRect">
            <a:avLst/>
          </a:prstGeom>
          <a:solidFill>
            <a:srgbClr val="F2F6FB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926080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METHODS</a:t>
            </a:r>
          </a:p>
        </p:txBody>
      </p:sp>
      <p:sp>
        <p:nvSpPr>
          <p:cNvPr id="12" name="Chevron 11"/>
          <p:cNvSpPr/>
          <p:nvPr/>
        </p:nvSpPr>
        <p:spPr>
          <a:xfrm>
            <a:off x="5065776" y="246888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5202936" y="2148840"/>
            <a:ext cx="2148840" cy="1051560"/>
          </a:xfrm>
          <a:prstGeom prst="roundRect">
            <a:avLst/>
          </a:prstGeom>
          <a:solidFill>
            <a:srgbClr val="EBF2F9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5276088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DATA / EVIDENCE</a:t>
            </a:r>
          </a:p>
        </p:txBody>
      </p:sp>
      <p:sp>
        <p:nvSpPr>
          <p:cNvPr id="15" name="Chevron 14"/>
          <p:cNvSpPr/>
          <p:nvPr/>
        </p:nvSpPr>
        <p:spPr>
          <a:xfrm>
            <a:off x="7415784" y="246888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7552944" y="2148840"/>
            <a:ext cx="2148840" cy="1051560"/>
          </a:xfrm>
          <a:prstGeom prst="roundRect">
            <a:avLst/>
          </a:prstGeom>
          <a:solidFill>
            <a:srgbClr val="EBF2F9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626096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VALIDATION</a:t>
            </a:r>
          </a:p>
        </p:txBody>
      </p:sp>
      <p:sp>
        <p:nvSpPr>
          <p:cNvPr id="18" name="Chevron 17"/>
          <p:cNvSpPr/>
          <p:nvPr/>
        </p:nvSpPr>
        <p:spPr>
          <a:xfrm>
            <a:off x="9765792" y="246888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ounded Rectangle 18"/>
          <p:cNvSpPr/>
          <p:nvPr/>
        </p:nvSpPr>
        <p:spPr>
          <a:xfrm>
            <a:off x="9902952" y="2148840"/>
            <a:ext cx="2148840" cy="1051560"/>
          </a:xfrm>
          <a:prstGeom prst="roundRect">
            <a:avLst/>
          </a:prstGeom>
          <a:solidFill>
            <a:srgbClr val="EBF2F9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976104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OBJECTIVES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7240" y="3703320"/>
            <a:ext cx="1060704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232B36"/>
                </a:solidFill>
                <a:latin typeface="Aptos"/>
              </a:defRPr>
            </a:pPr>
            <a:r>
              <a:t>Поясніть не лише «що будемо робити», а чому саме цей метод здатний дати очікуваний результат.</a:t>
            </a:r>
          </a:p>
          <a:p>
            <a:pPr>
              <a:spcAft>
                <a:spcPts val="1000"/>
              </a:spcAft>
              <a:defRPr sz="1600">
                <a:solidFill>
                  <a:srgbClr val="232B36"/>
                </a:solidFill>
                <a:latin typeface="Aptos"/>
              </a:defRPr>
            </a:pPr>
            <a:r>
              <a:t>Покажіть взаємозв’язок methods ↔ tasks ↔ objectives ↔ outputs.</a:t>
            </a:r>
          </a:p>
          <a:p>
            <a:pPr>
              <a:spcAft>
                <a:spcPts val="1000"/>
              </a:spcAft>
              <a:defRPr sz="1600">
                <a:solidFill>
                  <a:srgbClr val="232B36"/>
                </a:solidFill>
                <a:latin typeface="Aptos"/>
              </a:defRPr>
            </a:pPr>
            <a:r>
              <a:t>Для кожного критичного припущення вкажіть спосіб його перевірки або mitigation.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EC: soundness of proposed methodology, including concepts, models and assumptions. citeturn1search18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13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96" y="5236845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5.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Методологічна логіка: «why this method?»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Експерт має бачити не каталог методів, а обґрунтований дизайн дослідження.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508760"/>
            <a:ext cx="2560320" cy="35661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508760"/>
            <a:ext cx="73152" cy="356616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673351"/>
            <a:ext cx="21945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METHOD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167128"/>
            <a:ext cx="2194560" cy="2743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Що застосовуємо?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474720" y="1508760"/>
            <a:ext cx="2560320" cy="35661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3474720" y="1508760"/>
            <a:ext cx="73152" cy="356616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675887" y="1673351"/>
            <a:ext cx="21945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PURPOSE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75887" y="2167128"/>
            <a:ext cx="2194560" cy="2743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Яку uncertainty / research question знімає метод?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309360" y="1508760"/>
            <a:ext cx="2560320" cy="35661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6309360" y="1508760"/>
            <a:ext cx="73152" cy="356616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510528" y="1673351"/>
            <a:ext cx="21945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EVIDENCE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10528" y="2167128"/>
            <a:ext cx="2194560" cy="2743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Які дані / спостереження отримуємо?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144000" y="1508760"/>
            <a:ext cx="2331720" cy="35661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9144000" y="1508760"/>
            <a:ext cx="73152" cy="356616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345168" y="1673351"/>
            <a:ext cx="1965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VALIDATION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345168" y="2167128"/>
            <a:ext cx="1965960" cy="2743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Як перевіряємо результат?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97280" y="5440680"/>
            <a:ext cx="996696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800" b="1">
                <a:solidFill>
                  <a:srgbClr val="122340"/>
                </a:solidFill>
                <a:latin typeface="Aptos"/>
              </a:defRPr>
            </a:pPr>
            <a:r>
              <a:t>Методологія = аргументована система прийняття наукових рішень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14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5.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Concepts, models, assumptions — що треба показати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Особливо важливо для interdisciplinary та Mission-oriented proposals.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1508760"/>
            <a:ext cx="1051560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700">
                <a:solidFill>
                  <a:srgbClr val="232B36"/>
                </a:solidFill>
                <a:latin typeface="Aptos"/>
              </a:defRPr>
            </a:pPr>
            <a:r>
              <a:t>Concepts: операціоналізуйте ключові поняття — що саме вони означають у вашому проєкті?</a:t>
            </a:r>
          </a:p>
          <a:p>
            <a:pPr>
              <a:spcAft>
                <a:spcPts val="1000"/>
              </a:spcAft>
              <a:defRPr sz="1700">
                <a:solidFill>
                  <a:srgbClr val="232B36"/>
                </a:solidFill>
                <a:latin typeface="Aptos"/>
              </a:defRPr>
            </a:pPr>
            <a:r>
              <a:t>Models: покажіть змінні / компоненти та очікувані зв’язки між ними.</a:t>
            </a:r>
          </a:p>
          <a:p>
            <a:pPr>
              <a:spcAft>
                <a:spcPts val="1000"/>
              </a:spcAft>
              <a:defRPr sz="1700">
                <a:solidFill>
                  <a:srgbClr val="232B36"/>
                </a:solidFill>
                <a:latin typeface="Aptos"/>
              </a:defRPr>
            </a:pPr>
            <a:r>
              <a:t>Assumptions: які припущення є критичними для дизайну? Чим вони обґрунтовані?</a:t>
            </a:r>
          </a:p>
          <a:p>
            <a:pPr>
              <a:spcAft>
                <a:spcPts val="1000"/>
              </a:spcAft>
              <a:defRPr sz="1700">
                <a:solidFill>
                  <a:srgbClr val="232B36"/>
                </a:solidFill>
                <a:latin typeface="Aptos"/>
              </a:defRPr>
            </a:pPr>
            <a:r>
              <a:t>Boundary conditions: де підхід працює, а де його застосування має обмеження?</a:t>
            </a:r>
          </a:p>
          <a:p>
            <a:pPr>
              <a:spcAft>
                <a:spcPts val="1000"/>
              </a:spcAft>
              <a:defRPr sz="1700">
                <a:solidFill>
                  <a:srgbClr val="232B36"/>
                </a:solidFill>
                <a:latin typeface="Aptos"/>
              </a:defRPr>
            </a:pPr>
            <a:r>
              <a:t>Validation: яким способом буде перевірено robustness отриманих результатів?</a:t>
            </a:r>
          </a:p>
        </p:txBody>
      </p:sp>
      <p:sp>
        <p:nvSpPr>
          <p:cNvPr id="8" name="Rectangle 7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15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1" y="5255133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5.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Interdisciplinarity: не «ми зібрали різних фахівців»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Міждисциплінарність оцінюється через інтеграцію знань і методів у спільне рішення.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554480"/>
            <a:ext cx="3246120" cy="3429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554480"/>
            <a:ext cx="73152" cy="3429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1719072"/>
            <a:ext cx="2880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MULTI-DISCIPLINARY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212848"/>
            <a:ext cx="2880360" cy="2606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Кілька дисциплін працюють поруч, але результати можуть залишатися паралельними.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34840" y="1554480"/>
            <a:ext cx="3246120" cy="3429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34840" y="1554480"/>
            <a:ext cx="73152" cy="342900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636007" y="1719072"/>
            <a:ext cx="2880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INTER-DISCIPLINARY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36007" y="2212848"/>
            <a:ext cx="2880360" cy="2606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Методи / концепти інтегруються для відповіді на спільне research question.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229600" y="1554480"/>
            <a:ext cx="3246120" cy="3429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229600" y="1554480"/>
            <a:ext cx="73152" cy="342900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430768" y="1719072"/>
            <a:ext cx="2880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TRANSDISCIPLINARY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430768" y="2212848"/>
            <a:ext cx="2880360" cy="2606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До процесу знання залучаються stakeholders / users / communities для спільного вирішення проблеми.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5440680"/>
            <a:ext cx="1024128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700" b="1">
                <a:solidFill>
                  <a:srgbClr val="122340"/>
                </a:solidFill>
                <a:latin typeface="Aptos"/>
              </a:defRPr>
            </a:pPr>
            <a:r>
              <a:t>Питання для заявки: «Що ми не змогли б зробити, якби дисципліни не були інтегровані?»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EC evaluation explicitly considers interdisciplinary approaches. citeturn1search18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16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5.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Gender dimension — коли і як включати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Йдеться про gender dimension у research &amp; innovation content, а не лише про баланс команди.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08760"/>
            <a:ext cx="3429000" cy="34747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5800" y="1508760"/>
            <a:ext cx="73152" cy="347472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6968" y="1673351"/>
            <a:ext cx="30632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RESEARCH CONTENT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2167128"/>
            <a:ext cx="306324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Чи можуть стать/гендер впливати на об’єкт, дані, поведінку, ризики або результати?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89120" y="1508760"/>
            <a:ext cx="3429000" cy="34747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89120" y="1508760"/>
            <a:ext cx="73152" cy="347472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90288" y="1673351"/>
            <a:ext cx="30632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METHOD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90288" y="2167128"/>
            <a:ext cx="306324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Чи враховано це в sampling, indicators, experiments, datasets, modelling?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92440" y="1508760"/>
            <a:ext cx="3429000" cy="34747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92440" y="1508760"/>
            <a:ext cx="73152" cy="347472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93608" y="1673351"/>
            <a:ext cx="30632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RESULT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93608" y="2167128"/>
            <a:ext cx="306324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Чи змінює gender analysis інтерпретацію або дизайн solution?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5394960"/>
            <a:ext cx="1033272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700" b="1">
                <a:solidFill>
                  <a:srgbClr val="122340"/>
                </a:solidFill>
                <a:latin typeface="Aptos"/>
              </a:defRPr>
            </a:pPr>
            <a:r>
              <a:t>Якщо gender dimension не є релевантною — це потрібно коротко і науково обґрунтувати.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EC RIA/IA evaluation form includes appropriate consideration of the gender dimension in R&amp;I content. citeturn1search18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17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5.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Open Science — частина методології, а не окремий «додаток»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У Excellence потрібно показати, як відкриті практики вбудовані у research workflow.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148840"/>
            <a:ext cx="2148840" cy="1051560"/>
          </a:xfrm>
          <a:prstGeom prst="roundRect">
            <a:avLst/>
          </a:prstGeom>
          <a:solidFill>
            <a:srgbClr val="F2F6FB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76072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DATA PLAN</a:t>
            </a:r>
          </a:p>
        </p:txBody>
      </p:sp>
      <p:sp>
        <p:nvSpPr>
          <p:cNvPr id="9" name="Chevron 8"/>
          <p:cNvSpPr/>
          <p:nvPr/>
        </p:nvSpPr>
        <p:spPr>
          <a:xfrm>
            <a:off x="2715768" y="246888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2852928" y="2148840"/>
            <a:ext cx="2148840" cy="1051560"/>
          </a:xfrm>
          <a:prstGeom prst="roundRect">
            <a:avLst/>
          </a:prstGeom>
          <a:solidFill>
            <a:srgbClr val="F2F6FB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926080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FAIR</a:t>
            </a:r>
          </a:p>
        </p:txBody>
      </p:sp>
      <p:sp>
        <p:nvSpPr>
          <p:cNvPr id="12" name="Chevron 11"/>
          <p:cNvSpPr/>
          <p:nvPr/>
        </p:nvSpPr>
        <p:spPr>
          <a:xfrm>
            <a:off x="5065776" y="246888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5202936" y="2148840"/>
            <a:ext cx="2148840" cy="1051560"/>
          </a:xfrm>
          <a:prstGeom prst="roundRect">
            <a:avLst/>
          </a:prstGeom>
          <a:solidFill>
            <a:srgbClr val="EBF2F9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5276088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OPEN ACCESS</a:t>
            </a:r>
          </a:p>
        </p:txBody>
      </p:sp>
      <p:sp>
        <p:nvSpPr>
          <p:cNvPr id="15" name="Chevron 14"/>
          <p:cNvSpPr/>
          <p:nvPr/>
        </p:nvSpPr>
        <p:spPr>
          <a:xfrm>
            <a:off x="7415784" y="246888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7552944" y="2148840"/>
            <a:ext cx="2148840" cy="1051560"/>
          </a:xfrm>
          <a:prstGeom prst="roundRect">
            <a:avLst/>
          </a:prstGeom>
          <a:solidFill>
            <a:srgbClr val="EBF2F9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626096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REPRODUCIBILITY</a:t>
            </a:r>
          </a:p>
        </p:txBody>
      </p:sp>
      <p:sp>
        <p:nvSpPr>
          <p:cNvPr id="18" name="Chevron 17"/>
          <p:cNvSpPr/>
          <p:nvPr/>
        </p:nvSpPr>
        <p:spPr>
          <a:xfrm>
            <a:off x="9765792" y="2468880"/>
            <a:ext cx="201168" cy="411480"/>
          </a:xfrm>
          <a:prstGeom prst="chevron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ounded Rectangle 18"/>
          <p:cNvSpPr/>
          <p:nvPr/>
        </p:nvSpPr>
        <p:spPr>
          <a:xfrm>
            <a:off x="9902952" y="2148840"/>
            <a:ext cx="2148840" cy="1051560"/>
          </a:xfrm>
          <a:prstGeom prst="roundRect">
            <a:avLst/>
          </a:prstGeom>
          <a:solidFill>
            <a:srgbClr val="EBF2F9"/>
          </a:solidFill>
          <a:ln>
            <a:solidFill>
              <a:srgbClr val="275B9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976104" y="2221992"/>
            <a:ext cx="2002536" cy="8686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122340"/>
                </a:solidFill>
                <a:latin typeface="Aptos"/>
              </a:defRPr>
            </a:pPr>
            <a:r>
              <a:t>ENGAGEMENT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7240" y="3703320"/>
            <a:ext cx="1060704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500">
                <a:solidFill>
                  <a:srgbClr val="232B36"/>
                </a:solidFill>
                <a:latin typeface="Aptos"/>
              </a:defRPr>
            </a:pPr>
            <a:r>
              <a:t>Поясніть, які outputs/data будуть відкритими і на яких умовах.</a:t>
            </a:r>
          </a:p>
          <a:p>
            <a:pPr>
              <a:spcAft>
                <a:spcPts val="1000"/>
              </a:spcAft>
              <a:defRPr sz="1500">
                <a:solidFill>
                  <a:srgbClr val="232B36"/>
                </a:solidFill>
                <a:latin typeface="Aptos"/>
              </a:defRPr>
            </a:pPr>
            <a:r>
              <a:t>Застосовуйте принцип «as open as possible, as closed as necessary».</a:t>
            </a:r>
          </a:p>
          <a:p>
            <a:pPr>
              <a:spcAft>
                <a:spcPts val="1000"/>
              </a:spcAft>
              <a:defRPr sz="1500">
                <a:solidFill>
                  <a:srgbClr val="232B36"/>
                </a:solidFill>
                <a:latin typeface="Aptos"/>
              </a:defRPr>
            </a:pPr>
            <a:r>
              <a:t>Покажіть управління research outputs, metadata, repositories, persistent identifiers.</a:t>
            </a:r>
          </a:p>
          <a:p>
            <a:pPr>
              <a:spcAft>
                <a:spcPts val="1000"/>
              </a:spcAft>
              <a:defRPr sz="1500">
                <a:solidFill>
                  <a:srgbClr val="232B36"/>
                </a:solidFill>
                <a:latin typeface="Aptos"/>
              </a:defRPr>
            </a:pPr>
            <a:r>
              <a:t>Якщо залучаються citizens / civil society / end users — опишіть їхню роль у research process.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European Commission: open access to publications and FAIR data; recommended open science practices integrated into methodology. citeturn1search12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18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7. ПОМИЛКИ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Що НЕ варто робити в Excellence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Типові причини, чому науково цікава ідея втрачає бали.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94360" y="1417320"/>
            <a:ext cx="347472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94360" y="1417320"/>
            <a:ext cx="73152" cy="1143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95528" y="1581912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❌ Загальні цілі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5528" y="2075688"/>
            <a:ext cx="31089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«покращити», «дослідити», «сприяти» без operationalisation.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3400" y="1417320"/>
            <a:ext cx="347472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3400" y="1417320"/>
            <a:ext cx="73152" cy="1143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44568" y="1581912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❌ State of art без synthesis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44568" y="2075688"/>
            <a:ext cx="31089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Багато citations, але немає чіткої gap.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92440" y="1417320"/>
            <a:ext cx="347472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92440" y="1417320"/>
            <a:ext cx="73152" cy="1143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93608" y="1581912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❌ Novelty як прикметник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93608" y="2075688"/>
            <a:ext cx="31089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«innovative», «ground-breaking» без доказу.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94360" y="2834640"/>
            <a:ext cx="347472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594360" y="2834640"/>
            <a:ext cx="73152" cy="1143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795528" y="2999232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❌ Каталог методів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95528" y="3493008"/>
            <a:ext cx="31089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Перелік методів без пояснення причин їх вибору.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343400" y="2834640"/>
            <a:ext cx="347472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4343400" y="2834640"/>
            <a:ext cx="73152" cy="1143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4544568" y="2999232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❌ Interdisciplinarity як список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44568" y="3493008"/>
            <a:ext cx="31089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Назви дисциплін замість інтеграції.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092440" y="2834640"/>
            <a:ext cx="347472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8092440" y="2834640"/>
            <a:ext cx="73152" cy="1143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8293608" y="2999232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❌ Mission name-dropping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293608" y="3493008"/>
            <a:ext cx="31089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Згадки Mission без causal contribution.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468880" y="4251960"/>
            <a:ext cx="347472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2468880" y="4251960"/>
            <a:ext cx="73152" cy="1143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2670048" y="4416552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❌ Open science формально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670048" y="4910328"/>
            <a:ext cx="31089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«We will comply» без конкретного workflow.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217920" y="4251960"/>
            <a:ext cx="3474720" cy="114300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ectangle 35"/>
          <p:cNvSpPr/>
          <p:nvPr/>
        </p:nvSpPr>
        <p:spPr>
          <a:xfrm>
            <a:off x="6217920" y="4251960"/>
            <a:ext cx="73152" cy="114300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6419088" y="4416552"/>
            <a:ext cx="31089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❌ Змішування Excellence/Impact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19088" y="4910328"/>
            <a:ext cx="31089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Усе про майбутні ефекти — але мало про наукову логіку.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21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8. ЕКСПЕРТ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Як читати Excellence очима експерта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Перевірка має відбуватися не після написання, а під час конструювання розділу.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08760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5800" y="1508760"/>
            <a:ext cx="73152" cy="150876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6968" y="1673351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b="1">
                <a:solidFill>
                  <a:srgbClr val="122340"/>
                </a:solidFill>
                <a:latin typeface="Aptos"/>
              </a:defRPr>
            </a:pPr>
            <a:r>
              <a:t>Q1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216712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What is the problem?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34840" y="1508760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34840" y="1508760"/>
            <a:ext cx="73152" cy="150876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636007" y="1673351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b="1">
                <a:solidFill>
                  <a:srgbClr val="122340"/>
                </a:solidFill>
                <a:latin typeface="Aptos"/>
              </a:defRPr>
            </a:pPr>
            <a:r>
              <a:t>Q2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36007" y="216712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What is missing?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83879" y="1508760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183879" y="1508760"/>
            <a:ext cx="73152" cy="150876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385048" y="1673351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b="1">
                <a:solidFill>
                  <a:srgbClr val="122340"/>
                </a:solidFill>
                <a:latin typeface="Aptos"/>
              </a:defRPr>
            </a:pPr>
            <a:r>
              <a:t>Q3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85048" y="216712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What is genuinely new?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3383279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685800" y="3383279"/>
            <a:ext cx="73152" cy="150876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86968" y="3547872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b="1">
                <a:solidFill>
                  <a:srgbClr val="122340"/>
                </a:solidFill>
                <a:latin typeface="Aptos"/>
              </a:defRPr>
            </a:pPr>
            <a:r>
              <a:t>Q4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6968" y="404164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Are objectives precise?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434840" y="3383279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4434840" y="3383279"/>
            <a:ext cx="73152" cy="150876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4636007" y="3547872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b="1">
                <a:solidFill>
                  <a:srgbClr val="122340"/>
                </a:solidFill>
                <a:latin typeface="Aptos"/>
              </a:defRPr>
            </a:pPr>
            <a:r>
              <a:t>Q5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636007" y="404164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Why will this methodology work?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183879" y="3383279"/>
            <a:ext cx="3337560" cy="150876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8183879" y="3383279"/>
            <a:ext cx="73152" cy="150876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8385048" y="3547872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b="1">
                <a:solidFill>
                  <a:srgbClr val="122340"/>
                </a:solidFill>
                <a:latin typeface="Aptos"/>
              </a:defRPr>
            </a:pPr>
            <a:r>
              <a:t>Q6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385048" y="4041648"/>
            <a:ext cx="2971800" cy="685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How will uncertainty be handled?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14400" y="5440680"/>
            <a:ext cx="1033272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800" b="1">
                <a:solidFill>
                  <a:srgbClr val="122340"/>
                </a:solidFill>
                <a:latin typeface="Aptos"/>
              </a:defRPr>
            </a:pPr>
            <a:r>
              <a:t>Сильна заявка відповідає на ці питання прямо, послідовно і без необхідності «додумувати».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22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9. ІНСТРУМЕНТИ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Практичний інструмент: Excellence Canvas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Заповніть одну сторінку до того, як почнете писати 10–15 сторінок.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48640" y="1417320"/>
            <a:ext cx="2606040" cy="16459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48640" y="1417320"/>
            <a:ext cx="73152" cy="164592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49808" y="1581912"/>
            <a:ext cx="22402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22340"/>
                </a:solidFill>
                <a:latin typeface="Aptos"/>
              </a:defRPr>
            </a:pPr>
            <a:r>
              <a:t>PROBLEM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9808" y="2075688"/>
            <a:ext cx="22402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>
                <a:solidFill>
                  <a:srgbClr val="232B36"/>
                </a:solidFill>
                <a:latin typeface="Aptos"/>
              </a:defRPr>
            </a:pPr>
            <a:r>
              <a:t>Що саме не працює / невідомо?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429000" y="1417320"/>
            <a:ext cx="2606040" cy="16459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3429000" y="1417320"/>
            <a:ext cx="73152" cy="164592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630168" y="1581912"/>
            <a:ext cx="22402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22340"/>
                </a:solidFill>
                <a:latin typeface="Aptos"/>
              </a:defRPr>
            </a:pPr>
            <a:r>
              <a:t>STATE OF ART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30168" y="2075688"/>
            <a:ext cx="22402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>
                <a:solidFill>
                  <a:srgbClr val="232B36"/>
                </a:solidFill>
                <a:latin typeface="Aptos"/>
              </a:defRPr>
            </a:pPr>
            <a:r>
              <a:t>Який найкращий наявний рівень?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309359" y="1417320"/>
            <a:ext cx="2606040" cy="16459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6309359" y="1417320"/>
            <a:ext cx="73152" cy="164592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510527" y="1581912"/>
            <a:ext cx="22402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22340"/>
                </a:solidFill>
                <a:latin typeface="Aptos"/>
              </a:defRPr>
            </a:pPr>
            <a:r>
              <a:t>GAP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10527" y="2075688"/>
            <a:ext cx="22402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>
                <a:solidFill>
                  <a:srgbClr val="232B36"/>
                </a:solidFill>
                <a:latin typeface="Aptos"/>
              </a:defRPr>
            </a:pPr>
            <a:r>
              <a:t>Що він не вирішує?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189719" y="1417320"/>
            <a:ext cx="2606040" cy="16459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9189719" y="1417320"/>
            <a:ext cx="73152" cy="164592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390888" y="1581912"/>
            <a:ext cx="22402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22340"/>
                </a:solidFill>
                <a:latin typeface="Aptos"/>
              </a:defRPr>
            </a:pPr>
            <a:r>
              <a:t>ADVANCE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390888" y="2075688"/>
            <a:ext cx="22402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>
                <a:solidFill>
                  <a:srgbClr val="232B36"/>
                </a:solidFill>
                <a:latin typeface="Aptos"/>
              </a:defRPr>
            </a:pPr>
            <a:r>
              <a:t>Що нового пропонуємо?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48640" y="3474720"/>
            <a:ext cx="2606040" cy="16459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548640" y="3474720"/>
            <a:ext cx="73152" cy="164592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749808" y="3639312"/>
            <a:ext cx="22402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22340"/>
                </a:solidFill>
                <a:latin typeface="Aptos"/>
              </a:defRPr>
            </a:pPr>
            <a:r>
              <a:t>OBJECTIVES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49808" y="4133087"/>
            <a:ext cx="22402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>
                <a:solidFill>
                  <a:srgbClr val="232B36"/>
                </a:solidFill>
                <a:latin typeface="Aptos"/>
              </a:defRPr>
            </a:pPr>
            <a:r>
              <a:t>Які 3–5 цілей?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3429000" y="3474720"/>
            <a:ext cx="2606040" cy="16459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3429000" y="3474720"/>
            <a:ext cx="73152" cy="164592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3630168" y="3639312"/>
            <a:ext cx="22402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22340"/>
                </a:solidFill>
                <a:latin typeface="Aptos"/>
              </a:defRPr>
            </a:pPr>
            <a:r>
              <a:t>METHOD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630168" y="4133087"/>
            <a:ext cx="22402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>
                <a:solidFill>
                  <a:srgbClr val="232B36"/>
                </a:solidFill>
                <a:latin typeface="Aptos"/>
              </a:defRPr>
            </a:pPr>
            <a:r>
              <a:t>Який механізм їх досягнення?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309359" y="3474720"/>
            <a:ext cx="2606040" cy="16459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6309359" y="3474720"/>
            <a:ext cx="73152" cy="164592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6510527" y="3639312"/>
            <a:ext cx="22402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22340"/>
                </a:solidFill>
                <a:latin typeface="Aptos"/>
              </a:defRPr>
            </a:pPr>
            <a:r>
              <a:t>VALIDATION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10527" y="4133087"/>
            <a:ext cx="22402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>
                <a:solidFill>
                  <a:srgbClr val="232B36"/>
                </a:solidFill>
                <a:latin typeface="Aptos"/>
              </a:defRPr>
            </a:pPr>
            <a:r>
              <a:t>Як перевіримо?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9189719" y="3474720"/>
            <a:ext cx="2606040" cy="164592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ectangle 35"/>
          <p:cNvSpPr/>
          <p:nvPr/>
        </p:nvSpPr>
        <p:spPr>
          <a:xfrm>
            <a:off x="9189719" y="3474720"/>
            <a:ext cx="73152" cy="164592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9390888" y="3639312"/>
            <a:ext cx="22402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22340"/>
                </a:solidFill>
                <a:latin typeface="Aptos"/>
              </a:defRPr>
            </a:pPr>
            <a:r>
              <a:t>MISSION LINK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390888" y="4133087"/>
            <a:ext cx="22402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>
                <a:solidFill>
                  <a:srgbClr val="232B36"/>
                </a:solidFill>
                <a:latin typeface="Aptos"/>
              </a:defRPr>
            </a:pPr>
            <a:r>
              <a:t>Який внесок у Mission goal?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23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4005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235440" y="164592"/>
            <a:ext cx="256032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 b="1">
                <a:solidFill>
                  <a:srgbClr val="697482"/>
                </a:solidFill>
                <a:latin typeface="Aptos"/>
              </a:defRPr>
            </a:pPr>
            <a:r>
              <a:t>9. ІНСТРУМЕНТИ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438912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22340"/>
                </a:solidFill>
                <a:latin typeface="Aptos Display"/>
              </a:defRPr>
            </a:pPr>
            <a:r>
              <a:t>Приклад наскрізної логіки одного objective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1060704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482"/>
                </a:solidFill>
                <a:latin typeface="Aptos"/>
              </a:defRPr>
            </a:pPr>
            <a:r>
              <a:t>Нижче — модель, яку можна адаптувати під будь-який Mission topic.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94360" y="1417320"/>
            <a:ext cx="2423160" cy="361188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94360" y="1417320"/>
            <a:ext cx="73152" cy="3611880"/>
          </a:xfrm>
          <a:prstGeom prst="rect">
            <a:avLst/>
          </a:prstGeom>
          <a:solidFill>
            <a:srgbClr val="B5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95528" y="1581912"/>
            <a:ext cx="20574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GAP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5528" y="2075688"/>
            <a:ext cx="2057400" cy="2788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Наявні моделі не враховують X у контексті Y.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246120" y="1417320"/>
            <a:ext cx="2423160" cy="361188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3246120" y="1417320"/>
            <a:ext cx="73152" cy="3611880"/>
          </a:xfrm>
          <a:prstGeom prst="rect">
            <a:avLst/>
          </a:prstGeom>
          <a:solidFill>
            <a:srgbClr val="275B9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447288" y="1581912"/>
            <a:ext cx="20574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OBJECTIVE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47288" y="2075688"/>
            <a:ext cx="2057400" cy="2788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Develop and validate an integrated X–Y model.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897880" y="1417320"/>
            <a:ext cx="2423160" cy="361188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5897880" y="1417320"/>
            <a:ext cx="73152" cy="3611880"/>
          </a:xfrm>
          <a:prstGeom prst="rect">
            <a:avLst/>
          </a:prstGeom>
          <a:solidFill>
            <a:srgbClr val="E8AE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099048" y="1581912"/>
            <a:ext cx="20574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METHOD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99048" y="2075688"/>
            <a:ext cx="2057400" cy="2788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Mixed-method design + comparative pilots + validation.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549640" y="1417320"/>
            <a:ext cx="2971800" cy="3611880"/>
          </a:xfrm>
          <a:prstGeom prst="roundRect">
            <a:avLst/>
          </a:prstGeom>
          <a:solidFill>
            <a:srgbClr val="F2F6FB"/>
          </a:solidFill>
          <a:ln>
            <a:solidFill>
              <a:srgbClr val="D6E1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8549640" y="1417320"/>
            <a:ext cx="73152" cy="3611880"/>
          </a:xfrm>
          <a:prstGeom prst="rect">
            <a:avLst/>
          </a:prstGeom>
          <a:solidFill>
            <a:srgbClr val="2D7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750808" y="1581912"/>
            <a:ext cx="260604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22340"/>
                </a:solidFill>
                <a:latin typeface="Aptos"/>
              </a:defRPr>
            </a:pPr>
            <a:r>
              <a:t>EVIDENCE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750808" y="2075688"/>
            <a:ext cx="2606040" cy="2788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>
                <a:solidFill>
                  <a:srgbClr val="232B36"/>
                </a:solidFill>
                <a:latin typeface="Aptos"/>
              </a:defRPr>
            </a:pPr>
            <a:r>
              <a:t>Indicators + baseline/endline + cross-context validation → credible advance.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4400" y="5394960"/>
            <a:ext cx="1024128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700" b="1">
                <a:solidFill>
                  <a:srgbClr val="122340"/>
                </a:solidFill>
                <a:latin typeface="Aptos"/>
              </a:defRPr>
            </a:pPr>
            <a:r>
              <a:t>Якщо цей ланцюг неможливо пояснити одним слайдом — його варто перепроєктувати.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94360" y="6473952"/>
            <a:ext cx="10972800" cy="7315"/>
          </a:xfrm>
          <a:prstGeom prst="rect">
            <a:avLst/>
          </a:prstGeom>
          <a:solidFill>
            <a:srgbClr val="D6E1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594360" y="6510528"/>
            <a:ext cx="80467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97482"/>
                </a:solidFill>
                <a:latin typeface="Aptos"/>
              </a:defRPr>
            </a:pPr>
            <a:r>
              <a:t>НКП «Місії ЄС» • Horizon Europe • 2026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972800" y="6492240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 b="1">
                <a:solidFill>
                  <a:srgbClr val="697482"/>
                </a:solidFill>
                <a:latin typeface="Aptos"/>
              </a:defRPr>
            </a:pPr>
            <a:r>
              <a:t>24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088" y="2624646"/>
            <a:ext cx="8229600" cy="1143000"/>
          </a:xfrm>
        </p:spPr>
        <p:txBody>
          <a:bodyPr/>
          <a:lstStyle/>
          <a:p>
            <a:r>
              <a:rPr lang="uk-UA" dirty="0" smtClean="0">
                <a:latin typeface="Georgia" panose="02040502050405020303" pitchFamily="18" charset="0"/>
              </a:rPr>
              <a:t>Дякую за увагу!</a:t>
            </a:r>
            <a:endParaRPr lang="uk-UA" dirty="0">
              <a:latin typeface="Georgia" panose="02040502050405020303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345" y="262827"/>
            <a:ext cx="74930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1080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1874</Words>
  <Application>Microsoft Office PowerPoint</Application>
  <PresentationFormat>Произвольный</PresentationFormat>
  <Paragraphs>291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та логіка розділу Excellence у заявці Horizon Europe</dc:title>
  <dc:subject>Вебінар НКП «Місії ЄС»</dc:subject>
  <dc:creator>НКП «Місії ЄС»</dc:creator>
  <cp:keywords>Horizon Europe, Excellence, EU Missions, proposal, methodology, objectives</cp:keywords>
  <dc:description>generated using python-pptx</dc:description>
  <cp:lastModifiedBy>Людмила</cp:lastModifiedBy>
  <cp:revision>5</cp:revision>
  <dcterms:created xsi:type="dcterms:W3CDTF">2013-01-27T09:14:16Z</dcterms:created>
  <dcterms:modified xsi:type="dcterms:W3CDTF">2026-08-19T18:25:54Z</dcterms:modified>
</cp:coreProperties>
</file>