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9" r:id="rId3"/>
    <p:sldId id="260" r:id="rId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9FF"/>
    <a:srgbClr val="E5EBFF"/>
    <a:srgbClr val="C9E9CD"/>
    <a:srgbClr val="F0F0F0"/>
    <a:srgbClr val="FFFF00"/>
    <a:srgbClr val="FDDFD7"/>
    <a:srgbClr val="FEE8A0"/>
    <a:srgbClr val="F8F7BA"/>
    <a:srgbClr val="FBF6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96" y="-162"/>
      </p:cViewPr>
      <p:guideLst>
        <p:guide orient="horz" pos="2160"/>
        <p:guide pos="38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279842" y="3400651"/>
            <a:ext cx="3617406" cy="3120728"/>
          </a:xfrm>
          <a:prstGeom prst="rect">
            <a:avLst/>
          </a:prstGeo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a:prstGeom prst="rect">
            <a:avLst/>
          </a:prstGeo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a:prstGeom prst="rect">
            <a:avLst/>
          </a:prstGeo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342900" y="334108"/>
            <a:ext cx="11554348" cy="967152"/>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uk-UA" noProof="0" dirty="0" smtClean="0"/>
              <a:t>Назва дисципліни / тренінгу</a:t>
            </a:r>
            <a:endParaRPr lang="uk-UA" noProof="0" dirty="0"/>
          </a:p>
        </p:txBody>
      </p:sp>
      <p:sp>
        <p:nvSpPr>
          <p:cNvPr id="3" name="Объект 2"/>
          <p:cNvSpPr>
            <a:spLocks noGrp="1"/>
          </p:cNvSpPr>
          <p:nvPr>
            <p:ph idx="1" hasCustomPrompt="1"/>
          </p:nvPr>
        </p:nvSpPr>
        <p:spPr>
          <a:xfrm>
            <a:off x="4466492" y="3560885"/>
            <a:ext cx="7430756"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Тематика курсу:</a:t>
            </a:r>
            <a:endParaRPr lang="uk-UA" noProof="0" dirty="0"/>
          </a:p>
        </p:txBody>
      </p:sp>
      <p:sp>
        <p:nvSpPr>
          <p:cNvPr id="9" name="Объект 2"/>
          <p:cNvSpPr>
            <a:spLocks noGrp="1"/>
          </p:cNvSpPr>
          <p:nvPr>
            <p:ph idx="10" hasCustomPrompt="1"/>
          </p:nvPr>
        </p:nvSpPr>
        <p:spPr>
          <a:xfrm>
            <a:off x="342900" y="1648417"/>
            <a:ext cx="3727938" cy="1580924"/>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Викладач:</a:t>
            </a:r>
            <a:endParaRPr lang="uk-UA" noProof="0" dirty="0"/>
          </a:p>
        </p:txBody>
      </p:sp>
      <p:sp>
        <p:nvSpPr>
          <p:cNvPr id="12" name="Объект 2"/>
          <p:cNvSpPr>
            <a:spLocks noGrp="1"/>
          </p:cNvSpPr>
          <p:nvPr>
            <p:ph idx="13" hasCustomPrompt="1"/>
          </p:nvPr>
        </p:nvSpPr>
        <p:spPr>
          <a:xfrm>
            <a:off x="342900" y="3560885"/>
            <a:ext cx="3727938"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Отримані навички:</a:t>
            </a:r>
            <a:endParaRPr lang="uk-UA" noProof="0" dirty="0"/>
          </a:p>
        </p:txBody>
      </p:sp>
      <p:sp>
        <p:nvSpPr>
          <p:cNvPr id="14" name="Объект 2"/>
          <p:cNvSpPr>
            <a:spLocks noGrp="1"/>
          </p:cNvSpPr>
          <p:nvPr>
            <p:ph idx="15" hasCustomPrompt="1"/>
          </p:nvPr>
        </p:nvSpPr>
        <p:spPr>
          <a:xfrm>
            <a:off x="4466492" y="1648417"/>
            <a:ext cx="7430756" cy="1580925"/>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uk-UA" noProof="0" dirty="0" smtClean="0"/>
              <a:t>Опис дисципліни (</a:t>
            </a:r>
            <a:r>
              <a:rPr lang="ru-RU" noProof="0" dirty="0" smtClean="0"/>
              <a:t>короткий </a:t>
            </a:r>
            <a:r>
              <a:rPr lang="ru-RU" noProof="0" dirty="0" err="1" smtClean="0"/>
              <a:t>зміст</a:t>
            </a:r>
            <a:r>
              <a:rPr lang="ru-RU" noProof="0" dirty="0" smtClean="0"/>
              <a:t>, формат курсу, </a:t>
            </a:r>
            <a:r>
              <a:rPr lang="ru-RU" noProof="0" dirty="0" err="1" smtClean="0"/>
              <a:t>кількість</a:t>
            </a:r>
            <a:r>
              <a:rPr lang="ru-RU" noProof="0" dirty="0" smtClean="0"/>
              <a:t> годин)</a:t>
            </a:r>
            <a:r>
              <a:rPr lang="uk-UA" noProof="0" dirty="0" smtClean="0"/>
              <a:t>:</a:t>
            </a:r>
            <a:endParaRPr lang="uk-UA" noProof="0"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378070" y="351692"/>
            <a:ext cx="11556835" cy="1037493"/>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uk-UA" noProof="0" dirty="0" smtClean="0"/>
              <a:t>Назва дисципліни / тренінгу</a:t>
            </a:r>
            <a:endParaRPr lang="uk-UA" noProof="0" dirty="0"/>
          </a:p>
        </p:txBody>
      </p:sp>
      <p:sp>
        <p:nvSpPr>
          <p:cNvPr id="10" name="Объект 2"/>
          <p:cNvSpPr>
            <a:spLocks noGrp="1"/>
          </p:cNvSpPr>
          <p:nvPr>
            <p:ph idx="11" hasCustomPrompt="1"/>
          </p:nvPr>
        </p:nvSpPr>
        <p:spPr>
          <a:xfrm>
            <a:off x="378070" y="1760885"/>
            <a:ext cx="5600699" cy="2855078"/>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uk-UA" noProof="0" dirty="0" smtClean="0"/>
              <a:t>Оцінювання (</a:t>
            </a:r>
            <a:r>
              <a:rPr lang="ru-RU" noProof="0" dirty="0" err="1" smtClean="0"/>
              <a:t>кількість</a:t>
            </a:r>
            <a:r>
              <a:rPr lang="ru-RU" noProof="0" dirty="0" smtClean="0"/>
              <a:t> </a:t>
            </a:r>
            <a:r>
              <a:rPr lang="ru-RU" noProof="0" dirty="0" err="1" smtClean="0"/>
              <a:t>балів</a:t>
            </a:r>
            <a:r>
              <a:rPr lang="ru-RU" noProof="0" dirty="0" smtClean="0"/>
              <a:t> за семестр та контроль, </a:t>
            </a:r>
            <a:r>
              <a:rPr lang="ru-RU" noProof="0" dirty="0" err="1" smtClean="0"/>
              <a:t>вказати</a:t>
            </a:r>
            <a:r>
              <a:rPr lang="ru-RU" noProof="0" dirty="0" smtClean="0"/>
              <a:t> </a:t>
            </a:r>
            <a:r>
              <a:rPr lang="ru-RU" noProof="0" dirty="0" err="1" smtClean="0"/>
              <a:t>види</a:t>
            </a:r>
            <a:r>
              <a:rPr lang="ru-RU" noProof="0" dirty="0" smtClean="0"/>
              <a:t> </a:t>
            </a:r>
            <a:r>
              <a:rPr lang="ru-RU" noProof="0" dirty="0" err="1" smtClean="0"/>
              <a:t>робіт</a:t>
            </a:r>
            <a:r>
              <a:rPr lang="ru-RU" noProof="0" dirty="0" smtClean="0"/>
              <a:t> за семестр</a:t>
            </a:r>
            <a:r>
              <a:rPr lang="uk-UA" noProof="0" dirty="0" smtClean="0"/>
              <a:t>)</a:t>
            </a:r>
            <a:endParaRPr lang="uk-UA" noProof="0" dirty="0"/>
          </a:p>
        </p:txBody>
      </p:sp>
      <p:sp>
        <p:nvSpPr>
          <p:cNvPr id="11" name="Объект 2"/>
          <p:cNvSpPr>
            <a:spLocks noGrp="1"/>
          </p:cNvSpPr>
          <p:nvPr>
            <p:ph idx="12" hasCustomPrompt="1"/>
          </p:nvPr>
        </p:nvSpPr>
        <p:spPr>
          <a:xfrm>
            <a:off x="378070" y="5017292"/>
            <a:ext cx="5600699" cy="1506599"/>
          </a:xfrm>
          <a:prstGeom prst="rect">
            <a:avLst/>
          </a:prstGeom>
          <a:solidFill>
            <a:srgbClr val="F0F0F0">
              <a:alpha val="69020"/>
            </a:srgbClr>
          </a:solidFill>
          <a:ln>
            <a:solidFill>
              <a:srgbClr val="CDD9FF"/>
            </a:solidFill>
          </a:ln>
        </p:spPr>
        <p:txBody>
          <a:bodyPr anchor="ctr">
            <a:noAutofit/>
          </a:bodyPr>
          <a:lstStyle>
            <a:lvl1pPr>
              <a:defRPr sz="2200" b="0" baseline="0">
                <a:latin typeface="+mj-lt"/>
              </a:defRPr>
            </a:lvl1pPr>
          </a:lstStyle>
          <a:p>
            <a:pPr lvl="0"/>
            <a:r>
              <a:rPr lang="ru-RU" noProof="0" dirty="0" err="1" smtClean="0"/>
              <a:t>Додаткова</a:t>
            </a:r>
            <a:r>
              <a:rPr lang="ru-RU" noProof="0" dirty="0" smtClean="0"/>
              <a:t> </a:t>
            </a:r>
            <a:r>
              <a:rPr lang="ru-RU" noProof="0" dirty="0" err="1" smtClean="0"/>
              <a:t>інформація</a:t>
            </a:r>
            <a:r>
              <a:rPr lang="ru-RU" noProof="0" dirty="0" smtClean="0"/>
              <a:t> (</a:t>
            </a:r>
            <a:r>
              <a:rPr lang="ru-RU" noProof="0" dirty="0" err="1" smtClean="0"/>
              <a:t>технічні</a:t>
            </a:r>
            <a:r>
              <a:rPr lang="ru-RU" noProof="0" dirty="0" smtClean="0"/>
              <a:t> </a:t>
            </a:r>
            <a:r>
              <a:rPr lang="ru-RU" noProof="0" dirty="0" err="1" smtClean="0"/>
              <a:t>вимоги</a:t>
            </a:r>
            <a:r>
              <a:rPr lang="ru-RU" noProof="0" dirty="0" smtClean="0"/>
              <a:t> до </a:t>
            </a:r>
            <a:r>
              <a:rPr lang="ru-RU" noProof="0" dirty="0" err="1" smtClean="0"/>
              <a:t>проходження</a:t>
            </a:r>
            <a:r>
              <a:rPr lang="ru-RU" noProof="0" dirty="0" smtClean="0"/>
              <a:t> курсу, </a:t>
            </a:r>
            <a:r>
              <a:rPr lang="ru-RU" noProof="0" dirty="0" err="1" smtClean="0"/>
              <a:t>академічна</a:t>
            </a:r>
            <a:r>
              <a:rPr lang="ru-RU" noProof="0" dirty="0" smtClean="0"/>
              <a:t> </a:t>
            </a:r>
            <a:r>
              <a:rPr lang="ru-RU" noProof="0" dirty="0" err="1" smtClean="0"/>
              <a:t>доброчесність</a:t>
            </a:r>
            <a:r>
              <a:rPr lang="ru-RU" noProof="0" dirty="0" smtClean="0"/>
              <a:t>, </a:t>
            </a:r>
            <a:r>
              <a:rPr lang="ru-RU" noProof="0" dirty="0" err="1" smtClean="0"/>
              <a:t>графік</a:t>
            </a:r>
            <a:r>
              <a:rPr lang="ru-RU" noProof="0" dirty="0" smtClean="0"/>
              <a:t> </a:t>
            </a:r>
            <a:r>
              <a:rPr lang="ru-RU" noProof="0" dirty="0" err="1" smtClean="0"/>
              <a:t>консультування</a:t>
            </a:r>
            <a:r>
              <a:rPr lang="ru-RU" noProof="0" dirty="0" smtClean="0"/>
              <a:t> </a:t>
            </a:r>
            <a:r>
              <a:rPr lang="uk-UA" noProof="0" dirty="0" smtClean="0"/>
              <a:t>інше</a:t>
            </a:r>
            <a:r>
              <a:rPr lang="ru-RU" noProof="0" dirty="0" smtClean="0"/>
              <a:t>)</a:t>
            </a:r>
            <a:endParaRPr lang="ru-RU" noProof="0" dirty="0" smtClean="0"/>
          </a:p>
        </p:txBody>
      </p:sp>
      <p:sp>
        <p:nvSpPr>
          <p:cNvPr id="13" name="Объект 2"/>
          <p:cNvSpPr>
            <a:spLocks noGrp="1"/>
          </p:cNvSpPr>
          <p:nvPr>
            <p:ph idx="14" hasCustomPrompt="1"/>
          </p:nvPr>
        </p:nvSpPr>
        <p:spPr>
          <a:xfrm>
            <a:off x="6409592" y="1740878"/>
            <a:ext cx="5486400" cy="4783014"/>
          </a:xfrm>
          <a:prstGeom prst="rect">
            <a:avLst/>
          </a:prstGeom>
          <a:solidFill>
            <a:srgbClr val="F0F0F0">
              <a:alpha val="69020"/>
            </a:srgbClr>
          </a:solidFill>
          <a:ln>
            <a:solidFill>
              <a:srgbClr val="CDD9FF"/>
            </a:solidFill>
          </a:ln>
        </p:spPr>
        <p:txBody>
          <a:bodyPr anchor="ctr"/>
          <a:lstStyle>
            <a:lvl1pPr>
              <a:defRPr sz="2200" b="0" baseline="0">
                <a:latin typeface="+mj-lt"/>
              </a:defRPr>
            </a:lvl1pPr>
          </a:lstStyle>
          <a:p>
            <a:pPr lvl="0"/>
            <a:r>
              <a:rPr lang="uk-UA" noProof="0" dirty="0" smtClean="0"/>
              <a:t>Вимоги до робіт:</a:t>
            </a:r>
            <a:endParaRPr lang="uk-UA"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a:prstGeom prst="rect">
            <a:avLst/>
          </a:prstGeo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endParaRPr lang="ru-RU" smtClean="0"/>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4592097" y="365125"/>
            <a:ext cx="7305151" cy="1325563"/>
          </a:xfrm>
          <a:prstGeom prst="rect">
            <a:avLst/>
          </a:prstGeom>
        </p:spPr>
        <p:txBody>
          <a:bodyPr/>
          <a:lstStyle>
            <a:lvl1pPr>
              <a:defRPr/>
            </a:lvl1pPr>
          </a:lstStyle>
          <a:p>
            <a:r>
              <a:rPr lang="ru-RU" dirty="0" err="1" smtClean="0"/>
              <a:t>Назва</a:t>
            </a:r>
            <a:r>
              <a:rPr lang="ru-RU" dirty="0" smtClean="0"/>
              <a:t> </a:t>
            </a:r>
            <a:r>
              <a:rPr lang="ru-RU" dirty="0" err="1" smtClean="0"/>
              <a:t>дисципліни</a:t>
            </a:r>
            <a:r>
              <a:rPr lang="ru-RU" dirty="0" smtClean="0"/>
              <a:t>/</a:t>
            </a:r>
            <a:r>
              <a:rPr lang="ru-RU" dirty="0" err="1" smtClean="0"/>
              <a:t>тренінг</a:t>
            </a:r>
            <a:r>
              <a:rPr lang="ru-RU" dirty="0" smtClean="0"/>
              <a:t>-курсу</a:t>
            </a:r>
            <a:endParaRPr lang="uk-UA" dirty="0"/>
          </a:p>
        </p:txBody>
      </p:sp>
      <p:sp>
        <p:nvSpPr>
          <p:cNvPr id="3" name="Объект 2"/>
          <p:cNvSpPr>
            <a:spLocks noGrp="1"/>
          </p:cNvSpPr>
          <p:nvPr>
            <p:ph sz="half" idx="1"/>
          </p:nvPr>
        </p:nvSpPr>
        <p:spPr>
          <a:xfrm>
            <a:off x="838200" y="1825625"/>
            <a:ext cx="5181600" cy="435133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a:prstGeom prst="rect">
            <a:avLst/>
          </a:prstGeo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Объект 3"/>
          <p:cNvSpPr>
            <a:spLocks noGrp="1"/>
          </p:cNvSpPr>
          <p:nvPr>
            <p:ph sz="half" idx="2"/>
          </p:nvPr>
        </p:nvSpPr>
        <p:spPr>
          <a:xfrm>
            <a:off x="839788" y="2505075"/>
            <a:ext cx="5157787" cy="368458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Объект 5"/>
          <p:cNvSpPr>
            <a:spLocks noGrp="1"/>
          </p:cNvSpPr>
          <p:nvPr>
            <p:ph sz="quarter" idx="4"/>
          </p:nvPr>
        </p:nvSpPr>
        <p:spPr>
          <a:xfrm>
            <a:off x="6172200" y="2505075"/>
            <a:ext cx="5183188" cy="368458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7" name="Дата 6"/>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8" name="Нижний колонтитул 7"/>
          <p:cNvSpPr>
            <a:spLocks noGrp="1"/>
          </p:cNvSpPr>
          <p:nvPr>
            <p:ph type="ftr" sz="quarter" idx="11"/>
          </p:nvPr>
        </p:nvSpPr>
        <p:spPr>
          <a:xfrm>
            <a:off x="4038600" y="6356350"/>
            <a:ext cx="4114800" cy="365125"/>
          </a:xfrm>
          <a:prstGeom prst="rect">
            <a:avLst/>
          </a:prstGeom>
        </p:spPr>
        <p:txBody>
          <a:bodyPr/>
          <a:lstStyle/>
          <a:p>
            <a:endParaRPr lang="uk-UA"/>
          </a:p>
        </p:txBody>
      </p:sp>
      <p:sp>
        <p:nvSpPr>
          <p:cNvPr id="9" name="Номер слайда 8"/>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Дата 2"/>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4" name="Нижний колонтитул 3"/>
          <p:cNvSpPr>
            <a:spLocks noGrp="1"/>
          </p:cNvSpPr>
          <p:nvPr>
            <p:ph type="ftr" sz="quarter" idx="11"/>
          </p:nvPr>
        </p:nvSpPr>
        <p:spPr>
          <a:xfrm>
            <a:off x="4038600" y="6356350"/>
            <a:ext cx="4114800" cy="365125"/>
          </a:xfrm>
          <a:prstGeom prst="rect">
            <a:avLst/>
          </a:prstGeom>
        </p:spPr>
        <p:txBody>
          <a:bodyPr/>
          <a:lstStyle/>
          <a:p>
            <a:endParaRPr lang="uk-UA"/>
          </a:p>
        </p:txBody>
      </p:sp>
      <p:sp>
        <p:nvSpPr>
          <p:cNvPr id="5" name="Номер слайда 4"/>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3" name="Нижний колонтитул 2"/>
          <p:cNvSpPr>
            <a:spLocks noGrp="1"/>
          </p:cNvSpPr>
          <p:nvPr>
            <p:ph type="ftr" sz="quarter" idx="11"/>
          </p:nvPr>
        </p:nvSpPr>
        <p:spPr>
          <a:xfrm>
            <a:off x="4038600" y="6356350"/>
            <a:ext cx="4114800" cy="365125"/>
          </a:xfrm>
          <a:prstGeom prst="rect">
            <a:avLst/>
          </a:prstGeom>
        </p:spPr>
        <p:txBody>
          <a:bodyPr/>
          <a:lstStyle/>
          <a:p>
            <a:endParaRPr lang="uk-UA"/>
          </a:p>
        </p:txBody>
      </p:sp>
      <p:sp>
        <p:nvSpPr>
          <p:cNvPr id="4" name="Номер слайда 3"/>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fld>
            <a:endParaRPr lang="uk-U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tile tx="1905000" ty="0" sx="100000" sy="100000" flip="none" algn="tl"/>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p:txBody>
          <a:bodyPr/>
          <a:lstStyle/>
          <a:p>
            <a:r>
              <a:rPr lang="uk-UA" sz="4000" b="1" dirty="0" smtClean="0"/>
              <a:t>Логістичний менеджмент</a:t>
            </a:r>
            <a:endParaRPr lang="uk-UA" sz="4000" dirty="0"/>
          </a:p>
        </p:txBody>
      </p:sp>
      <p:sp>
        <p:nvSpPr>
          <p:cNvPr id="11" name="Объект 10"/>
          <p:cNvSpPr>
            <a:spLocks noGrp="1"/>
          </p:cNvSpPr>
          <p:nvPr>
            <p:ph idx="1"/>
          </p:nvPr>
        </p:nvSpPr>
        <p:spPr>
          <a:xfrm>
            <a:off x="4466590" y="2949575"/>
            <a:ext cx="7430770" cy="3697605"/>
          </a:xfrm>
        </p:spPr>
        <p:txBody>
          <a:bodyPr/>
          <a:lstStyle/>
          <a:p>
            <a:r>
              <a:rPr lang="uk-UA" sz="1400" b="1" dirty="0" smtClean="0">
                <a:latin typeface="Times New Roman" panose="02020603050405020304" pitchFamily="18" charset="0"/>
                <a:cs typeface="Times New Roman" panose="02020603050405020304" pitchFamily="18" charset="0"/>
              </a:rPr>
              <a:t>Тематика курсу:</a:t>
            </a:r>
            <a:endParaRPr lang="uk-UA" sz="1400" b="1" dirty="0" smtClean="0">
              <a:latin typeface="Times New Roman" panose="02020603050405020304" pitchFamily="18" charset="0"/>
              <a:cs typeface="Times New Roman" panose="02020603050405020304" pitchFamily="18" charset="0"/>
            </a:endParaRPr>
          </a:p>
          <a:p>
            <a:pPr>
              <a:lnSpc>
                <a:spcPct val="100000"/>
              </a:lnSpc>
              <a:spcBef>
                <a:spcPts val="0"/>
              </a:spcBef>
            </a:pPr>
            <a:r>
              <a:rPr lang="uk-UA" sz="1400" dirty="0" smtClean="0">
                <a:latin typeface="Times New Roman" panose="02020603050405020304" pitchFamily="18" charset="0"/>
                <a:cs typeface="Times New Roman" panose="02020603050405020304" pitchFamily="18" charset="0"/>
              </a:rPr>
              <a:t>1. Логістичний менеджмент як інструмент оптимізації бізнес-процесів і напрям наукового пізнання</a:t>
            </a:r>
            <a:endParaRPr lang="ru-RU" sz="1400" dirty="0" smtClean="0">
              <a:latin typeface="Times New Roman" panose="02020603050405020304" pitchFamily="18" charset="0"/>
              <a:cs typeface="Times New Roman" panose="02020603050405020304" pitchFamily="18" charset="0"/>
            </a:endParaRPr>
          </a:p>
          <a:p>
            <a:pPr>
              <a:lnSpc>
                <a:spcPct val="100000"/>
              </a:lnSpc>
              <a:spcBef>
                <a:spcPts val="0"/>
              </a:spcBef>
            </a:pPr>
            <a:r>
              <a:rPr lang="uk-UA" sz="1400" dirty="0" smtClean="0">
                <a:latin typeface="Times New Roman" panose="02020603050405020304" pitchFamily="18" charset="0"/>
                <a:cs typeface="Times New Roman" panose="02020603050405020304" pitchFamily="18" charset="0"/>
              </a:rPr>
              <a:t>2. Концепція і методологічний апарат логістичного менеджменту.</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3. </a:t>
            </a:r>
            <a:r>
              <a:rPr lang="uk-UA" sz="1400" dirty="0" err="1" smtClean="0">
                <a:latin typeface="Times New Roman" panose="02020603050405020304" pitchFamily="18" charset="0"/>
                <a:cs typeface="Times New Roman" panose="02020603050405020304" pitchFamily="18" charset="0"/>
              </a:rPr>
              <a:t>Обʼєкти</a:t>
            </a:r>
            <a:r>
              <a:rPr lang="uk-UA" sz="1400" dirty="0" smtClean="0">
                <a:latin typeface="Times New Roman" panose="02020603050405020304" pitchFamily="18" charset="0"/>
                <a:cs typeface="Times New Roman" panose="02020603050405020304" pitchFamily="18" charset="0"/>
              </a:rPr>
              <a:t> логістичного управління та логістичні операції</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4. Логістична стратегія підприємства. Організація логістики на підприємстві </a:t>
            </a:r>
            <a:endParaRPr lang="uk-UA"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5. Логістика закупівель і розміщення замовлень</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6. Виробнича логістика</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7. Управління запасами як елемент логістичного управління</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8. Розподільча логістика</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9. Транспортна логістика</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10. Логістичний підхід до обслуговування споживачів</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11. Логістика складування</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12. Інформаційне забезпечення логістики</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13. Реверсивна та посередницька логістики</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14. Управління ризиками в логістиці</a:t>
            </a:r>
            <a:endParaRPr lang="ru-RU" sz="1400" dirty="0" smtClean="0">
              <a:latin typeface="Times New Roman" panose="02020603050405020304" pitchFamily="18" charset="0"/>
              <a:cs typeface="Times New Roman" panose="02020603050405020304" pitchFamily="18" charset="0"/>
            </a:endParaRPr>
          </a:p>
          <a:p>
            <a:pPr lvl="0">
              <a:lnSpc>
                <a:spcPct val="100000"/>
              </a:lnSpc>
              <a:spcBef>
                <a:spcPts val="0"/>
              </a:spcBef>
            </a:pPr>
            <a:r>
              <a:rPr lang="uk-UA" sz="1400" dirty="0" smtClean="0">
                <a:latin typeface="Times New Roman" panose="02020603050405020304" pitchFamily="18" charset="0"/>
                <a:cs typeface="Times New Roman" panose="02020603050405020304" pitchFamily="18" charset="0"/>
              </a:rPr>
              <a:t>15. Інноваційні технології в логістиці</a:t>
            </a:r>
            <a:endParaRPr lang="ru-RU" sz="1400" dirty="0" smtClean="0">
              <a:latin typeface="Times New Roman" panose="02020603050405020304" pitchFamily="18" charset="0"/>
              <a:cs typeface="Times New Roman" panose="02020603050405020304" pitchFamily="18" charset="0"/>
            </a:endParaRPr>
          </a:p>
          <a:p>
            <a:endParaRPr lang="uk-UA" sz="1400" b="1" dirty="0" smtClean="0">
              <a:latin typeface="Times New Roman" panose="02020603050405020304" pitchFamily="18" charset="0"/>
              <a:cs typeface="Times New Roman" panose="02020603050405020304" pitchFamily="18" charset="0"/>
            </a:endParaRPr>
          </a:p>
        </p:txBody>
      </p:sp>
      <p:sp>
        <p:nvSpPr>
          <p:cNvPr id="12" name="Объект 11"/>
          <p:cNvSpPr>
            <a:spLocks noGrp="1"/>
          </p:cNvSpPr>
          <p:nvPr>
            <p:ph idx="10"/>
          </p:nvPr>
        </p:nvSpPr>
        <p:spPr>
          <a:xfrm>
            <a:off x="342900" y="1648460"/>
            <a:ext cx="3728085" cy="1134745"/>
          </a:xfrm>
        </p:spPr>
        <p:txBody>
          <a:bodyPr/>
          <a:lstStyle/>
          <a:p>
            <a:pPr>
              <a:spcBef>
                <a:spcPts val="0"/>
              </a:spcBef>
            </a:pPr>
            <a:r>
              <a:rPr lang="uk-UA" sz="1800" b="1" dirty="0" smtClean="0">
                <a:latin typeface="Times New Roman" panose="02020603050405020304" pitchFamily="18" charset="0"/>
                <a:cs typeface="Times New Roman" panose="02020603050405020304" pitchFamily="18" charset="0"/>
              </a:rPr>
              <a:t>Викладач: </a:t>
            </a:r>
            <a:r>
              <a:rPr lang="uk-UA" sz="1800" dirty="0" smtClean="0">
                <a:latin typeface="Times New Roman" panose="02020603050405020304" pitchFamily="18" charset="0"/>
                <a:cs typeface="Times New Roman" panose="02020603050405020304" pitchFamily="18" charset="0"/>
              </a:rPr>
              <a:t>викладач кафедри менеджменту</a:t>
            </a:r>
            <a:endParaRPr lang="uk-UA" sz="1800" dirty="0" smtClean="0">
              <a:latin typeface="Times New Roman" panose="02020603050405020304" pitchFamily="18" charset="0"/>
              <a:cs typeface="Times New Roman" panose="02020603050405020304" pitchFamily="18" charset="0"/>
            </a:endParaRPr>
          </a:p>
        </p:txBody>
      </p:sp>
      <p:sp>
        <p:nvSpPr>
          <p:cNvPr id="13" name="Объект 12"/>
          <p:cNvSpPr>
            <a:spLocks noGrp="1"/>
          </p:cNvSpPr>
          <p:nvPr>
            <p:ph idx="13"/>
          </p:nvPr>
        </p:nvSpPr>
        <p:spPr>
          <a:xfrm>
            <a:off x="342900" y="2949575"/>
            <a:ext cx="3728085" cy="3697605"/>
          </a:xfrm>
        </p:spPr>
        <p:txBody>
          <a:bodyPr/>
          <a:lstStyle/>
          <a:p>
            <a:pPr defTabSz="431800">
              <a:spcBef>
                <a:spcPts val="0"/>
              </a:spcBef>
            </a:pPr>
            <a:r>
              <a:rPr lang="uk-UA" sz="1200" b="1" dirty="0" smtClean="0">
                <a:latin typeface="Times New Roman" panose="02020603050405020304" pitchFamily="18" charset="0"/>
                <a:cs typeface="Times New Roman" panose="02020603050405020304" pitchFamily="18" charset="0"/>
              </a:rPr>
              <a:t>Результати курсу:</a:t>
            </a:r>
            <a:endParaRPr lang="uk-UA" sz="1200" b="1" dirty="0" smtClean="0">
              <a:latin typeface="Times New Roman" panose="02020603050405020304" pitchFamily="18" charset="0"/>
              <a:cs typeface="Times New Roman" panose="02020603050405020304" pitchFamily="18" charset="0"/>
            </a:endParaRPr>
          </a:p>
          <a:p>
            <a:pPr defTabSz="431800">
              <a:spcBef>
                <a:spcPts val="0"/>
              </a:spcBef>
            </a:pPr>
            <a:r>
              <a:rPr lang="uk-UA" sz="1200" b="1" i="1" dirty="0" smtClean="0">
                <a:latin typeface="Times New Roman" panose="02020603050405020304" pitchFamily="18" charset="0"/>
                <a:cs typeface="Times New Roman" panose="02020603050405020304" pitchFamily="18" charset="0"/>
              </a:rPr>
              <a:t>Знання:</a:t>
            </a:r>
            <a:endParaRPr lang="uk-UA" sz="1200" b="1" i="1"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теоретичне підґрунтя логістичної діяльності підприємств;</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види логістичних стратегій;</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методи оптимізації логістичних систем;</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організаційні структури логістичних підрозділів;</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показники логістичної діяльності;</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класифікацію ланцюгів поставок.</a:t>
            </a:r>
            <a:endParaRPr lang="ru-RU" sz="1200" dirty="0" smtClean="0">
              <a:latin typeface="Times New Roman" panose="02020603050405020304" pitchFamily="18" charset="0"/>
              <a:cs typeface="Times New Roman" panose="02020603050405020304" pitchFamily="18" charset="0"/>
            </a:endParaRPr>
          </a:p>
          <a:p>
            <a:pPr>
              <a:spcBef>
                <a:spcPts val="0"/>
              </a:spcBef>
            </a:pPr>
            <a:r>
              <a:rPr lang="uk-UA" sz="1200" b="1" dirty="0" smtClean="0">
                <a:latin typeface="Times New Roman" panose="02020603050405020304" pitchFamily="18" charset="0"/>
                <a:cs typeface="Times New Roman" panose="02020603050405020304" pitchFamily="18" charset="0"/>
              </a:rPr>
              <a:t>Навички:</a:t>
            </a:r>
            <a:endParaRPr lang="uk-UA" sz="1200" b="1"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визначати цілі логістичного менеджменту підприємства та способи їх досягнення;</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оцінювати систему логістичного менеджменту організації;</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розробляти заходи щодо підвищення ефективності логістичних систем;</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здійснювати аналіз і контроль логістичної діяльності підприємства;</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розробляти логістичні стратегії для різних за видами діяльності підприємств;</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розробляти оптимальні організаційні структури служб логістики;</a:t>
            </a:r>
            <a:endParaRPr lang="ru-RU" sz="1200" dirty="0" smtClean="0">
              <a:latin typeface="Times New Roman" panose="02020603050405020304" pitchFamily="18" charset="0"/>
              <a:cs typeface="Times New Roman" panose="02020603050405020304" pitchFamily="18" charset="0"/>
            </a:endParaRPr>
          </a:p>
          <a:p>
            <a:pPr lvl="0">
              <a:spcBef>
                <a:spcPts val="0"/>
              </a:spcBef>
            </a:pPr>
            <a:r>
              <a:rPr lang="uk-UA" sz="1200" dirty="0" smtClean="0">
                <a:latin typeface="Times New Roman" panose="02020603050405020304" pitchFamily="18" charset="0"/>
                <a:cs typeface="Times New Roman" panose="02020603050405020304" pitchFamily="18" charset="0"/>
              </a:rPr>
              <a:t>проводити логістичний аудит підприємства.</a:t>
            </a:r>
            <a:endParaRPr lang="ru-RU" sz="1200" dirty="0" smtClean="0">
              <a:latin typeface="Times New Roman" panose="02020603050405020304" pitchFamily="18" charset="0"/>
              <a:cs typeface="Times New Roman" panose="02020603050405020304" pitchFamily="18" charset="0"/>
            </a:endParaRPr>
          </a:p>
          <a:p>
            <a:endParaRPr lang="uk-UA" sz="1200" dirty="0">
              <a:latin typeface="Times New Roman" panose="02020603050405020304" pitchFamily="18" charset="0"/>
              <a:cs typeface="Times New Roman" panose="02020603050405020304" pitchFamily="18" charset="0"/>
            </a:endParaRPr>
          </a:p>
        </p:txBody>
      </p:sp>
      <p:sp>
        <p:nvSpPr>
          <p:cNvPr id="14" name="Объект 13"/>
          <p:cNvSpPr>
            <a:spLocks noGrp="1"/>
          </p:cNvSpPr>
          <p:nvPr>
            <p:ph idx="15"/>
          </p:nvPr>
        </p:nvSpPr>
        <p:spPr>
          <a:xfrm>
            <a:off x="4466590" y="1648460"/>
            <a:ext cx="7430770" cy="1134745"/>
          </a:xfrm>
        </p:spPr>
        <p:txBody>
          <a:bodyPr>
            <a:normAutofit fontScale="57500" lnSpcReduction="20000"/>
          </a:bodyPr>
          <a:lstStyle/>
          <a:p>
            <a:pPr algn="just">
              <a:spcBef>
                <a:spcPts val="0"/>
              </a:spcBef>
            </a:pPr>
            <a:endParaRPr lang="uk-UA" b="1" dirty="0" smtClean="0"/>
          </a:p>
          <a:p>
            <a:pPr algn="just" fontAlgn="auto">
              <a:lnSpc>
                <a:spcPct val="100000"/>
              </a:lnSpc>
              <a:spcBef>
                <a:spcPts val="0"/>
              </a:spcBef>
            </a:pPr>
            <a:endParaRPr lang="uk-UA" sz="2435" b="1" dirty="0" smtClean="0">
              <a:latin typeface="Times New Roman" panose="02020603050405020304" pitchFamily="18" charset="0"/>
              <a:cs typeface="Times New Roman" panose="02020603050405020304" pitchFamily="18" charset="0"/>
            </a:endParaRPr>
          </a:p>
          <a:p>
            <a:pPr algn="just" fontAlgn="auto">
              <a:lnSpc>
                <a:spcPct val="100000"/>
              </a:lnSpc>
              <a:spcBef>
                <a:spcPts val="0"/>
              </a:spcBef>
            </a:pPr>
            <a:r>
              <a:rPr lang="uk-UA" sz="2435" b="1" dirty="0" smtClean="0">
                <a:latin typeface="Times New Roman" panose="02020603050405020304" pitchFamily="18" charset="0"/>
                <a:cs typeface="Times New Roman" panose="02020603050405020304" pitchFamily="18" charset="0"/>
              </a:rPr>
              <a:t>Формат</a:t>
            </a:r>
            <a:r>
              <a:rPr lang="uk-UA" sz="2435" dirty="0" smtClean="0">
                <a:latin typeface="Times New Roman" panose="02020603050405020304" pitchFamily="18" charset="0"/>
                <a:cs typeface="Times New Roman" panose="02020603050405020304" pitchFamily="18" charset="0"/>
              </a:rPr>
              <a:t>: вибіркова  дисципліна </a:t>
            </a:r>
            <a:endParaRPr lang="uk-UA" sz="2435" dirty="0" smtClean="0">
              <a:latin typeface="Times New Roman" panose="02020603050405020304" pitchFamily="18" charset="0"/>
              <a:cs typeface="Times New Roman" panose="02020603050405020304" pitchFamily="18" charset="0"/>
            </a:endParaRPr>
          </a:p>
          <a:p>
            <a:pPr algn="just" fontAlgn="auto">
              <a:lnSpc>
                <a:spcPct val="100000"/>
              </a:lnSpc>
              <a:spcBef>
                <a:spcPts val="0"/>
              </a:spcBef>
            </a:pPr>
            <a:r>
              <a:rPr lang="uk-UA" sz="2435" b="1" dirty="0" smtClean="0">
                <a:latin typeface="Times New Roman" panose="02020603050405020304" pitchFamily="18" charset="0"/>
                <a:cs typeface="Times New Roman" panose="02020603050405020304" pitchFamily="18" charset="0"/>
              </a:rPr>
              <a:t>Мета</a:t>
            </a:r>
            <a:r>
              <a:rPr lang="uk-UA" sz="2435" dirty="0" smtClean="0">
                <a:latin typeface="Times New Roman" panose="02020603050405020304" pitchFamily="18" charset="0"/>
                <a:cs typeface="Times New Roman" panose="02020603050405020304" pitchFamily="18" charset="0"/>
              </a:rPr>
              <a:t>: формування у студентів системних знань і розуміння концептуальних основ логістичного менеджменту, набуття практичних вмінь і навичок щодо використання стратегій логістичного менеджменту.</a:t>
            </a:r>
            <a:endParaRPr lang="ru-RU" sz="2435" dirty="0" smtClean="0">
              <a:latin typeface="Times New Roman" panose="02020603050405020304" pitchFamily="18" charset="0"/>
              <a:cs typeface="Times New Roman" panose="02020603050405020304" pitchFamily="18" charset="0"/>
            </a:endParaRPr>
          </a:p>
          <a:p>
            <a:pPr algn="just" fontAlgn="auto">
              <a:lnSpc>
                <a:spcPct val="100000"/>
              </a:lnSpc>
              <a:spcBef>
                <a:spcPts val="0"/>
              </a:spcBef>
            </a:pPr>
            <a:endParaRPr lang="uk-UA" sz="2435" dirty="0" smtClean="0">
              <a:latin typeface="Times New Roman" panose="02020603050405020304" pitchFamily="18" charset="0"/>
              <a:cs typeface="Times New Roman" panose="02020603050405020304" pitchFamily="18" charset="0"/>
            </a:endParaRPr>
          </a:p>
          <a:p>
            <a:endParaRPr lang="uk-UA" sz="2435"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uk-UA" sz="4000" b="1" dirty="0" smtClean="0"/>
              <a:t>Логістичний менеджмент</a:t>
            </a:r>
            <a:endParaRPr lang="uk-UA" sz="4000" dirty="0"/>
          </a:p>
        </p:txBody>
      </p:sp>
      <p:sp>
        <p:nvSpPr>
          <p:cNvPr id="8" name="Объект 7"/>
          <p:cNvSpPr>
            <a:spLocks noGrp="1"/>
          </p:cNvSpPr>
          <p:nvPr>
            <p:ph idx="11"/>
          </p:nvPr>
        </p:nvSpPr>
        <p:spPr>
          <a:xfrm>
            <a:off x="287655" y="1579880"/>
            <a:ext cx="5600700" cy="1362075"/>
          </a:xfrm>
        </p:spPr>
        <p:txBody>
          <a:bodyPr>
            <a:normAutofit lnSpcReduction="10000"/>
          </a:bodyPr>
          <a:lstStyle/>
          <a:p>
            <a:pPr fontAlgn="auto">
              <a:lnSpc>
                <a:spcPct val="100000"/>
              </a:lnSpc>
              <a:spcBef>
                <a:spcPts val="0"/>
              </a:spcBef>
            </a:pPr>
            <a:r>
              <a:rPr lang="uk-UA" sz="1400" b="1" dirty="0" smtClean="0">
                <a:latin typeface="Times New Roman" panose="02020603050405020304" pitchFamily="18" charset="0"/>
                <a:cs typeface="Times New Roman" panose="02020603050405020304" pitchFamily="18" charset="0"/>
                <a:sym typeface="+mn-ea"/>
              </a:rPr>
              <a:t>Оцінювання:</a:t>
            </a:r>
            <a:endParaRPr lang="uk-UA" sz="1400" b="1" dirty="0" smtClean="0">
              <a:latin typeface="Times New Roman" panose="02020603050405020304" pitchFamily="18" charset="0"/>
              <a:cs typeface="Times New Roman" panose="02020603050405020304" pitchFamily="18" charset="0"/>
            </a:endParaRP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Залік/Іспит–  30/40 балів</a:t>
            </a:r>
            <a:endParaRPr lang="uk-UA" sz="1400" dirty="0" smtClean="0">
              <a:latin typeface="Times New Roman" panose="02020603050405020304" pitchFamily="18" charset="0"/>
              <a:cs typeface="Times New Roman" panose="02020603050405020304" pitchFamily="18" charset="0"/>
            </a:endParaRP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Робота за семестр – 70/60 балів:</a:t>
            </a:r>
            <a:endParaRPr lang="uk-UA" sz="1400" dirty="0" smtClean="0">
              <a:latin typeface="Times New Roman" panose="02020603050405020304" pitchFamily="18" charset="0"/>
              <a:cs typeface="Times New Roman" panose="02020603050405020304" pitchFamily="18" charset="0"/>
              <a:sym typeface="+mn-ea"/>
            </a:endParaRP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відповіді та дискусії під час обговорення, розв'язування задач, вирішення ситуаційних завдань, тестування, самостійна робота з дисципліни.</a:t>
            </a:r>
            <a:endParaRPr lang="uk-UA" sz="1400" dirty="0"/>
          </a:p>
        </p:txBody>
      </p:sp>
      <p:sp>
        <p:nvSpPr>
          <p:cNvPr id="9" name="Объект 8"/>
          <p:cNvSpPr>
            <a:spLocks noGrp="1"/>
          </p:cNvSpPr>
          <p:nvPr>
            <p:ph idx="12"/>
          </p:nvPr>
        </p:nvSpPr>
        <p:spPr>
          <a:xfrm>
            <a:off x="377825" y="3132455"/>
            <a:ext cx="5600700" cy="3391535"/>
          </a:xfrm>
        </p:spPr>
        <p:txBody>
          <a:bodyPr/>
          <a:lstStyle/>
          <a:p>
            <a:pPr algn="just">
              <a:lnSpc>
                <a:spcPct val="70000"/>
              </a:lnSpc>
              <a:spcBef>
                <a:spcPts val="0"/>
              </a:spcBef>
            </a:pPr>
            <a:endParaRPr lang="uk-UA" sz="1400" b="1" dirty="0" smtClean="0"/>
          </a:p>
          <a:p>
            <a:pPr algn="just">
              <a:lnSpc>
                <a:spcPct val="70000"/>
              </a:lnSpc>
              <a:spcBef>
                <a:spcPts val="0"/>
              </a:spcBef>
            </a:pPr>
            <a:endParaRPr lang="uk-UA" sz="1200" b="1" dirty="0" smtClean="0">
              <a:latin typeface="Times New Roman" panose="02020603050405020304" pitchFamily="18" charset="0"/>
              <a:cs typeface="Times New Roman" panose="02020603050405020304" pitchFamily="18" charset="0"/>
            </a:endParaRPr>
          </a:p>
          <a:p>
            <a:pPr algn="just">
              <a:lnSpc>
                <a:spcPct val="70000"/>
              </a:lnSpc>
              <a:spcBef>
                <a:spcPts val="0"/>
              </a:spcBef>
            </a:pPr>
            <a:endParaRPr lang="uk-UA" sz="1200" b="1" dirty="0" smtClean="0">
              <a:latin typeface="Times New Roman" panose="02020603050405020304" pitchFamily="18" charset="0"/>
              <a:cs typeface="Times New Roman" panose="02020603050405020304" pitchFamily="18" charset="0"/>
            </a:endParaRPr>
          </a:p>
          <a:p>
            <a:pPr lvl="0">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Технічні вимоги: </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Проекційне мультимедійне обладнання (проектор, екран, ноутбук/комп’ютер);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Доступ до мереж</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і </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Internet</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точка доступу </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Wi</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Fi</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OS: Windows, Android, </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iOS</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Browsers: Chrome / Opera / Mozilla Firefox / MS Edge;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Програмне забезпечення:</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Word, Excel, PowerPoint; Skype, Zoom, Google Meet;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Система електронного навчання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Moodle</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3.9</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Тренінгова</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аудиторія (дошка,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фліпчарт</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комплект канцелярського приладдя для творчості: маркери, олівці,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стікери</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кольоровий папір, клей, ватман, блокнот для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фліпчарту</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lgn="just">
              <a:lnSpc>
                <a:spcPct val="70000"/>
              </a:lnSpc>
              <a:spcBef>
                <a:spcPts val="0"/>
              </a:spcBef>
            </a:pP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lgn="just">
              <a:lnSpc>
                <a:spcPct val="70000"/>
              </a:lnSpc>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Академічна доброчесність:</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передбачає самостійне виконання аналітичних і творчих завдань, контрольних робіт; у разі наявності текстових збігів, копіювання, списування або фальсифікації даних робота не зараховується</a:t>
            </a: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lgn="just">
              <a:lnSpc>
                <a:spcPct val="70000"/>
              </a:lnSpc>
              <a:spcBef>
                <a:spcPts val="0"/>
              </a:spcBef>
            </a:pP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Консультування</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з дисциплін надається згідно графіку консультування кафедри менеджменту, каб.10-325.</a:t>
            </a: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endParaRPr lang="uk-UA" sz="1400" dirty="0">
              <a:latin typeface="Times New Roman" panose="02020603050405020304" pitchFamily="18" charset="0"/>
              <a:cs typeface="Times New Roman" panose="02020603050405020304" pitchFamily="18" charset="0"/>
            </a:endParaRPr>
          </a:p>
        </p:txBody>
      </p:sp>
      <p:sp>
        <p:nvSpPr>
          <p:cNvPr id="10" name="Объект 9"/>
          <p:cNvSpPr>
            <a:spLocks noGrp="1"/>
          </p:cNvSpPr>
          <p:nvPr>
            <p:ph idx="14"/>
          </p:nvPr>
        </p:nvSpPr>
        <p:spPr/>
        <p:txBody>
          <a:bodyPr/>
          <a:lstStyle/>
          <a:p>
            <a:pPr fontAlgn="auto">
              <a:lnSpc>
                <a:spcPct val="100000"/>
              </a:lnSpc>
              <a:spcBef>
                <a:spcPct val="0"/>
              </a:spcBef>
              <a:buFont typeface="Wingdings" panose="05000000000000000000" pitchFamily="2" charset="2"/>
              <a:buNone/>
            </a:pPr>
            <a:r>
              <a:rPr lang="uk-UA" sz="1400" b="1" dirty="0">
                <a:latin typeface="Times New Roman" panose="02020603050405020304" pitchFamily="18" charset="0"/>
                <a:cs typeface="Times New Roman" panose="02020603050405020304" pitchFamily="18" charset="0"/>
                <a:sym typeface="+mn-ea"/>
              </a:rPr>
              <a:t>Вимоги до робіт:</a:t>
            </a:r>
            <a:endParaRPr lang="uk-UA" sz="1400" b="1" dirty="0">
              <a:latin typeface="Times New Roman" panose="02020603050405020304" pitchFamily="18" charset="0"/>
              <a:cs typeface="Times New Roman" panose="02020603050405020304" pitchFamily="18" charset="0"/>
            </a:endParaRPr>
          </a:p>
          <a:p>
            <a:pPr algn="l" fontAlgn="auto">
              <a:lnSpc>
                <a:spcPct val="100000"/>
              </a:lnSpc>
            </a:pPr>
            <a:r>
              <a:rPr lang="uk-UA" sz="1400" dirty="0" smtClean="0">
                <a:latin typeface="Times New Roman" panose="02020603050405020304" pitchFamily="18" charset="0"/>
                <a:cs typeface="Times New Roman" panose="02020603050405020304" pitchFamily="18" charset="0"/>
                <a:sym typeface="+mn-ea"/>
              </a:rPr>
              <a:t>Під час роботи на семінарах оцінюється активна участь під час обговорення та відповідей на питання, володіння теоретичним матеріалом та вміння його використовувати при вирішенні ситуаційних завдань.  Тестування відбуваються через систему Moodle.</a:t>
            </a:r>
            <a:endParaRPr lang="uk-UA" sz="1400" dirty="0" smtClean="0">
              <a:latin typeface="Times New Roman" panose="02020603050405020304" pitchFamily="18" charset="0"/>
              <a:cs typeface="Times New Roman" panose="02020603050405020304" pitchFamily="18" charset="0"/>
            </a:endParaRPr>
          </a:p>
          <a:p>
            <a:pPr algn="l" fontAlgn="auto">
              <a:lnSpc>
                <a:spcPct val="100000"/>
              </a:lnSpc>
            </a:pPr>
            <a:r>
              <a:rPr lang="uk-UA" sz="1400" dirty="0" smtClean="0">
                <a:latin typeface="Times New Roman" panose="02020603050405020304" pitchFamily="18" charset="0"/>
                <a:cs typeface="Times New Roman" panose="02020603050405020304" pitchFamily="18" charset="0"/>
                <a:sym typeface="+mn-ea"/>
              </a:rPr>
              <a:t>Самостійна робота складається із завдань, які поєднують у собі теоретичну частину (розгорнута відповідь на питання для самостійного опрацювання) та практичні завдання (ситуаційні задачі/кейси). </a:t>
            </a:r>
            <a:endParaRPr lang="uk-UA" sz="1400" dirty="0" smtClean="0">
              <a:latin typeface="Times New Roman" panose="02020603050405020304" pitchFamily="18" charset="0"/>
              <a:cs typeface="Times New Roman" panose="02020603050405020304" pitchFamily="18" charset="0"/>
            </a:endParaRPr>
          </a:p>
          <a:p>
            <a:pPr fontAlgn="auto">
              <a:lnSpc>
                <a:spcPct val="100000"/>
              </a:lnSpc>
              <a:spcBef>
                <a:spcPct val="0"/>
              </a:spcBef>
            </a:pPr>
            <a:endParaRPr lang="uk-UA" sz="1400" b="1" dirty="0" smtClean="0">
              <a:latin typeface="Times New Roman" panose="02020603050405020304" pitchFamily="18" charset="0"/>
              <a:cs typeface="Times New Roman" panose="02020603050405020304" pitchFamily="18" charset="0"/>
            </a:endParaRPr>
          </a:p>
          <a:p>
            <a:pPr fontAlgn="auto">
              <a:lnSpc>
                <a:spcPct val="100000"/>
              </a:lnSpc>
            </a:pPr>
            <a:endParaRPr lang="uk-UA" sz="1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3203</Words>
  <Application>WPS Presentation</Application>
  <PresentationFormat>Произвольный</PresentationFormat>
  <Paragraphs>74</Paragraphs>
  <Slides>2</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SimSun</vt:lpstr>
      <vt:lpstr>Wingdings</vt:lpstr>
      <vt:lpstr>Times New Roman</vt:lpstr>
      <vt:lpstr>Segoe UI Emoji</vt:lpstr>
      <vt:lpstr>Calibri Light</vt:lpstr>
      <vt:lpstr>Microsoft YaHei</vt:lpstr>
      <vt:lpstr>Arial Unicode MS</vt:lpstr>
      <vt:lpstr>Calibri</vt:lpstr>
      <vt:lpstr>Arial Narrow</vt:lpstr>
      <vt:lpstr>Тема Office</vt:lpstr>
      <vt:lpstr>Логістичний менеджмент</vt:lpstr>
      <vt:lpstr>Логістичний менеджмент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 ДИСЦИПЛІНИ/ТК</dc:title>
  <dc:creator>Пользователь Windows</dc:creator>
  <cp:lastModifiedBy>admin</cp:lastModifiedBy>
  <cp:revision>46</cp:revision>
  <dcterms:created xsi:type="dcterms:W3CDTF">2020-10-01T12:50:00Z</dcterms:created>
  <dcterms:modified xsi:type="dcterms:W3CDTF">2026-02-11T15:37:17Z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1F2C4CA6860E490788D484D8934A25AC_13</vt:lpwstr>
  </property>
  <property fmtid="{D5CDD505-2E9C-101B-9397-08002B2CF9AE}" pid="3" name="KSOProductBuildVer">
    <vt:lpwstr>1033-12.2.0.23196</vt:lpwstr>
  </property>
</Properties>
</file>