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9" r:id="rId2"/>
    <p:sldId id="260" r:id="rId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9FF"/>
    <a:srgbClr val="E5EBFF"/>
    <a:srgbClr val="C9E9CD"/>
    <a:srgbClr val="F0F0F0"/>
    <a:srgbClr val="FFFF00"/>
    <a:srgbClr val="FDDFD7"/>
    <a:srgbClr val="FEE8A0"/>
    <a:srgbClr val="F8F7BA"/>
    <a:srgbClr val="FBF6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570" y="-96"/>
      </p:cViewPr>
      <p:guideLst>
        <p:guide orient="horz" pos="2160"/>
        <p:guide pos="3878"/>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279842" y="3400651"/>
            <a:ext cx="3617406" cy="3120728"/>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a:prstGeom prst="rect">
            <a:avLst/>
          </a:prstGeo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a:prstGeom prst="rect">
            <a:avLst/>
          </a:prstGeo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342900" y="334108"/>
            <a:ext cx="11554348" cy="967152"/>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uk-UA" noProof="0" dirty="0" smtClean="0"/>
              <a:t>Назва дисципліни / тренінгу</a:t>
            </a:r>
            <a:endParaRPr lang="uk-UA" noProof="0" dirty="0"/>
          </a:p>
        </p:txBody>
      </p:sp>
      <p:sp>
        <p:nvSpPr>
          <p:cNvPr id="3" name="Объект 2"/>
          <p:cNvSpPr>
            <a:spLocks noGrp="1"/>
          </p:cNvSpPr>
          <p:nvPr>
            <p:ph idx="1" hasCustomPrompt="1"/>
          </p:nvPr>
        </p:nvSpPr>
        <p:spPr>
          <a:xfrm>
            <a:off x="4466492" y="3560885"/>
            <a:ext cx="7430756"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Тематика курсу:</a:t>
            </a:r>
            <a:endParaRPr lang="uk-UA" noProof="0" dirty="0"/>
          </a:p>
        </p:txBody>
      </p:sp>
      <p:sp>
        <p:nvSpPr>
          <p:cNvPr id="9" name="Объект 2"/>
          <p:cNvSpPr>
            <a:spLocks noGrp="1"/>
          </p:cNvSpPr>
          <p:nvPr>
            <p:ph idx="10" hasCustomPrompt="1"/>
          </p:nvPr>
        </p:nvSpPr>
        <p:spPr>
          <a:xfrm>
            <a:off x="342900" y="1648417"/>
            <a:ext cx="3727938" cy="1580924"/>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Викладач:</a:t>
            </a:r>
            <a:endParaRPr lang="uk-UA" noProof="0" dirty="0"/>
          </a:p>
        </p:txBody>
      </p:sp>
      <p:sp>
        <p:nvSpPr>
          <p:cNvPr id="12" name="Объект 2"/>
          <p:cNvSpPr>
            <a:spLocks noGrp="1"/>
          </p:cNvSpPr>
          <p:nvPr>
            <p:ph idx="13" hasCustomPrompt="1"/>
          </p:nvPr>
        </p:nvSpPr>
        <p:spPr>
          <a:xfrm>
            <a:off x="342900" y="3560885"/>
            <a:ext cx="3727938" cy="3086100"/>
          </a:xfrm>
          <a:prstGeom prst="rect">
            <a:avLst/>
          </a:prstGeom>
          <a:solidFill>
            <a:srgbClr val="F0F0F0">
              <a:alpha val="69020"/>
            </a:srgbClr>
          </a:solidFill>
          <a:ln>
            <a:solidFill>
              <a:srgbClr val="CDD9FF"/>
            </a:solidFill>
          </a:ln>
        </p:spPr>
        <p:txBody>
          <a:bodyPr anchor="ctr"/>
          <a:lstStyle>
            <a:lvl1pPr>
              <a:defRPr sz="2200" b="0">
                <a:latin typeface="+mj-lt"/>
              </a:defRPr>
            </a:lvl1pPr>
          </a:lstStyle>
          <a:p>
            <a:pPr lvl="0"/>
            <a:r>
              <a:rPr lang="uk-UA" noProof="0" dirty="0" smtClean="0"/>
              <a:t>Отримані навички:</a:t>
            </a:r>
            <a:endParaRPr lang="uk-UA" noProof="0" dirty="0"/>
          </a:p>
        </p:txBody>
      </p:sp>
      <p:sp>
        <p:nvSpPr>
          <p:cNvPr id="14" name="Объект 2"/>
          <p:cNvSpPr>
            <a:spLocks noGrp="1"/>
          </p:cNvSpPr>
          <p:nvPr>
            <p:ph idx="15" hasCustomPrompt="1"/>
          </p:nvPr>
        </p:nvSpPr>
        <p:spPr>
          <a:xfrm>
            <a:off x="4466492" y="1648417"/>
            <a:ext cx="7430756" cy="1580925"/>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uk-UA" noProof="0" dirty="0" smtClean="0"/>
              <a:t>Опис дисципліни (</a:t>
            </a:r>
            <a:r>
              <a:rPr lang="ru-RU" noProof="0" dirty="0" smtClean="0"/>
              <a:t>короткий </a:t>
            </a:r>
            <a:r>
              <a:rPr lang="ru-RU" noProof="0" dirty="0" err="1" smtClean="0"/>
              <a:t>зміст</a:t>
            </a:r>
            <a:r>
              <a:rPr lang="ru-RU" noProof="0" dirty="0" smtClean="0"/>
              <a:t>, формат курсу, </a:t>
            </a:r>
            <a:r>
              <a:rPr lang="ru-RU" noProof="0" dirty="0" err="1" smtClean="0"/>
              <a:t>кількість</a:t>
            </a:r>
            <a:r>
              <a:rPr lang="ru-RU" noProof="0" dirty="0" smtClean="0"/>
              <a:t> годин)</a:t>
            </a:r>
            <a:r>
              <a:rPr lang="uk-UA" noProof="0" dirty="0" smtClean="0"/>
              <a:t>:</a:t>
            </a:r>
            <a:endParaRPr lang="uk-UA" noProof="0"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378070" y="351692"/>
            <a:ext cx="11556835" cy="1037493"/>
          </a:xfrm>
          <a:prstGeom prst="rect">
            <a:avLst/>
          </a:prstGeom>
          <a:solidFill>
            <a:srgbClr val="E5EBFF">
              <a:alpha val="69804"/>
            </a:srgbClr>
          </a:solidFill>
          <a:ln>
            <a:solidFill>
              <a:srgbClr val="CDD9FF"/>
            </a:solidFill>
          </a:ln>
        </p:spPr>
        <p:txBody>
          <a:bodyPr anchor="ctr"/>
          <a:lstStyle>
            <a:lvl1pPr>
              <a:defRPr b="0">
                <a:latin typeface="+mj-lt"/>
              </a:defRPr>
            </a:lvl1pPr>
          </a:lstStyle>
          <a:p>
            <a:r>
              <a:rPr lang="uk-UA" noProof="0" dirty="0" smtClean="0"/>
              <a:t>Назва дисципліни / тренінгу</a:t>
            </a:r>
            <a:endParaRPr lang="uk-UA" noProof="0" dirty="0"/>
          </a:p>
        </p:txBody>
      </p:sp>
      <p:sp>
        <p:nvSpPr>
          <p:cNvPr id="10" name="Объект 2"/>
          <p:cNvSpPr>
            <a:spLocks noGrp="1"/>
          </p:cNvSpPr>
          <p:nvPr>
            <p:ph idx="11" hasCustomPrompt="1"/>
          </p:nvPr>
        </p:nvSpPr>
        <p:spPr>
          <a:xfrm>
            <a:off x="378070" y="1760885"/>
            <a:ext cx="5600699" cy="2855078"/>
          </a:xfrm>
          <a:prstGeom prst="rect">
            <a:avLst/>
          </a:prstGeom>
          <a:solidFill>
            <a:srgbClr val="F0F0F0">
              <a:alpha val="69020"/>
            </a:srgbClr>
          </a:solidFill>
          <a:ln>
            <a:solidFill>
              <a:srgbClr val="CDD9FF"/>
            </a:solidFill>
          </a:ln>
        </p:spPr>
        <p:txBody>
          <a:bodyPr anchor="ctr">
            <a:normAutofit/>
          </a:bodyPr>
          <a:lstStyle>
            <a:lvl1pPr>
              <a:defRPr sz="2200" b="0">
                <a:latin typeface="+mj-lt"/>
              </a:defRPr>
            </a:lvl1pPr>
          </a:lstStyle>
          <a:p>
            <a:pPr lvl="0"/>
            <a:r>
              <a:rPr lang="uk-UA" noProof="0" dirty="0" smtClean="0"/>
              <a:t>Оцінювання (</a:t>
            </a:r>
            <a:r>
              <a:rPr lang="ru-RU" noProof="0" dirty="0" err="1" smtClean="0"/>
              <a:t>кількість</a:t>
            </a:r>
            <a:r>
              <a:rPr lang="ru-RU" noProof="0" dirty="0" smtClean="0"/>
              <a:t> </a:t>
            </a:r>
            <a:r>
              <a:rPr lang="ru-RU" noProof="0" dirty="0" err="1" smtClean="0"/>
              <a:t>балів</a:t>
            </a:r>
            <a:r>
              <a:rPr lang="ru-RU" noProof="0" dirty="0" smtClean="0"/>
              <a:t> за семестр та контроль, </a:t>
            </a:r>
            <a:r>
              <a:rPr lang="ru-RU" noProof="0" dirty="0" err="1" smtClean="0"/>
              <a:t>вказати</a:t>
            </a:r>
            <a:r>
              <a:rPr lang="ru-RU" noProof="0" dirty="0" smtClean="0"/>
              <a:t> </a:t>
            </a:r>
            <a:r>
              <a:rPr lang="ru-RU" noProof="0" dirty="0" err="1" smtClean="0"/>
              <a:t>види</a:t>
            </a:r>
            <a:r>
              <a:rPr lang="ru-RU" noProof="0" dirty="0" smtClean="0"/>
              <a:t> </a:t>
            </a:r>
            <a:r>
              <a:rPr lang="ru-RU" noProof="0" dirty="0" err="1" smtClean="0"/>
              <a:t>робіт</a:t>
            </a:r>
            <a:r>
              <a:rPr lang="ru-RU" noProof="0" dirty="0" smtClean="0"/>
              <a:t> за семестр</a:t>
            </a:r>
            <a:r>
              <a:rPr lang="uk-UA" noProof="0" dirty="0" smtClean="0"/>
              <a:t>)</a:t>
            </a:r>
            <a:endParaRPr lang="uk-UA" noProof="0" dirty="0"/>
          </a:p>
        </p:txBody>
      </p:sp>
      <p:sp>
        <p:nvSpPr>
          <p:cNvPr id="11" name="Объект 2"/>
          <p:cNvSpPr>
            <a:spLocks noGrp="1"/>
          </p:cNvSpPr>
          <p:nvPr>
            <p:ph idx="12" hasCustomPrompt="1"/>
          </p:nvPr>
        </p:nvSpPr>
        <p:spPr>
          <a:xfrm>
            <a:off x="378070" y="5017292"/>
            <a:ext cx="5600699" cy="1506599"/>
          </a:xfrm>
          <a:prstGeom prst="rect">
            <a:avLst/>
          </a:prstGeom>
          <a:solidFill>
            <a:srgbClr val="F0F0F0">
              <a:alpha val="69020"/>
            </a:srgbClr>
          </a:solidFill>
          <a:ln>
            <a:solidFill>
              <a:srgbClr val="CDD9FF"/>
            </a:solidFill>
          </a:ln>
        </p:spPr>
        <p:txBody>
          <a:bodyPr anchor="ctr">
            <a:noAutofit/>
          </a:bodyPr>
          <a:lstStyle>
            <a:lvl1pPr>
              <a:defRPr sz="2200" b="0" baseline="0">
                <a:latin typeface="+mj-lt"/>
              </a:defRPr>
            </a:lvl1pPr>
          </a:lstStyle>
          <a:p>
            <a:pPr lvl="0"/>
            <a:r>
              <a:rPr lang="ru-RU" noProof="0" dirty="0" err="1" smtClean="0"/>
              <a:t>Додаткова</a:t>
            </a:r>
            <a:r>
              <a:rPr lang="ru-RU" noProof="0" dirty="0" smtClean="0"/>
              <a:t> </a:t>
            </a:r>
            <a:r>
              <a:rPr lang="ru-RU" noProof="0" dirty="0" err="1" smtClean="0"/>
              <a:t>інформація</a:t>
            </a:r>
            <a:r>
              <a:rPr lang="ru-RU" noProof="0" dirty="0" smtClean="0"/>
              <a:t> (</a:t>
            </a:r>
            <a:r>
              <a:rPr lang="ru-RU" noProof="0" dirty="0" err="1" smtClean="0"/>
              <a:t>технічні</a:t>
            </a:r>
            <a:r>
              <a:rPr lang="ru-RU" noProof="0" dirty="0" smtClean="0"/>
              <a:t> </a:t>
            </a:r>
            <a:r>
              <a:rPr lang="ru-RU" noProof="0" dirty="0" err="1" smtClean="0"/>
              <a:t>вимоги</a:t>
            </a:r>
            <a:r>
              <a:rPr lang="ru-RU" noProof="0" dirty="0" smtClean="0"/>
              <a:t> до </a:t>
            </a:r>
            <a:r>
              <a:rPr lang="ru-RU" noProof="0" dirty="0" err="1" smtClean="0"/>
              <a:t>проходження</a:t>
            </a:r>
            <a:r>
              <a:rPr lang="ru-RU" noProof="0" dirty="0" smtClean="0"/>
              <a:t> курсу, </a:t>
            </a:r>
            <a:r>
              <a:rPr lang="ru-RU" noProof="0" dirty="0" err="1" smtClean="0"/>
              <a:t>академічна</a:t>
            </a:r>
            <a:r>
              <a:rPr lang="ru-RU" noProof="0" dirty="0" smtClean="0"/>
              <a:t> </a:t>
            </a:r>
            <a:r>
              <a:rPr lang="ru-RU" noProof="0" dirty="0" err="1" smtClean="0"/>
              <a:t>доброчесність</a:t>
            </a:r>
            <a:r>
              <a:rPr lang="ru-RU" noProof="0" dirty="0" smtClean="0"/>
              <a:t>, </a:t>
            </a:r>
            <a:r>
              <a:rPr lang="ru-RU" noProof="0" dirty="0" err="1" smtClean="0"/>
              <a:t>графік</a:t>
            </a:r>
            <a:r>
              <a:rPr lang="ru-RU" noProof="0" dirty="0" smtClean="0"/>
              <a:t> </a:t>
            </a:r>
            <a:r>
              <a:rPr lang="ru-RU" noProof="0" dirty="0" err="1" smtClean="0"/>
              <a:t>консультування</a:t>
            </a:r>
            <a:r>
              <a:rPr lang="ru-RU" noProof="0" dirty="0" smtClean="0"/>
              <a:t> </a:t>
            </a:r>
            <a:r>
              <a:rPr lang="uk-UA" noProof="0" dirty="0" smtClean="0"/>
              <a:t>інше</a:t>
            </a:r>
            <a:r>
              <a:rPr lang="ru-RU" noProof="0" dirty="0" smtClean="0"/>
              <a:t>)</a:t>
            </a:r>
          </a:p>
        </p:txBody>
      </p:sp>
      <p:sp>
        <p:nvSpPr>
          <p:cNvPr id="13" name="Объект 2"/>
          <p:cNvSpPr>
            <a:spLocks noGrp="1"/>
          </p:cNvSpPr>
          <p:nvPr>
            <p:ph idx="14" hasCustomPrompt="1"/>
          </p:nvPr>
        </p:nvSpPr>
        <p:spPr>
          <a:xfrm>
            <a:off x="6409592" y="1740878"/>
            <a:ext cx="5486400" cy="4783014"/>
          </a:xfrm>
          <a:prstGeom prst="rect">
            <a:avLst/>
          </a:prstGeom>
          <a:solidFill>
            <a:srgbClr val="F0F0F0">
              <a:alpha val="69020"/>
            </a:srgbClr>
          </a:solidFill>
          <a:ln>
            <a:solidFill>
              <a:srgbClr val="CDD9FF"/>
            </a:solidFill>
          </a:ln>
        </p:spPr>
        <p:txBody>
          <a:bodyPr anchor="ctr"/>
          <a:lstStyle>
            <a:lvl1pPr>
              <a:defRPr sz="2200" b="0" baseline="0">
                <a:latin typeface="+mj-lt"/>
              </a:defRPr>
            </a:lvl1pPr>
          </a:lstStyle>
          <a:p>
            <a:pPr lvl="0"/>
            <a:r>
              <a:rPr lang="uk-UA" noProof="0" dirty="0" smtClean="0"/>
              <a:t>Вимоги до робіт:</a:t>
            </a:r>
            <a:endParaRPr lang="uk-UA"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a:prstGeom prst="rect">
            <a:avLst/>
          </a:prstGeo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5" name="Нижний колонтитул 4"/>
          <p:cNvSpPr>
            <a:spLocks noGrp="1"/>
          </p:cNvSpPr>
          <p:nvPr>
            <p:ph type="ftr" sz="quarter" idx="11"/>
          </p:nvPr>
        </p:nvSpPr>
        <p:spPr>
          <a:xfrm>
            <a:off x="4038600" y="6356350"/>
            <a:ext cx="4114800" cy="365125"/>
          </a:xfrm>
          <a:prstGeom prst="rect">
            <a:avLst/>
          </a:prstGeom>
        </p:spPr>
        <p:txBody>
          <a:bodyPr/>
          <a:lstStyle/>
          <a:p>
            <a:endParaRPr lang="uk-UA"/>
          </a:p>
        </p:txBody>
      </p:sp>
      <p:sp>
        <p:nvSpPr>
          <p:cNvPr id="6" name="Номер слайда 5"/>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4592097" y="365125"/>
            <a:ext cx="7305151" cy="1325563"/>
          </a:xfrm>
          <a:prstGeom prst="rect">
            <a:avLst/>
          </a:prstGeom>
        </p:spPr>
        <p:txBody>
          <a:bodyPr/>
          <a:lstStyle>
            <a:lvl1pPr>
              <a:defRPr/>
            </a:lvl1pPr>
          </a:lstStyle>
          <a:p>
            <a:r>
              <a:rPr lang="ru-RU" dirty="0" err="1" smtClean="0"/>
              <a:t>Назва</a:t>
            </a:r>
            <a:r>
              <a:rPr lang="ru-RU" dirty="0" smtClean="0"/>
              <a:t> </a:t>
            </a:r>
            <a:r>
              <a:rPr lang="ru-RU" dirty="0" err="1" smtClean="0"/>
              <a:t>дисципліни</a:t>
            </a:r>
            <a:r>
              <a:rPr lang="ru-RU" dirty="0" smtClean="0"/>
              <a:t>/</a:t>
            </a:r>
            <a:r>
              <a:rPr lang="ru-RU" dirty="0" err="1" smtClean="0"/>
              <a:t>тренінг</a:t>
            </a:r>
            <a:r>
              <a:rPr lang="ru-RU" dirty="0" smtClean="0"/>
              <a:t>-курсу</a:t>
            </a:r>
            <a:endParaRPr lang="uk-UA" dirty="0"/>
          </a:p>
        </p:txBody>
      </p:sp>
      <p:sp>
        <p:nvSpPr>
          <p:cNvPr id="3" name="Объект 2"/>
          <p:cNvSpPr>
            <a:spLocks noGrp="1"/>
          </p:cNvSpPr>
          <p:nvPr>
            <p:ph sz="half" idx="1"/>
          </p:nvPr>
        </p:nvSpPr>
        <p:spPr>
          <a:xfrm>
            <a:off x="838200" y="1825625"/>
            <a:ext cx="5181600" cy="4351338"/>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a:prstGeom prst="rect">
            <a:avLst/>
          </a:prstGeo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8" name="Нижний колонтитул 7"/>
          <p:cNvSpPr>
            <a:spLocks noGrp="1"/>
          </p:cNvSpPr>
          <p:nvPr>
            <p:ph type="ftr" sz="quarter" idx="11"/>
          </p:nvPr>
        </p:nvSpPr>
        <p:spPr>
          <a:xfrm>
            <a:off x="4038600" y="6356350"/>
            <a:ext cx="4114800" cy="365125"/>
          </a:xfrm>
          <a:prstGeom prst="rect">
            <a:avLst/>
          </a:prstGeom>
        </p:spPr>
        <p:txBody>
          <a:bodyPr/>
          <a:lstStyle/>
          <a:p>
            <a:endParaRPr lang="uk-UA"/>
          </a:p>
        </p:txBody>
      </p:sp>
      <p:sp>
        <p:nvSpPr>
          <p:cNvPr id="9" name="Номер слайда 8"/>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92097" y="365125"/>
            <a:ext cx="7305151" cy="1325563"/>
          </a:xfrm>
          <a:prstGeom prst="rect">
            <a:avLst/>
          </a:prstGeom>
        </p:spPr>
        <p:txBody>
          <a:bodyPr/>
          <a:lstStyle/>
          <a:p>
            <a:r>
              <a:rPr lang="ru-RU" smtClean="0"/>
              <a:t>Образец заголовка</a:t>
            </a:r>
            <a:endParaRPr lang="uk-UA"/>
          </a:p>
        </p:txBody>
      </p:sp>
      <p:sp>
        <p:nvSpPr>
          <p:cNvPr id="3" name="Дата 2"/>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4" name="Нижний колонтитул 3"/>
          <p:cNvSpPr>
            <a:spLocks noGrp="1"/>
          </p:cNvSpPr>
          <p:nvPr>
            <p:ph type="ftr" sz="quarter" idx="11"/>
          </p:nvPr>
        </p:nvSpPr>
        <p:spPr>
          <a:xfrm>
            <a:off x="4038600" y="6356350"/>
            <a:ext cx="4114800" cy="365125"/>
          </a:xfrm>
          <a:prstGeom prst="rect">
            <a:avLst/>
          </a:prstGeom>
        </p:spPr>
        <p:txBody>
          <a:bodyPr/>
          <a:lstStyle/>
          <a:p>
            <a:endParaRPr lang="uk-UA"/>
          </a:p>
        </p:txBody>
      </p:sp>
      <p:sp>
        <p:nvSpPr>
          <p:cNvPr id="5" name="Номер слайда 4"/>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3" name="Нижний колонтитул 2"/>
          <p:cNvSpPr>
            <a:spLocks noGrp="1"/>
          </p:cNvSpPr>
          <p:nvPr>
            <p:ph type="ftr" sz="quarter" idx="11"/>
          </p:nvPr>
        </p:nvSpPr>
        <p:spPr>
          <a:xfrm>
            <a:off x="4038600" y="6356350"/>
            <a:ext cx="4114800" cy="365125"/>
          </a:xfrm>
          <a:prstGeom prst="rect">
            <a:avLst/>
          </a:prstGeom>
        </p:spPr>
        <p:txBody>
          <a:bodyPr/>
          <a:lstStyle/>
          <a:p>
            <a:endParaRPr lang="uk-UA"/>
          </a:p>
        </p:txBody>
      </p:sp>
      <p:sp>
        <p:nvSpPr>
          <p:cNvPr id="4" name="Номер слайда 3"/>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a:prstGeom prst="rect">
            <a:avLst/>
          </a:prstGeo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a:xfrm>
            <a:off x="838200" y="6356350"/>
            <a:ext cx="2743200" cy="365125"/>
          </a:xfrm>
          <a:prstGeom prst="rect">
            <a:avLst/>
          </a:prstGeom>
        </p:spPr>
        <p:txBody>
          <a:bodyPr/>
          <a:lstStyle/>
          <a:p>
            <a:fld id="{334CD568-5D27-4293-990D-3C30D6C793F4}" type="datetimeFigureOut">
              <a:rPr lang="uk-UA" smtClean="0"/>
              <a:pPr/>
              <a:t>23.02.2026</a:t>
            </a:fld>
            <a:endParaRPr lang="uk-UA"/>
          </a:p>
        </p:txBody>
      </p:sp>
      <p:sp>
        <p:nvSpPr>
          <p:cNvPr id="6" name="Нижний колонтитул 5"/>
          <p:cNvSpPr>
            <a:spLocks noGrp="1"/>
          </p:cNvSpPr>
          <p:nvPr>
            <p:ph type="ftr" sz="quarter" idx="11"/>
          </p:nvPr>
        </p:nvSpPr>
        <p:spPr>
          <a:xfrm>
            <a:off x="4038600" y="6356350"/>
            <a:ext cx="4114800" cy="365125"/>
          </a:xfrm>
          <a:prstGeom prst="rect">
            <a:avLst/>
          </a:prstGeom>
        </p:spPr>
        <p:txBody>
          <a:bodyPr/>
          <a:lstStyle/>
          <a:p>
            <a:endParaRPr lang="uk-UA"/>
          </a:p>
        </p:txBody>
      </p:sp>
      <p:sp>
        <p:nvSpPr>
          <p:cNvPr id="7" name="Номер слайда 6"/>
          <p:cNvSpPr>
            <a:spLocks noGrp="1"/>
          </p:cNvSpPr>
          <p:nvPr>
            <p:ph type="sldNum" sz="quarter" idx="12"/>
          </p:nvPr>
        </p:nvSpPr>
        <p:spPr>
          <a:xfrm>
            <a:off x="8610600" y="6356350"/>
            <a:ext cx="2743200" cy="365125"/>
          </a:xfrm>
          <a:prstGeom prst="rect">
            <a:avLst/>
          </a:prstGeom>
        </p:spPr>
        <p:txBody>
          <a:bodyPr/>
          <a:lstStyle/>
          <a:p>
            <a:fld id="{4B06FCCF-5B18-4D4E-B4D0-036448F3F522}" type="slidenum">
              <a:rPr lang="uk-UA" smtClean="0"/>
              <a:pPr/>
              <a:t>‹#›</a:t>
            </a:fld>
            <a:endParaRPr lang="uk-U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alphaModFix amt="20000"/>
            <a:lum/>
          </a:blip>
          <a:srcRect/>
          <a:tile tx="1905000" ty="0" sx="100000" sy="100000" flip="none" algn="tl"/>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p:txBody>
          <a:bodyPr/>
          <a:lstStyle/>
          <a:p>
            <a:r>
              <a:rPr lang="uk-UA" sz="4000" b="1" dirty="0" smtClean="0"/>
              <a:t>Креативний </a:t>
            </a:r>
            <a:r>
              <a:rPr lang="uk-UA" sz="4000" b="1" dirty="0" smtClean="0"/>
              <a:t>менеджмент</a:t>
            </a:r>
            <a:endParaRPr lang="uk-UA" sz="4000" dirty="0"/>
          </a:p>
        </p:txBody>
      </p:sp>
      <p:sp>
        <p:nvSpPr>
          <p:cNvPr id="11" name="Объект 10"/>
          <p:cNvSpPr>
            <a:spLocks noGrp="1"/>
          </p:cNvSpPr>
          <p:nvPr>
            <p:ph idx="1"/>
          </p:nvPr>
        </p:nvSpPr>
        <p:spPr>
          <a:xfrm>
            <a:off x="4466590" y="2949575"/>
            <a:ext cx="7430770" cy="3697605"/>
          </a:xfrm>
        </p:spPr>
        <p:txBody>
          <a:bodyPr/>
          <a:lstStyle/>
          <a:p>
            <a:pPr>
              <a:lnSpc>
                <a:spcPct val="100000"/>
              </a:lnSpc>
              <a:spcBef>
                <a:spcPts val="0"/>
              </a:spcBef>
            </a:pPr>
            <a:r>
              <a:rPr lang="uk-UA" sz="1400" b="1" dirty="0" smtClean="0">
                <a:latin typeface="Times New Roman" pitchFamily="18" charset="0"/>
                <a:cs typeface="Times New Roman" pitchFamily="18" charset="0"/>
              </a:rPr>
              <a:t>Тематика курсу:</a:t>
            </a:r>
          </a:p>
          <a:p>
            <a:pPr>
              <a:lnSpc>
                <a:spcPct val="100000"/>
              </a:lnSpc>
              <a:spcBef>
                <a:spcPts val="0"/>
              </a:spcBef>
            </a:pPr>
            <a:r>
              <a:rPr lang="uk-UA" sz="1400" dirty="0" smtClean="0">
                <a:latin typeface="Times New Roman" pitchFamily="18" charset="0"/>
                <a:cs typeface="Times New Roman" pitchFamily="18" charset="0"/>
              </a:rPr>
              <a:t>Тема 1. Теоретичні основи креативного менеджменту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2. Форми виявлення і способи розвитку творчого потенціалу особистості.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3. Латеральне мислення і свідома творчість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4. Організаційні знання як продукт креативного мислення.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5. Формування творчих професійних команд та управління ними.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6. Формування менеджерів креативного типу.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7. Процес пошуку креативних рішень: організаційні аспекти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8. Формування креативного середовища організації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9. Мотивація та стимулювання працівників креативного сектору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10. Особливості організації креативного менеджменту.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11. Розвиток креативності персоналу в організації. </a:t>
            </a:r>
            <a:endParaRPr lang="ru-RU" sz="1400" dirty="0" smtClean="0">
              <a:latin typeface="Times New Roman" pitchFamily="18" charset="0"/>
              <a:cs typeface="Times New Roman" pitchFamily="18" charset="0"/>
            </a:endParaRPr>
          </a:p>
          <a:p>
            <a:pPr>
              <a:lnSpc>
                <a:spcPct val="100000"/>
              </a:lnSpc>
              <a:spcBef>
                <a:spcPts val="0"/>
              </a:spcBef>
            </a:pPr>
            <a:r>
              <a:rPr lang="uk-UA" sz="1400" dirty="0" smtClean="0">
                <a:latin typeface="Times New Roman" pitchFamily="18" charset="0"/>
                <a:cs typeface="Times New Roman" pitchFamily="18" charset="0"/>
              </a:rPr>
              <a:t>Тема 12. Креативність у інноваційному підприємництві</a:t>
            </a:r>
            <a:endParaRPr lang="ru-RU" sz="1400" dirty="0" smtClean="0">
              <a:latin typeface="Times New Roman" pitchFamily="18" charset="0"/>
              <a:cs typeface="Times New Roman" pitchFamily="18" charset="0"/>
            </a:endParaRPr>
          </a:p>
          <a:p>
            <a:pPr lvl="0">
              <a:lnSpc>
                <a:spcPct val="100000"/>
              </a:lnSpc>
              <a:spcBef>
                <a:spcPts val="0"/>
              </a:spcBef>
            </a:pPr>
            <a:endParaRPr lang="ru-RU" sz="1400" dirty="0" smtClean="0">
              <a:latin typeface="Times New Roman" panose="02020603050405020304" pitchFamily="18" charset="0"/>
              <a:cs typeface="Times New Roman" panose="02020603050405020304" pitchFamily="18" charset="0"/>
            </a:endParaRPr>
          </a:p>
          <a:p>
            <a:endParaRPr lang="uk-UA" sz="1400" b="1" dirty="0" smtClean="0">
              <a:latin typeface="Times New Roman" panose="02020603050405020304" pitchFamily="18" charset="0"/>
              <a:cs typeface="Times New Roman" panose="02020603050405020304" pitchFamily="18" charset="0"/>
            </a:endParaRPr>
          </a:p>
        </p:txBody>
      </p:sp>
      <p:sp>
        <p:nvSpPr>
          <p:cNvPr id="12" name="Объект 11"/>
          <p:cNvSpPr>
            <a:spLocks noGrp="1"/>
          </p:cNvSpPr>
          <p:nvPr>
            <p:ph idx="10"/>
          </p:nvPr>
        </p:nvSpPr>
        <p:spPr>
          <a:xfrm>
            <a:off x="342900" y="1648460"/>
            <a:ext cx="3728085" cy="1134745"/>
          </a:xfrm>
        </p:spPr>
        <p:txBody>
          <a:bodyPr/>
          <a:lstStyle/>
          <a:p>
            <a:pPr>
              <a:spcBef>
                <a:spcPts val="0"/>
              </a:spcBef>
            </a:pPr>
            <a:r>
              <a:rPr lang="uk-UA" sz="1800" b="1" dirty="0" smtClean="0">
                <a:latin typeface="Times New Roman" panose="02020603050405020304" pitchFamily="18" charset="0"/>
                <a:cs typeface="Times New Roman" panose="02020603050405020304" pitchFamily="18" charset="0"/>
              </a:rPr>
              <a:t>Викладач: </a:t>
            </a:r>
            <a:r>
              <a:rPr lang="uk-UA" sz="1800" dirty="0" smtClean="0">
                <a:latin typeface="Times New Roman" panose="02020603050405020304" pitchFamily="18" charset="0"/>
                <a:cs typeface="Times New Roman" panose="02020603050405020304" pitchFamily="18" charset="0"/>
              </a:rPr>
              <a:t>викладач кафедри менеджменту</a:t>
            </a:r>
          </a:p>
        </p:txBody>
      </p:sp>
      <p:sp>
        <p:nvSpPr>
          <p:cNvPr id="13" name="Объект 12"/>
          <p:cNvSpPr>
            <a:spLocks noGrp="1"/>
          </p:cNvSpPr>
          <p:nvPr>
            <p:ph idx="13"/>
          </p:nvPr>
        </p:nvSpPr>
        <p:spPr>
          <a:xfrm>
            <a:off x="342900" y="2949575"/>
            <a:ext cx="3728085" cy="3697605"/>
          </a:xfrm>
        </p:spPr>
        <p:txBody>
          <a:bodyPr/>
          <a:lstStyle/>
          <a:p>
            <a:pPr defTabSz="431800">
              <a:spcBef>
                <a:spcPts val="0"/>
              </a:spcBef>
            </a:pPr>
            <a:r>
              <a:rPr lang="uk-UA" sz="1200" b="1" dirty="0" smtClean="0">
                <a:latin typeface="Times New Roman" panose="02020603050405020304" pitchFamily="18" charset="0"/>
                <a:cs typeface="Times New Roman" panose="02020603050405020304" pitchFamily="18" charset="0"/>
              </a:rPr>
              <a:t>Результати </a:t>
            </a:r>
            <a:r>
              <a:rPr lang="uk-UA" sz="1200" b="1" dirty="0" smtClean="0">
                <a:latin typeface="Times New Roman" panose="02020603050405020304" pitchFamily="18" charset="0"/>
                <a:cs typeface="Times New Roman" panose="02020603050405020304" pitchFamily="18" charset="0"/>
              </a:rPr>
              <a:t>курсу. По закінченню курсу здобувач повинен вміти:</a:t>
            </a:r>
            <a:endParaRPr lang="uk-UA" sz="1200" b="1" dirty="0" smtClean="0">
              <a:latin typeface="Times New Roman" panose="02020603050405020304" pitchFamily="18" charset="0"/>
              <a:cs typeface="Times New Roman" panose="02020603050405020304" pitchFamily="18" charset="0"/>
            </a:endParaRPr>
          </a:p>
          <a:p>
            <a:pPr>
              <a:lnSpc>
                <a:spcPct val="100000"/>
              </a:lnSpc>
              <a:spcBef>
                <a:spcPts val="0"/>
              </a:spcBef>
            </a:pPr>
            <a:r>
              <a:rPr lang="uk-UA" sz="1200" dirty="0" smtClean="0">
                <a:latin typeface="Times New Roman" pitchFamily="18" charset="0"/>
                <a:cs typeface="Times New Roman" pitchFamily="18" charset="0"/>
              </a:rPr>
              <a:t>налагоджувати управлінський процес на основі креативного підходу;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створювати креативне середовище;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використовувати основні інструменти розвитку креативного мислення;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здійснювати підбір персоналу, що спроможний до креативного мислення;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використовувати методи мотивації та стимулювання персоналу до інноваційної діяльності;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безперебійно генерувати нові ідеї;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здійснювати відбір ефективних ідей з сукупності запропонованих;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формувати креативні команди;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оцінювати результати інноваційної діяльності; </a:t>
            </a:r>
            <a:endParaRPr lang="ru-RU" sz="1200" dirty="0" smtClean="0">
              <a:latin typeface="Times New Roman" pitchFamily="18" charset="0"/>
              <a:cs typeface="Times New Roman" pitchFamily="18" charset="0"/>
            </a:endParaRPr>
          </a:p>
          <a:p>
            <a:pPr>
              <a:lnSpc>
                <a:spcPct val="100000"/>
              </a:lnSpc>
              <a:spcBef>
                <a:spcPts val="0"/>
              </a:spcBef>
            </a:pPr>
            <a:r>
              <a:rPr lang="uk-UA" sz="1200" dirty="0" smtClean="0">
                <a:latin typeface="Times New Roman" pitchFamily="18" charset="0"/>
                <a:cs typeface="Times New Roman" pitchFamily="18" charset="0"/>
              </a:rPr>
              <a:t>виявляти внутрішні та зовнішні бар’єрів, що перешкоджають креативному мисленню та діяльності.</a:t>
            </a:r>
            <a:endParaRPr lang="ru-RU" sz="1200" dirty="0" smtClean="0">
              <a:latin typeface="Times New Roman" pitchFamily="18" charset="0"/>
              <a:cs typeface="Times New Roman" pitchFamily="18" charset="0"/>
            </a:endParaRPr>
          </a:p>
          <a:p>
            <a:pPr lvl="0">
              <a:lnSpc>
                <a:spcPct val="100000"/>
              </a:lnSpc>
              <a:spcBef>
                <a:spcPts val="0"/>
              </a:spcBef>
            </a:pPr>
            <a:endParaRPr lang="ru-RU" sz="1200" dirty="0" smtClean="0">
              <a:latin typeface="Times New Roman" pitchFamily="18" charset="0"/>
              <a:cs typeface="Times New Roman" pitchFamily="18" charset="0"/>
            </a:endParaRPr>
          </a:p>
          <a:p>
            <a:pPr>
              <a:lnSpc>
                <a:spcPct val="100000"/>
              </a:lnSpc>
              <a:spcBef>
                <a:spcPts val="0"/>
              </a:spcBef>
            </a:pPr>
            <a:endParaRPr lang="uk-UA" sz="1200" dirty="0">
              <a:latin typeface="Times New Roman" pitchFamily="18" charset="0"/>
              <a:cs typeface="Times New Roman" pitchFamily="18" charset="0"/>
            </a:endParaRPr>
          </a:p>
        </p:txBody>
      </p:sp>
      <p:sp>
        <p:nvSpPr>
          <p:cNvPr id="14" name="Объект 13"/>
          <p:cNvSpPr>
            <a:spLocks noGrp="1"/>
          </p:cNvSpPr>
          <p:nvPr>
            <p:ph idx="15"/>
          </p:nvPr>
        </p:nvSpPr>
        <p:spPr>
          <a:xfrm>
            <a:off x="4466590" y="1648460"/>
            <a:ext cx="7430770" cy="1214483"/>
          </a:xfrm>
        </p:spPr>
        <p:txBody>
          <a:bodyPr>
            <a:normAutofit fontScale="25000" lnSpcReduction="20000"/>
          </a:bodyPr>
          <a:lstStyle/>
          <a:p>
            <a:pPr algn="just">
              <a:spcBef>
                <a:spcPts val="0"/>
              </a:spcBef>
            </a:pPr>
            <a:endParaRPr lang="uk-UA" b="1" dirty="0" smtClean="0"/>
          </a:p>
          <a:p>
            <a:pPr algn="just" fontAlgn="auto">
              <a:lnSpc>
                <a:spcPct val="120000"/>
              </a:lnSpc>
              <a:spcBef>
                <a:spcPts val="0"/>
              </a:spcBef>
            </a:pPr>
            <a:endParaRPr lang="uk-UA" sz="5100" b="1" dirty="0" smtClean="0">
              <a:latin typeface="Times New Roman" panose="02020603050405020304" pitchFamily="18" charset="0"/>
              <a:cs typeface="Times New Roman" panose="02020603050405020304" pitchFamily="18" charset="0"/>
            </a:endParaRPr>
          </a:p>
          <a:p>
            <a:pPr algn="just" fontAlgn="auto">
              <a:lnSpc>
                <a:spcPct val="120000"/>
              </a:lnSpc>
              <a:spcBef>
                <a:spcPts val="0"/>
              </a:spcBef>
            </a:pPr>
            <a:r>
              <a:rPr lang="uk-UA" sz="5600" b="1" dirty="0" smtClean="0">
                <a:latin typeface="Times New Roman" panose="02020603050405020304" pitchFamily="18" charset="0"/>
                <a:cs typeface="Times New Roman" panose="02020603050405020304" pitchFamily="18" charset="0"/>
              </a:rPr>
              <a:t>Формат</a:t>
            </a:r>
            <a:r>
              <a:rPr lang="uk-UA" sz="5600" dirty="0" smtClean="0">
                <a:latin typeface="Times New Roman" panose="02020603050405020304" pitchFamily="18" charset="0"/>
                <a:cs typeface="Times New Roman" panose="02020603050405020304" pitchFamily="18" charset="0"/>
              </a:rPr>
              <a:t>: вибіркова  дисципліна </a:t>
            </a:r>
          </a:p>
          <a:p>
            <a:pPr algn="just" fontAlgn="auto">
              <a:lnSpc>
                <a:spcPct val="120000"/>
              </a:lnSpc>
              <a:spcBef>
                <a:spcPts val="0"/>
              </a:spcBef>
            </a:pPr>
            <a:r>
              <a:rPr lang="uk-UA" sz="5600" b="1" dirty="0" smtClean="0">
                <a:latin typeface="Times New Roman" panose="02020603050405020304" pitchFamily="18" charset="0"/>
                <a:cs typeface="Times New Roman" panose="02020603050405020304" pitchFamily="18" charset="0"/>
              </a:rPr>
              <a:t>Мета</a:t>
            </a:r>
            <a:r>
              <a:rPr lang="uk-UA" sz="5600" dirty="0" smtClean="0">
                <a:latin typeface="Times New Roman" panose="02020603050405020304" pitchFamily="18" charset="0"/>
                <a:cs typeface="Times New Roman" panose="02020603050405020304" pitchFamily="18" charset="0"/>
              </a:rPr>
              <a:t>: </a:t>
            </a:r>
            <a:r>
              <a:rPr lang="uk-UA" sz="5600" dirty="0" smtClean="0">
                <a:latin typeface="Times New Roman" panose="02020603050405020304" pitchFamily="18" charset="0"/>
                <a:cs typeface="Times New Roman" panose="02020603050405020304" pitchFamily="18" charset="0"/>
              </a:rPr>
              <a:t>Метою навчальної дисципліни: є здобуття необхідних теоретичних знань з формування креативних підходів до здійснення управлінських функцій та оволодіння практичними організаційними навичками та методичними прийомами визначення, нарощування і реалізації індивідуального і командного креативного потенціалу. </a:t>
            </a:r>
            <a:endParaRPr lang="ru-RU" sz="5600" dirty="0" smtClean="0">
              <a:latin typeface="Times New Roman" panose="02020603050405020304" pitchFamily="18" charset="0"/>
              <a:cs typeface="Times New Roman" panose="02020603050405020304" pitchFamily="18" charset="0"/>
            </a:endParaRPr>
          </a:p>
          <a:p>
            <a:pPr algn="just" fontAlgn="auto">
              <a:lnSpc>
                <a:spcPct val="100000"/>
              </a:lnSpc>
              <a:spcBef>
                <a:spcPts val="0"/>
              </a:spcBef>
            </a:pPr>
            <a:endParaRPr lang="uk-UA" sz="2435" dirty="0" smtClean="0">
              <a:latin typeface="Times New Roman" panose="02020603050405020304" pitchFamily="18" charset="0"/>
              <a:cs typeface="Times New Roman" panose="02020603050405020304" pitchFamily="18" charset="0"/>
            </a:endParaRPr>
          </a:p>
          <a:p>
            <a:endParaRPr lang="uk-UA" sz="2435"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uk-UA" sz="4000" b="1" dirty="0" smtClean="0"/>
              <a:t>Креативний менеджмент</a:t>
            </a:r>
            <a:endParaRPr lang="uk-UA" sz="4000" dirty="0"/>
          </a:p>
        </p:txBody>
      </p:sp>
      <p:sp>
        <p:nvSpPr>
          <p:cNvPr id="8" name="Объект 7"/>
          <p:cNvSpPr>
            <a:spLocks noGrp="1"/>
          </p:cNvSpPr>
          <p:nvPr>
            <p:ph idx="11"/>
          </p:nvPr>
        </p:nvSpPr>
        <p:spPr>
          <a:xfrm>
            <a:off x="287655" y="1579880"/>
            <a:ext cx="5600700" cy="1362075"/>
          </a:xfrm>
        </p:spPr>
        <p:txBody>
          <a:bodyPr>
            <a:normAutofit lnSpcReduction="10000"/>
          </a:bodyPr>
          <a:lstStyle/>
          <a:p>
            <a:pPr fontAlgn="auto">
              <a:lnSpc>
                <a:spcPct val="100000"/>
              </a:lnSpc>
              <a:spcBef>
                <a:spcPts val="0"/>
              </a:spcBef>
            </a:pPr>
            <a:r>
              <a:rPr lang="uk-UA" sz="1400" b="1" dirty="0" smtClean="0">
                <a:latin typeface="Times New Roman" panose="02020603050405020304" pitchFamily="18" charset="0"/>
                <a:cs typeface="Times New Roman" panose="02020603050405020304" pitchFamily="18" charset="0"/>
                <a:sym typeface="+mn-ea"/>
              </a:rPr>
              <a:t>Оцінювання:</a:t>
            </a:r>
            <a:endParaRPr lang="uk-UA" sz="1400" b="1" dirty="0" smtClean="0">
              <a:latin typeface="Times New Roman" panose="02020603050405020304" pitchFamily="18" charset="0"/>
              <a:cs typeface="Times New Roman" panose="02020603050405020304" pitchFamily="18" charset="0"/>
            </a:endParaRP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Залік/Іспит–  30/40 балів</a:t>
            </a:r>
            <a:endParaRPr lang="uk-UA" sz="1400" dirty="0" smtClean="0">
              <a:latin typeface="Times New Roman" panose="02020603050405020304" pitchFamily="18" charset="0"/>
              <a:cs typeface="Times New Roman" panose="02020603050405020304" pitchFamily="18" charset="0"/>
            </a:endParaRP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Робота за семестр – 70/60 балів:</a:t>
            </a:r>
          </a:p>
          <a:p>
            <a:pPr fontAlgn="auto">
              <a:lnSpc>
                <a:spcPct val="100000"/>
              </a:lnSpc>
              <a:spcBef>
                <a:spcPts val="0"/>
              </a:spcBef>
            </a:pPr>
            <a:r>
              <a:rPr lang="uk-UA" sz="1400" dirty="0" smtClean="0">
                <a:latin typeface="Times New Roman" panose="02020603050405020304" pitchFamily="18" charset="0"/>
                <a:cs typeface="Times New Roman" panose="02020603050405020304" pitchFamily="18" charset="0"/>
                <a:sym typeface="+mn-ea"/>
              </a:rPr>
              <a:t>відповіді та дискусії під час обговорення, розв'язування задач, вирішення ситуаційних завдань, тестування, самостійна робота з дисципліни.</a:t>
            </a:r>
            <a:endParaRPr lang="uk-UA" sz="1400" dirty="0"/>
          </a:p>
        </p:txBody>
      </p:sp>
      <p:sp>
        <p:nvSpPr>
          <p:cNvPr id="9" name="Объект 8"/>
          <p:cNvSpPr>
            <a:spLocks noGrp="1"/>
          </p:cNvSpPr>
          <p:nvPr>
            <p:ph idx="12"/>
          </p:nvPr>
        </p:nvSpPr>
        <p:spPr>
          <a:xfrm>
            <a:off x="377825" y="3132455"/>
            <a:ext cx="5600700" cy="3391535"/>
          </a:xfrm>
        </p:spPr>
        <p:txBody>
          <a:bodyPr/>
          <a:lstStyle/>
          <a:p>
            <a:pPr algn="just">
              <a:lnSpc>
                <a:spcPct val="70000"/>
              </a:lnSpc>
              <a:spcBef>
                <a:spcPts val="0"/>
              </a:spcBef>
            </a:pPr>
            <a:endParaRPr lang="uk-UA" sz="1400" b="1" dirty="0" smtClean="0"/>
          </a:p>
          <a:p>
            <a:pPr algn="just">
              <a:lnSpc>
                <a:spcPct val="70000"/>
              </a:lnSpc>
              <a:spcBef>
                <a:spcPts val="0"/>
              </a:spcBef>
            </a:pPr>
            <a:endParaRPr lang="uk-UA" sz="1200" b="1" dirty="0" smtClean="0">
              <a:latin typeface="Times New Roman" panose="02020603050405020304" pitchFamily="18" charset="0"/>
              <a:cs typeface="Times New Roman" panose="02020603050405020304" pitchFamily="18" charset="0"/>
            </a:endParaRPr>
          </a:p>
          <a:p>
            <a:pPr algn="just">
              <a:lnSpc>
                <a:spcPct val="70000"/>
              </a:lnSpc>
              <a:spcBef>
                <a:spcPts val="0"/>
              </a:spcBef>
            </a:pPr>
            <a:endParaRPr lang="uk-UA" sz="1200" b="1" dirty="0" smtClean="0">
              <a:latin typeface="Times New Roman" panose="02020603050405020304" pitchFamily="18" charset="0"/>
              <a:cs typeface="Times New Roman" panose="02020603050405020304" pitchFamily="18" charset="0"/>
            </a:endParaRPr>
          </a:p>
          <a:p>
            <a:pPr lvl="0">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Технічні вимоги: </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Проекційне мультимедійне обладнання (проектор, екран, ноутбук/комп’ютер);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Доступ до мереж</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і </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Internet</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точка доступу </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Wi</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Fi</a:t>
            </a: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a:t>
            </a:r>
          </a:p>
          <a:p>
            <a:pPr lvl="0">
              <a:spcBef>
                <a:spcPts val="0"/>
              </a:spcBef>
            </a:pPr>
            <a:r>
              <a:rPr lang="ru-RU" sz="1400" dirty="0" smtClean="0">
                <a:latin typeface="Times New Roman" panose="02020603050405020304" pitchFamily="18" charset="0"/>
                <a:ea typeface="Segoe UI Emoji" panose="020B0502040204020203" pitchFamily="34" charset="0"/>
                <a:cs typeface="Times New Roman" panose="02020603050405020304" pitchFamily="18" charset="0"/>
              </a:rPr>
              <a:t> </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OS: Windows, Android, </a:t>
            </a:r>
            <a:r>
              <a:rPr lang="en-US" sz="1400" dirty="0" err="1" smtClean="0">
                <a:latin typeface="Times New Roman" panose="02020603050405020304" pitchFamily="18" charset="0"/>
                <a:ea typeface="Segoe UI Emoji" panose="020B0502040204020203" pitchFamily="34" charset="0"/>
                <a:cs typeface="Times New Roman" panose="02020603050405020304" pitchFamily="18" charset="0"/>
              </a:rPr>
              <a:t>iOS</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Browsers: Chrome / Opera / Mozilla Firefox / MS Edge;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Програмне забезпечення:</a:t>
            </a: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Word, Excel, PowerPoint; Skype, Zoom, Google Meet; </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en-US" sz="1400" dirty="0" smtClean="0">
                <a:latin typeface="Times New Roman" panose="02020603050405020304" pitchFamily="18" charset="0"/>
                <a:ea typeface="Segoe UI Emoji" panose="020B0502040204020203" pitchFamily="34" charset="0"/>
                <a:cs typeface="Times New Roman" panose="02020603050405020304" pitchFamily="18" charset="0"/>
              </a:rPr>
              <a:t> </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Система електронного навчання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Moodle</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3.9</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lvl="0">
              <a:spcBef>
                <a:spcPts val="0"/>
              </a:spcBef>
            </a:pP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Тренінгова</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аудиторія (дошка,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фліпчарт</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комплект канцелярського приладдя для творчості: маркери, олівці,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стікери</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кольоровий папір, клей, ватман, блокнот для </a:t>
            </a:r>
            <a:r>
              <a:rPr lang="uk-UA" sz="1400" dirty="0" err="1" smtClean="0">
                <a:latin typeface="Times New Roman" panose="02020603050405020304" pitchFamily="18" charset="0"/>
                <a:ea typeface="Segoe UI Emoji" panose="020B0502040204020203" pitchFamily="34" charset="0"/>
                <a:cs typeface="Times New Roman" panose="02020603050405020304" pitchFamily="18" charset="0"/>
              </a:rPr>
              <a:t>фліпчарту</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a:t>
            </a:r>
            <a:endParaRPr lang="ru-RU"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lgn="just">
              <a:lnSpc>
                <a:spcPct val="70000"/>
              </a:lnSpc>
              <a:spcBef>
                <a:spcPts val="0"/>
              </a:spcBef>
            </a:pP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lgn="just">
              <a:lnSpc>
                <a:spcPct val="70000"/>
              </a:lnSpc>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Академічна доброчесність:</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передбачає самостійне виконання аналітичних і творчих завдань, контрольних робіт; у разі наявності текстових збігів, копіювання, списування або фальсифікації даних робота не зараховується</a:t>
            </a:r>
          </a:p>
          <a:p>
            <a:pPr algn="just">
              <a:lnSpc>
                <a:spcPct val="70000"/>
              </a:lnSpc>
              <a:spcBef>
                <a:spcPts val="0"/>
              </a:spcBef>
            </a:pPr>
            <a:endParaRPr lang="uk-UA" sz="1400" dirty="0" smtClean="0">
              <a:latin typeface="Times New Roman" panose="02020603050405020304" pitchFamily="18" charset="0"/>
              <a:ea typeface="Segoe UI Emoji" panose="020B0502040204020203" pitchFamily="34" charset="0"/>
              <a:cs typeface="Times New Roman" panose="02020603050405020304" pitchFamily="18" charset="0"/>
            </a:endParaRPr>
          </a:p>
          <a:p>
            <a:pPr>
              <a:spcBef>
                <a:spcPts val="0"/>
              </a:spcBef>
            </a:pPr>
            <a:r>
              <a:rPr lang="uk-UA" sz="1400" b="1" dirty="0" smtClean="0">
                <a:latin typeface="Times New Roman" panose="02020603050405020304" pitchFamily="18" charset="0"/>
                <a:ea typeface="Segoe UI Emoji" panose="020B0502040204020203" pitchFamily="34" charset="0"/>
                <a:cs typeface="Times New Roman" panose="02020603050405020304" pitchFamily="18" charset="0"/>
              </a:rPr>
              <a:t>Консультування</a:t>
            </a:r>
            <a:r>
              <a:rPr lang="uk-UA" sz="1400" dirty="0" smtClean="0">
                <a:latin typeface="Times New Roman" panose="02020603050405020304" pitchFamily="18" charset="0"/>
                <a:ea typeface="Segoe UI Emoji" panose="020B0502040204020203" pitchFamily="34" charset="0"/>
                <a:cs typeface="Times New Roman" panose="02020603050405020304" pitchFamily="18" charset="0"/>
              </a:rPr>
              <a:t> з дисциплін надається згідно графіку консультування кафедри менеджменту, каб.10-325.</a:t>
            </a:r>
          </a:p>
          <a:p>
            <a:endParaRPr lang="uk-UA" sz="1400" dirty="0">
              <a:latin typeface="Times New Roman" panose="02020603050405020304" pitchFamily="18" charset="0"/>
              <a:cs typeface="Times New Roman" panose="02020603050405020304" pitchFamily="18" charset="0"/>
            </a:endParaRPr>
          </a:p>
        </p:txBody>
      </p:sp>
      <p:sp>
        <p:nvSpPr>
          <p:cNvPr id="10" name="Объект 9"/>
          <p:cNvSpPr>
            <a:spLocks noGrp="1"/>
          </p:cNvSpPr>
          <p:nvPr>
            <p:ph idx="14"/>
          </p:nvPr>
        </p:nvSpPr>
        <p:spPr/>
        <p:txBody>
          <a:bodyPr/>
          <a:lstStyle/>
          <a:p>
            <a:pPr fontAlgn="auto">
              <a:lnSpc>
                <a:spcPct val="100000"/>
              </a:lnSpc>
              <a:spcBef>
                <a:spcPct val="0"/>
              </a:spcBef>
              <a:buFont typeface="Wingdings" panose="05000000000000000000" pitchFamily="2" charset="2"/>
              <a:buNone/>
            </a:pPr>
            <a:r>
              <a:rPr lang="uk-UA" sz="1400" b="1" dirty="0">
                <a:latin typeface="Times New Roman" panose="02020603050405020304" pitchFamily="18" charset="0"/>
                <a:cs typeface="Times New Roman" panose="02020603050405020304" pitchFamily="18" charset="0"/>
                <a:sym typeface="+mn-ea"/>
              </a:rPr>
              <a:t>Вимоги до робіт:</a:t>
            </a:r>
            <a:endParaRPr lang="uk-UA" sz="1400" b="1" dirty="0">
              <a:latin typeface="Times New Roman" panose="02020603050405020304" pitchFamily="18" charset="0"/>
              <a:cs typeface="Times New Roman" panose="02020603050405020304" pitchFamily="18" charset="0"/>
            </a:endParaRPr>
          </a:p>
          <a:p>
            <a:pPr algn="l" fontAlgn="auto">
              <a:lnSpc>
                <a:spcPct val="100000"/>
              </a:lnSpc>
            </a:pPr>
            <a:r>
              <a:rPr lang="uk-UA" sz="1400" dirty="0" smtClean="0">
                <a:latin typeface="Times New Roman" panose="02020603050405020304" pitchFamily="18" charset="0"/>
                <a:cs typeface="Times New Roman" panose="02020603050405020304" pitchFamily="18" charset="0"/>
                <a:sym typeface="+mn-ea"/>
              </a:rPr>
              <a:t>Під час роботи на семінарах оцінюється активна участь під час обговорення та відповідей на питання, володіння теоретичним матеріалом та вміння його використовувати при вирішенні ситуаційних завдань.  Тестування відбуваються через систему Moodle.</a:t>
            </a:r>
            <a:endParaRPr lang="uk-UA" sz="1400" dirty="0" smtClean="0">
              <a:latin typeface="Times New Roman" panose="02020603050405020304" pitchFamily="18" charset="0"/>
              <a:cs typeface="Times New Roman" panose="02020603050405020304" pitchFamily="18" charset="0"/>
            </a:endParaRPr>
          </a:p>
          <a:p>
            <a:pPr algn="l" fontAlgn="auto">
              <a:lnSpc>
                <a:spcPct val="100000"/>
              </a:lnSpc>
            </a:pPr>
            <a:r>
              <a:rPr lang="uk-UA" sz="1400" dirty="0" smtClean="0">
                <a:latin typeface="Times New Roman" panose="02020603050405020304" pitchFamily="18" charset="0"/>
                <a:cs typeface="Times New Roman" panose="02020603050405020304" pitchFamily="18" charset="0"/>
                <a:sym typeface="+mn-ea"/>
              </a:rPr>
              <a:t>Самостійна робота складається із завдань, які поєднують у собі теоретичну частину (розгорнута відповідь на питання для самостійного опрацювання) та практичні завдання (ситуаційні задачі/кейси). </a:t>
            </a:r>
            <a:endParaRPr lang="uk-UA" sz="1400" dirty="0" smtClean="0">
              <a:latin typeface="Times New Roman" panose="02020603050405020304" pitchFamily="18" charset="0"/>
              <a:cs typeface="Times New Roman" panose="02020603050405020304" pitchFamily="18" charset="0"/>
            </a:endParaRPr>
          </a:p>
          <a:p>
            <a:pPr fontAlgn="auto">
              <a:lnSpc>
                <a:spcPct val="100000"/>
              </a:lnSpc>
              <a:spcBef>
                <a:spcPct val="0"/>
              </a:spcBef>
            </a:pPr>
            <a:endParaRPr lang="uk-UA" sz="1400" b="1" dirty="0" smtClean="0">
              <a:latin typeface="Times New Roman" panose="02020603050405020304" pitchFamily="18" charset="0"/>
              <a:cs typeface="Times New Roman" panose="02020603050405020304" pitchFamily="18" charset="0"/>
            </a:endParaRPr>
          </a:p>
          <a:p>
            <a:pPr fontAlgn="auto">
              <a:lnSpc>
                <a:spcPct val="100000"/>
              </a:lnSpc>
            </a:pPr>
            <a:endParaRPr lang="uk-UA" sz="1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486</Words>
  <Application>Microsoft Office PowerPoint</Application>
  <PresentationFormat>Произвольный</PresentationFormat>
  <Paragraphs>52</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Креативний менеджмент</vt:lpstr>
      <vt:lpstr>Креативний менеджмент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 ДИСЦИПЛІНИ/ТК</dc:title>
  <dc:creator>Пользователь Windows</dc:creator>
  <cp:lastModifiedBy>Admin</cp:lastModifiedBy>
  <cp:revision>48</cp:revision>
  <dcterms:created xsi:type="dcterms:W3CDTF">2020-10-01T12:50:00Z</dcterms:created>
  <dcterms:modified xsi:type="dcterms:W3CDTF">2026-02-23T04:42:04Z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1F2C4CA6860E490788D484D8934A25AC_13</vt:lpwstr>
  </property>
  <property fmtid="{D5CDD505-2E9C-101B-9397-08002B2CF9AE}" pid="3" name="KSOProductBuildVer">
    <vt:lpwstr>1033-12.2.0.23196</vt:lpwstr>
  </property>
</Properties>
</file>