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9"/>
  </p:notesMasterIdLst>
  <p:sldIdLst>
    <p:sldId id="256" r:id="rId2"/>
    <p:sldId id="257" r:id="rId3"/>
    <p:sldId id="258" r:id="rId4"/>
    <p:sldId id="259" r:id="rId5"/>
    <p:sldId id="260" r:id="rId6"/>
    <p:sldId id="261" r:id="rId7"/>
    <p:sldId id="262" r:id="rId8"/>
    <p:sldId id="263" r:id="rId9"/>
    <p:sldId id="264" r:id="rId10"/>
    <p:sldId id="265" r:id="rId11"/>
    <p:sldId id="266" r:id="rId12"/>
    <p:sldId id="268" r:id="rId13"/>
    <p:sldId id="270" r:id="rId14"/>
    <p:sldId id="273" r:id="rId15"/>
    <p:sldId id="276" r:id="rId16"/>
    <p:sldId id="277" r:id="rId17"/>
    <p:sldId id="329" r:id="rId18"/>
    <p:sldId id="279" r:id="rId19"/>
    <p:sldId id="280" r:id="rId20"/>
    <p:sldId id="281" r:id="rId21"/>
    <p:sldId id="282" r:id="rId22"/>
    <p:sldId id="283" r:id="rId23"/>
    <p:sldId id="284" r:id="rId24"/>
    <p:sldId id="285" r:id="rId25"/>
    <p:sldId id="286" r:id="rId26"/>
    <p:sldId id="289" r:id="rId27"/>
    <p:sldId id="290" r:id="rId28"/>
    <p:sldId id="294" r:id="rId29"/>
    <p:sldId id="295" r:id="rId30"/>
    <p:sldId id="303" r:id="rId31"/>
    <p:sldId id="304" r:id="rId32"/>
    <p:sldId id="305" r:id="rId33"/>
    <p:sldId id="306" r:id="rId34"/>
    <p:sldId id="307" r:id="rId35"/>
    <p:sldId id="308" r:id="rId36"/>
    <p:sldId id="309" r:id="rId37"/>
    <p:sldId id="310" r:id="rId38"/>
    <p:sldId id="311" r:id="rId39"/>
    <p:sldId id="312" r:id="rId40"/>
    <p:sldId id="313" r:id="rId41"/>
    <p:sldId id="314" r:id="rId42"/>
    <p:sldId id="315" r:id="rId43"/>
    <p:sldId id="330" r:id="rId44"/>
    <p:sldId id="317" r:id="rId45"/>
    <p:sldId id="321" r:id="rId46"/>
    <p:sldId id="322" r:id="rId47"/>
    <p:sldId id="323" r:id="rId48"/>
  </p:sldIdLst>
  <p:sldSz cx="18288000" cy="10287000"/>
  <p:notesSz cx="6858000" cy="9144000"/>
  <p:embeddedFontLst>
    <p:embeddedFont>
      <p:font typeface="Roboto Bold" panose="020B0604020202020204" charset="0"/>
      <p:regular r:id="rId50"/>
    </p:embeddedFont>
    <p:embeddedFont>
      <p:font typeface="Calibri" panose="020F0502020204030204" pitchFamily="34" charset="0"/>
      <p:regular r:id="rId51"/>
      <p:bold r:id="rId52"/>
      <p:italic r:id="rId53"/>
      <p:boldItalic r:id="rId54"/>
    </p:embeddedFont>
    <p:embeddedFont>
      <p:font typeface="Canva Sans" panose="020B0604020202020204" charset="0"/>
      <p:regular r:id="rId55"/>
    </p:embeddedFont>
    <p:embeddedFont>
      <p:font typeface="Roboto" panose="020B0604020202020204" charset="0"/>
      <p:regular r:id="rId56"/>
      <p:bold r:id="rId57"/>
      <p:italic r:id="rId58"/>
      <p:boldItalic r:id="rId59"/>
    </p:embeddedFont>
    <p:embeddedFont>
      <p:font typeface="Montserrat Bold" panose="020B0604020202020204" charset="-52"/>
      <p:regular r:id="rId60"/>
    </p:embeddedFont>
    <p:embeddedFont>
      <p:font typeface="Segoe UI Historic" panose="020B0502040204020203" pitchFamily="34" charset="0"/>
      <p:regular r:id="rId61"/>
    </p:embeddedFont>
    <p:embeddedFont>
      <p:font typeface="Canva Sans Bold" panose="020B0604020202020204" charset="0"/>
      <p:regular r:id="rId6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p:scale>
          <a:sx n="77" d="100"/>
          <a:sy n="77" d="100"/>
        </p:scale>
        <p:origin x="-354"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1.fntdata"/><Relationship Id="rId55" Type="http://schemas.openxmlformats.org/officeDocument/2006/relationships/font" Target="fonts/font6.fntdata"/><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5.fntdata"/><Relationship Id="rId62"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4.fntdata"/><Relationship Id="rId58" Type="http://schemas.openxmlformats.org/officeDocument/2006/relationships/font" Target="fonts/font9.fntdata"/><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57" Type="http://schemas.openxmlformats.org/officeDocument/2006/relationships/font" Target="fonts/font8.fntdata"/><Relationship Id="rId61"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3.fntdata"/><Relationship Id="rId60" Type="http://schemas.openxmlformats.org/officeDocument/2006/relationships/font" Target="fonts/font11.fntdata"/><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7.fntdata"/><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Місце для верхнього колонтитула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uk-UA"/>
          </a:p>
        </p:txBody>
      </p:sp>
      <p:sp>
        <p:nvSpPr>
          <p:cNvPr id="3" name="Місце для дати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56925D-1072-4EAC-AEA0-5167D6D6A856}" type="datetimeFigureOut">
              <a:rPr lang="uk-UA" smtClean="0"/>
              <a:t>20.01.2026</a:t>
            </a:fld>
            <a:endParaRPr lang="uk-UA"/>
          </a:p>
        </p:txBody>
      </p:sp>
      <p:sp>
        <p:nvSpPr>
          <p:cNvPr id="4" name="Місце для зображення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uk-UA"/>
          </a:p>
        </p:txBody>
      </p:sp>
      <p:sp>
        <p:nvSpPr>
          <p:cNvPr id="5" name="Місце для нотаток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6" name="Місце для нижнього колонтитула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uk-UA"/>
          </a:p>
        </p:txBody>
      </p:sp>
      <p:sp>
        <p:nvSpPr>
          <p:cNvPr id="7" name="Місце для номера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39BD81-E913-49D8-8912-722658B67B5D}" type="slidenum">
              <a:rPr lang="uk-UA" smtClean="0"/>
              <a:t>‹#›</a:t>
            </a:fld>
            <a:endParaRPr lang="uk-UA"/>
          </a:p>
        </p:txBody>
      </p:sp>
    </p:spTree>
    <p:extLst>
      <p:ext uri="{BB962C8B-B14F-4D97-AF65-F5344CB8AC3E}">
        <p14:creationId xmlns:p14="http://schemas.microsoft.com/office/powerpoint/2010/main" val="35936215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5"/>
          </p:nvPr>
        </p:nvSpPr>
        <p:spPr/>
        <p:txBody>
          <a:bodyPr/>
          <a:lstStyle/>
          <a:p>
            <a:fld id="{AE39BD81-E913-49D8-8912-722658B67B5D}" type="slidenum">
              <a:rPr lang="uk-UA" smtClean="0"/>
              <a:t>9</a:t>
            </a:fld>
            <a:endParaRPr lang="uk-UA"/>
          </a:p>
        </p:txBody>
      </p:sp>
    </p:spTree>
    <p:extLst>
      <p:ext uri="{BB962C8B-B14F-4D97-AF65-F5344CB8AC3E}">
        <p14:creationId xmlns:p14="http://schemas.microsoft.com/office/powerpoint/2010/main" val="1298859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5"/>
          </p:nvPr>
        </p:nvSpPr>
        <p:spPr/>
        <p:txBody>
          <a:bodyPr/>
          <a:lstStyle/>
          <a:p>
            <a:fld id="{AE39BD81-E913-49D8-8912-722658B67B5D}" type="slidenum">
              <a:rPr lang="uk-UA" smtClean="0"/>
              <a:t>17</a:t>
            </a:fld>
            <a:endParaRPr lang="uk-UA"/>
          </a:p>
        </p:txBody>
      </p:sp>
    </p:spTree>
    <p:extLst>
      <p:ext uri="{BB962C8B-B14F-4D97-AF65-F5344CB8AC3E}">
        <p14:creationId xmlns:p14="http://schemas.microsoft.com/office/powerpoint/2010/main" val="25391650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1/20/2026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hyperlink" Target="https://chmnu.edu.ua/vikladachi-ta-studenti-chnu-imeni-petra-mogili-doluchilisya-do-vidkritoyi-lektsiyi-profesora-universitetu-komenskogo-devida-rejharda/" TargetMode="External"/><Relationship Id="rId3" Type="http://schemas.openxmlformats.org/officeDocument/2006/relationships/image" Target="../media/image2.sv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22.png"/><Relationship Id="rId5" Type="http://schemas.openxmlformats.org/officeDocument/2006/relationships/image" Target="../media/image3.png"/><Relationship Id="rId10" Type="http://schemas.openxmlformats.org/officeDocument/2006/relationships/hyperlink" Target="https://www.facebook.com/History.chmnu/posts/pfbid0R8vwVU1HygAKCPGs4u5pZ6gVDZA6BnsWutvmmXPCJbqmdYRf6iPmducWWxReTBK1l" TargetMode="External"/><Relationship Id="rId4" Type="http://schemas.openxmlformats.org/officeDocument/2006/relationships/image" Target="../media/image21.png"/><Relationship Id="rId9" Type="http://schemas.openxmlformats.org/officeDocument/2006/relationships/hyperlink" Target="https://chmnu.edu.ua/institutsionalna-osnova-yevrosoyuzu-gostova-lektsiya-profesora-devida-rejharda/" TargetMode="External"/></Relationships>
</file>

<file path=ppt/slides/_rels/slide11.xml.rels><?xml version="1.0" encoding="UTF-8" standalone="yes"?>
<Relationships xmlns="http://schemas.openxmlformats.org/package/2006/relationships"><Relationship Id="rId8" Type="http://schemas.openxmlformats.org/officeDocument/2006/relationships/hyperlink" Target="https://chmnu.edu.ua/vidbulasya-zaklyuchna-lektsiya-tsiklu-yevropejskij-soyuz-yak-model-regionalnoyi-integratsiyi/" TargetMode="External"/><Relationship Id="rId3" Type="http://schemas.openxmlformats.org/officeDocument/2006/relationships/image" Target="../media/image2.sv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23.png"/><Relationship Id="rId9" Type="http://schemas.openxmlformats.org/officeDocument/2006/relationships/image" Target="../media/image24.jpeg"/></Relationships>
</file>

<file path=ppt/slides/_rels/slide12.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svg"/><Relationship Id="rId7"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29.png"/><Relationship Id="rId5" Type="http://schemas.openxmlformats.org/officeDocument/2006/relationships/image" Target="../media/image28.svg"/><Relationship Id="rId10" Type="http://schemas.openxmlformats.org/officeDocument/2006/relationships/image" Target="../media/image33.svg"/><Relationship Id="rId4" Type="http://schemas.openxmlformats.org/officeDocument/2006/relationships/image" Target="../media/image25.png"/><Relationship Id="rId9" Type="http://schemas.openxmlformats.org/officeDocument/2006/relationships/image" Target="../media/image28.png"/></Relationships>
</file>

<file path=ppt/slides/_rels/slide13.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svg"/><Relationship Id="rId7"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0.png"/><Relationship Id="rId5" Type="http://schemas.openxmlformats.org/officeDocument/2006/relationships/image" Target="../media/image28.svg"/><Relationship Id="rId10" Type="http://schemas.openxmlformats.org/officeDocument/2006/relationships/image" Target="../media/image33.svg"/><Relationship Id="rId4" Type="http://schemas.openxmlformats.org/officeDocument/2006/relationships/image" Target="../media/image25.png"/><Relationship Id="rId9" Type="http://schemas.openxmlformats.org/officeDocument/2006/relationships/image" Target="../media/image28.png"/></Relationships>
</file>

<file path=ppt/slides/_rels/slide14.xml.rels><?xml version="1.0" encoding="UTF-8" standalone="yes"?>
<Relationships xmlns="http://schemas.openxmlformats.org/package/2006/relationships"><Relationship Id="rId8" Type="http://schemas.openxmlformats.org/officeDocument/2006/relationships/hyperlink" Target="https://chmnu.edu.ua/ISTORIYA-YEVROPI-I-UKRAYINI-PERIODIZATSIYA-I-SHEMI-KONTSEPTSIYI-STARTUVAV-KURS-LEKTSIJ-UKRAYINA-I-YEVROPA-TSINNISNI-ASPEKTI-SPILNOYI-ISTORICHNOYI-DOLI-YURIYA-KOTLYARA-U-2025-ROTSI" TargetMode="External"/><Relationship Id="rId3" Type="http://schemas.openxmlformats.org/officeDocument/2006/relationships/image" Target="../media/image2.svg"/><Relationship Id="rId7" Type="http://schemas.openxmlformats.org/officeDocument/2006/relationships/image" Target="../media/image33.svg"/><Relationship Id="rId12" Type="http://schemas.openxmlformats.org/officeDocument/2006/relationships/image" Target="../media/image33.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2.jpeg"/><Relationship Id="rId5" Type="http://schemas.openxmlformats.org/officeDocument/2006/relationships/image" Target="../media/image28.sv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hyperlink" Target="https://chmnu.edu.ua/doktor-istorichnih-nauk-chnu-imeni-petra-mogili-prezentuvav-tretyu-lektsiyu-ukrayinska-mentalnist-indoyevropejskij-kontekst-u-2025-rotsi/"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svg"/><Relationship Id="rId7"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28.svg"/><Relationship Id="rId10" Type="http://schemas.openxmlformats.org/officeDocument/2006/relationships/hyperlink" Target="https://chmnu.edu.ua/v-ramkah-proyektu-esedep-vidbuvsya-vebinar-gibridna-vijna-kremlya-v-ukrayini-ta-naslidki-dlya-yes" TargetMode="External"/><Relationship Id="rId4" Type="http://schemas.openxmlformats.org/officeDocument/2006/relationships/image" Target="../media/image25.png"/><Relationship Id="rId9" Type="http://schemas.openxmlformats.org/officeDocument/2006/relationships/image" Target="../media/image35.png"/></Relationships>
</file>

<file path=ppt/slides/_rels/slide16.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svg"/><Relationship Id="rId7"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28.svg"/><Relationship Id="rId4" Type="http://schemas.openxmlformats.org/officeDocument/2006/relationships/image" Target="../media/image25.png"/><Relationship Id="rId9" Type="http://schemas.openxmlformats.org/officeDocument/2006/relationships/hyperlink" Target="https://chmnu.edu.ua/vebinar-kampaniya-gibridnoyi-vijni-rosiyi-proti-ukrayini-2014-2024-rr-kristana-stoddarta/"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hyperlink" Target="https://chmnu.edu.ua/politiki-yevropejskogo-soyuzu-vidkrita-lektsiya-alini-iovchevoyi" TargetMode="External"/><Relationship Id="rId3" Type="http://schemas.openxmlformats.org/officeDocument/2006/relationships/image" Target="../media/image1.png"/><Relationship Id="rId7" Type="http://schemas.openxmlformats.org/officeDocument/2006/relationships/image" Target="../media/image28.png"/><Relationship Id="rId12"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8.svg"/><Relationship Id="rId11" Type="http://schemas.openxmlformats.org/officeDocument/2006/relationships/image" Target="../media/image38.jpeg"/><Relationship Id="rId5" Type="http://schemas.openxmlformats.org/officeDocument/2006/relationships/image" Target="../media/image25.png"/><Relationship Id="rId10" Type="http://schemas.openxmlformats.org/officeDocument/2006/relationships/hyperlink" Target="https://www.facebook.com/photo/?fbid" TargetMode="External"/><Relationship Id="rId4" Type="http://schemas.openxmlformats.org/officeDocument/2006/relationships/image" Target="../media/image2.svg"/><Relationship Id="rId9" Type="http://schemas.openxmlformats.org/officeDocument/2006/relationships/image" Target="../media/image37.png"/></Relationships>
</file>

<file path=ppt/slides/_rels/slide18.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svg"/><Relationship Id="rId7"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28.svg"/><Relationship Id="rId4" Type="http://schemas.openxmlformats.org/officeDocument/2006/relationships/image" Target="../media/image25.png"/><Relationship Id="rId9" Type="http://schemas.openxmlformats.org/officeDocument/2006/relationships/image" Target="../media/image41.png"/></Relationships>
</file>

<file path=ppt/slides/_rels/slide1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2.svg"/><Relationship Id="rId7" Type="http://schemas.openxmlformats.org/officeDocument/2006/relationships/image" Target="../media/image33.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8.svg"/><Relationship Id="rId4" Type="http://schemas.openxmlformats.org/officeDocument/2006/relationships/image" Target="../media/image25.png"/><Relationship Id="rId9" Type="http://schemas.openxmlformats.org/officeDocument/2006/relationships/hyperlink" Target="https://chmnu.edu.ua/yevropejskij-soyuz-tsili-priznachennya-ta-perevagi-institutsiyi-ta-organi-yes-vidkrita-lektsiya-davida-reiharda/"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2.svg"/><Relationship Id="rId7" Type="http://schemas.openxmlformats.org/officeDocument/2006/relationships/image" Target="../media/image33.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8.svg"/><Relationship Id="rId4" Type="http://schemas.openxmlformats.org/officeDocument/2006/relationships/image" Target="../media/image25.png"/><Relationship Id="rId9" Type="http://schemas.openxmlformats.org/officeDocument/2006/relationships/hyperlink" Target="https://chmnu.edu.ua/zaproshuyemo-na-vidkriti-lektsiyi-eksperta-sergiya-fedkovicha-v-ramkah-proyektu-esedep/"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2.svg"/><Relationship Id="rId7" Type="http://schemas.openxmlformats.org/officeDocument/2006/relationships/image" Target="../media/image33.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8.svg"/><Relationship Id="rId4" Type="http://schemas.openxmlformats.org/officeDocument/2006/relationships/image" Target="../media/image25.png"/><Relationship Id="rId9" Type="http://schemas.openxmlformats.org/officeDocument/2006/relationships/hyperlink" Target="https://chmnu.edu.ua/spilna-politika-bezpeki-i-oboroni-yes-obopilnij-interes-yes-ta-ukrayini-vidkrita-lektsiya-eksperta-bogdana-grushetskogo/" TargetMode="External"/></Relationships>
</file>

<file path=ppt/slides/_rels/slide22.xml.rels><?xml version="1.0" encoding="UTF-8" standalone="yes"?>
<Relationships xmlns="http://schemas.openxmlformats.org/package/2006/relationships"><Relationship Id="rId8" Type="http://schemas.openxmlformats.org/officeDocument/2006/relationships/hyperlink" Target="https://chmnu.edu.ua/vidkriti-lektsiyi-eksperta-volodimira-kalugi-v-ramkah-proyektu-esedep/" TargetMode="External"/><Relationship Id="rId3" Type="http://schemas.openxmlformats.org/officeDocument/2006/relationships/image" Target="../media/image2.svg"/><Relationship Id="rId7" Type="http://schemas.openxmlformats.org/officeDocument/2006/relationships/image" Target="../media/image33.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8.svg"/><Relationship Id="rId4" Type="http://schemas.openxmlformats.org/officeDocument/2006/relationships/image" Target="../media/image25.png"/><Relationship Id="rId9" Type="http://schemas.openxmlformats.org/officeDocument/2006/relationships/image" Target="../media/image45.png"/></Relationships>
</file>

<file path=ppt/slides/_rels/slide23.xml.rels><?xml version="1.0" encoding="UTF-8" standalone="yes"?>
<Relationships xmlns="http://schemas.openxmlformats.org/package/2006/relationships"><Relationship Id="rId8" Type="http://schemas.openxmlformats.org/officeDocument/2006/relationships/hyperlink" Target="https://chmnu.edu.ua/vijskova-dopomoga-yevropejskih-derzhav-ukrayini-pid-chas-rosijsko-ukrayinskoyi-vijni-vidkriti-lektsiyi-eksperta-igora-todorova/" TargetMode="External"/><Relationship Id="rId3" Type="http://schemas.openxmlformats.org/officeDocument/2006/relationships/image" Target="../media/image2.svg"/><Relationship Id="rId7" Type="http://schemas.openxmlformats.org/officeDocument/2006/relationships/image" Target="../media/image33.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8.svg"/><Relationship Id="rId4" Type="http://schemas.openxmlformats.org/officeDocument/2006/relationships/image" Target="../media/image25.png"/><Relationship Id="rId9" Type="http://schemas.openxmlformats.org/officeDocument/2006/relationships/image" Target="../media/image46.png"/></Relationships>
</file>

<file path=ppt/slides/_rels/slide24.xml.rels><?xml version="1.0" encoding="UTF-8" standalone="yes"?>
<Relationships xmlns="http://schemas.openxmlformats.org/package/2006/relationships"><Relationship Id="rId8" Type="http://schemas.openxmlformats.org/officeDocument/2006/relationships/hyperlink" Target="https://chmnu.edu.ua/gibridna-vijna-rf-proti-yevropejskih-krayin-vidkrita-lektsiya-eksperta-anatoliya-hudoliya/" TargetMode="External"/><Relationship Id="rId3" Type="http://schemas.openxmlformats.org/officeDocument/2006/relationships/image" Target="../media/image2.svg"/><Relationship Id="rId7" Type="http://schemas.openxmlformats.org/officeDocument/2006/relationships/image" Target="../media/image33.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8.svg"/><Relationship Id="rId4" Type="http://schemas.openxmlformats.org/officeDocument/2006/relationships/image" Target="../media/image25.png"/><Relationship Id="rId9" Type="http://schemas.openxmlformats.org/officeDocument/2006/relationships/image" Target="../media/image47.png"/></Relationships>
</file>

<file path=ppt/slides/_rels/slide25.xml.rels><?xml version="1.0" encoding="UTF-8" standalone="yes"?>
<Relationships xmlns="http://schemas.openxmlformats.org/package/2006/relationships"><Relationship Id="rId8" Type="http://schemas.openxmlformats.org/officeDocument/2006/relationships/image" Target="../media/image54.svg"/><Relationship Id="rId13" Type="http://schemas.openxmlformats.org/officeDocument/2006/relationships/image" Target="../media/image51.png"/><Relationship Id="rId3" Type="http://schemas.openxmlformats.org/officeDocument/2006/relationships/image" Target="../media/image2.svg"/><Relationship Id="rId7" Type="http://schemas.openxmlformats.org/officeDocument/2006/relationships/image" Target="../media/image48.png"/><Relationship Id="rId12" Type="http://schemas.openxmlformats.org/officeDocument/2006/relationships/image" Target="../media/image5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50.png"/><Relationship Id="rId5" Type="http://schemas.openxmlformats.org/officeDocument/2006/relationships/image" Target="../media/image3.png"/><Relationship Id="rId15" Type="http://schemas.openxmlformats.org/officeDocument/2006/relationships/hyperlink" Target="https://chmnu.edu.ua/shlyah-drugoyi-rechi-pospolitoyi-do-nezalezhnosti-u-chnu-imeni-petra-mogili-vidbulasya-lektsiya-diskusiya-do-richnitsi-polskoyi-nezalezhnosti" TargetMode="External"/><Relationship Id="rId10" Type="http://schemas.openxmlformats.org/officeDocument/2006/relationships/image" Target="../media/image56.svg"/><Relationship Id="rId4" Type="http://schemas.openxmlformats.org/officeDocument/2006/relationships/image" Target="../media/image2.jpeg"/><Relationship Id="rId9" Type="http://schemas.openxmlformats.org/officeDocument/2006/relationships/image" Target="../media/image49.png"/><Relationship Id="rId14" Type="http://schemas.openxmlformats.org/officeDocument/2006/relationships/image" Target="../media/image52.png"/></Relationships>
</file>

<file path=ppt/slides/_rels/slide26.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2.svg"/><Relationship Id="rId7" Type="http://schemas.openxmlformats.org/officeDocument/2006/relationships/image" Target="../media/image48.png"/><Relationship Id="rId12" Type="http://schemas.openxmlformats.org/officeDocument/2006/relationships/image" Target="../media/image5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50.png"/><Relationship Id="rId5" Type="http://schemas.openxmlformats.org/officeDocument/2006/relationships/image" Target="../media/image3.png"/><Relationship Id="rId10" Type="http://schemas.openxmlformats.org/officeDocument/2006/relationships/image" Target="../media/image56.svg"/><Relationship Id="rId4" Type="http://schemas.openxmlformats.org/officeDocument/2006/relationships/image" Target="../media/image2.jpeg"/><Relationship Id="rId9" Type="http://schemas.openxmlformats.org/officeDocument/2006/relationships/image" Target="../media/image49.png"/></Relationships>
</file>

<file path=ppt/slides/_rels/slide2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svg"/><Relationship Id="rId7" Type="http://schemas.openxmlformats.org/officeDocument/2006/relationships/image" Target="../media/image31.svg"/><Relationship Id="rId12" Type="http://schemas.openxmlformats.org/officeDocument/2006/relationships/hyperlink" Target="https://www.facebook.com/share/p/1G7Se3z6oN/" TargetMode="Externa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hyperlink" Target="https://www.facebook.com/History.chmnu/" TargetMode="External"/><Relationship Id="rId5" Type="http://schemas.openxmlformats.org/officeDocument/2006/relationships/image" Target="../media/image28.svg"/><Relationship Id="rId10" Type="http://schemas.openxmlformats.org/officeDocument/2006/relationships/image" Target="../media/image53.png"/><Relationship Id="rId4" Type="http://schemas.openxmlformats.org/officeDocument/2006/relationships/image" Target="../media/image25.png"/><Relationship Id="rId9" Type="http://schemas.openxmlformats.org/officeDocument/2006/relationships/image" Target="../media/image33.svg"/></Relationships>
</file>

<file path=ppt/slides/_rels/slide2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svg"/><Relationship Id="rId7" Type="http://schemas.openxmlformats.org/officeDocument/2006/relationships/image" Target="../media/image31.svg"/><Relationship Id="rId12" Type="http://schemas.openxmlformats.org/officeDocument/2006/relationships/image" Target="../media/image5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hyperlink" Target="https://chmnu.edu.ua/manipulyatsiya-minulim-shho-potribno-znati-pro-istoriyu-hersona-i-mikolayeva-sogodni-yurij-kotlyar-vistupiv-spikerom/" TargetMode="External"/><Relationship Id="rId5" Type="http://schemas.openxmlformats.org/officeDocument/2006/relationships/image" Target="../media/image28.svg"/><Relationship Id="rId10" Type="http://schemas.openxmlformats.org/officeDocument/2006/relationships/image" Target="../media/image54.png"/><Relationship Id="rId4" Type="http://schemas.openxmlformats.org/officeDocument/2006/relationships/image" Target="../media/image25.png"/><Relationship Id="rId9" Type="http://schemas.openxmlformats.org/officeDocument/2006/relationships/image" Target="../media/image33.svg"/></Relationships>
</file>

<file path=ppt/slides/_rels/slide29.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hyperlink" Target="https://www.facebook.com/share/p/16zgWvbH2x/" TargetMode="External"/><Relationship Id="rId3" Type="http://schemas.openxmlformats.org/officeDocument/2006/relationships/image" Target="../media/image2.svg"/><Relationship Id="rId7" Type="http://schemas.openxmlformats.org/officeDocument/2006/relationships/image" Target="../media/image31.svg"/><Relationship Id="rId12" Type="http://schemas.openxmlformats.org/officeDocument/2006/relationships/hyperlink" Target="https://www.facebook.com/share/p/18MV4qeDH7/" TargetMode="Externa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hyperlink" Target="https://www.facebook.com/share/p/15uRZbHxtZ/" TargetMode="External"/><Relationship Id="rId5" Type="http://schemas.openxmlformats.org/officeDocument/2006/relationships/image" Target="../media/image28.svg"/><Relationship Id="rId10" Type="http://schemas.openxmlformats.org/officeDocument/2006/relationships/image" Target="../media/image56.png"/><Relationship Id="rId4" Type="http://schemas.openxmlformats.org/officeDocument/2006/relationships/image" Target="../media/image25.png"/><Relationship Id="rId9" Type="http://schemas.openxmlformats.org/officeDocument/2006/relationships/image" Target="../media/image33.svg"/></Relationships>
</file>

<file path=ppt/slides/_rels/slide3.xml.rels><?xml version="1.0" encoding="UTF-8" standalone="yes"?>
<Relationships xmlns="http://schemas.openxmlformats.org/package/2006/relationships"><Relationship Id="rId8" Type="http://schemas.openxmlformats.org/officeDocument/2006/relationships/hyperlink" Target="https://chmnu.edu.ua/pro-pershu-lektsiyu-z-onlajnovogo-kursu-vijna-v-konteksti-teorij-politichnoyi-nauki/" TargetMode="External"/><Relationship Id="rId3" Type="http://schemas.openxmlformats.org/officeDocument/2006/relationships/image" Target="../media/image2.svg"/><Relationship Id="rId7" Type="http://schemas.openxmlformats.org/officeDocument/2006/relationships/hyperlink" Target="https://chmnu.edu.ua/PRO-PERSHU-LEKTSIYU-Z-ONLAJNOVOGO-KURSU-VIJNA-V-KONTEKSTI-TEORIJ-POLITICHNOYI-NAUKI/" TargetMode="Externa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3.png"/><Relationship Id="rId10"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4.png"/></Relationships>
</file>

<file path=ppt/slides/_rels/slide3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2.svg"/><Relationship Id="rId7" Type="http://schemas.openxmlformats.org/officeDocument/2006/relationships/image" Target="../media/image56.svg"/><Relationship Id="rId12" Type="http://schemas.openxmlformats.org/officeDocument/2006/relationships/image" Target="../media/image5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9.png"/><Relationship Id="rId11" Type="http://schemas.openxmlformats.org/officeDocument/2006/relationships/image" Target="../media/image58.png"/><Relationship Id="rId5" Type="http://schemas.openxmlformats.org/officeDocument/2006/relationships/image" Target="../media/image54.svg"/><Relationship Id="rId10" Type="http://schemas.openxmlformats.org/officeDocument/2006/relationships/image" Target="../media/image57.png"/><Relationship Id="rId4" Type="http://schemas.openxmlformats.org/officeDocument/2006/relationships/image" Target="../media/image48.png"/><Relationship Id="rId9" Type="http://schemas.openxmlformats.org/officeDocument/2006/relationships/image" Target="../media/image58.svg"/></Relationships>
</file>

<file path=ppt/slides/_rels/slide3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2.svg"/><Relationship Id="rId7" Type="http://schemas.openxmlformats.org/officeDocument/2006/relationships/image" Target="../media/image5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9.png"/><Relationship Id="rId11" Type="http://schemas.openxmlformats.org/officeDocument/2006/relationships/image" Target="../media/image61.png"/><Relationship Id="rId5" Type="http://schemas.openxmlformats.org/officeDocument/2006/relationships/image" Target="../media/image54.svg"/><Relationship Id="rId10" Type="http://schemas.openxmlformats.org/officeDocument/2006/relationships/image" Target="../media/image60.png"/><Relationship Id="rId4" Type="http://schemas.openxmlformats.org/officeDocument/2006/relationships/image" Target="../media/image48.png"/><Relationship Id="rId9" Type="http://schemas.openxmlformats.org/officeDocument/2006/relationships/image" Target="../media/image58.svg"/></Relationships>
</file>

<file path=ppt/slides/_rels/slide3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2.svg"/><Relationship Id="rId7" Type="http://schemas.openxmlformats.org/officeDocument/2006/relationships/image" Target="../media/image5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9.png"/><Relationship Id="rId11" Type="http://schemas.openxmlformats.org/officeDocument/2006/relationships/image" Target="../media/image63.png"/><Relationship Id="rId5" Type="http://schemas.openxmlformats.org/officeDocument/2006/relationships/image" Target="../media/image54.svg"/><Relationship Id="rId10" Type="http://schemas.openxmlformats.org/officeDocument/2006/relationships/image" Target="../media/image62.png"/><Relationship Id="rId4" Type="http://schemas.openxmlformats.org/officeDocument/2006/relationships/image" Target="../media/image48.png"/><Relationship Id="rId9" Type="http://schemas.openxmlformats.org/officeDocument/2006/relationships/image" Target="../media/image58.svg"/></Relationships>
</file>

<file path=ppt/slides/_rels/slide3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2.svg"/><Relationship Id="rId7" Type="http://schemas.openxmlformats.org/officeDocument/2006/relationships/image" Target="../media/image5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9.png"/><Relationship Id="rId11" Type="http://schemas.openxmlformats.org/officeDocument/2006/relationships/image" Target="../media/image65.png"/><Relationship Id="rId5" Type="http://schemas.openxmlformats.org/officeDocument/2006/relationships/image" Target="../media/image54.svg"/><Relationship Id="rId10" Type="http://schemas.openxmlformats.org/officeDocument/2006/relationships/image" Target="../media/image64.png"/><Relationship Id="rId4" Type="http://schemas.openxmlformats.org/officeDocument/2006/relationships/image" Target="../media/image48.png"/><Relationship Id="rId9" Type="http://schemas.openxmlformats.org/officeDocument/2006/relationships/image" Target="../media/image58.svg"/></Relationships>
</file>

<file path=ppt/slides/_rels/slide3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2.svg"/><Relationship Id="rId7" Type="http://schemas.openxmlformats.org/officeDocument/2006/relationships/image" Target="../media/image5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9.png"/><Relationship Id="rId11" Type="http://schemas.openxmlformats.org/officeDocument/2006/relationships/image" Target="../media/image67.png"/><Relationship Id="rId5" Type="http://schemas.openxmlformats.org/officeDocument/2006/relationships/image" Target="../media/image54.svg"/><Relationship Id="rId10" Type="http://schemas.openxmlformats.org/officeDocument/2006/relationships/image" Target="../media/image66.png"/><Relationship Id="rId4" Type="http://schemas.openxmlformats.org/officeDocument/2006/relationships/image" Target="../media/image48.png"/><Relationship Id="rId9" Type="http://schemas.openxmlformats.org/officeDocument/2006/relationships/image" Target="../media/image58.svg"/></Relationships>
</file>

<file path=ppt/slides/_rels/slide3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2.svg"/><Relationship Id="rId7" Type="http://schemas.openxmlformats.org/officeDocument/2006/relationships/image" Target="../media/image5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9.png"/><Relationship Id="rId11" Type="http://schemas.openxmlformats.org/officeDocument/2006/relationships/image" Target="../media/image69.png"/><Relationship Id="rId5" Type="http://schemas.openxmlformats.org/officeDocument/2006/relationships/image" Target="../media/image54.svg"/><Relationship Id="rId10" Type="http://schemas.openxmlformats.org/officeDocument/2006/relationships/image" Target="../media/image68.png"/><Relationship Id="rId4" Type="http://schemas.openxmlformats.org/officeDocument/2006/relationships/image" Target="../media/image48.png"/><Relationship Id="rId9" Type="http://schemas.openxmlformats.org/officeDocument/2006/relationships/image" Target="../media/image58.svg"/></Relationships>
</file>

<file path=ppt/slides/_rels/slide36.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svg"/><Relationship Id="rId7"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28.svg"/><Relationship Id="rId4" Type="http://schemas.openxmlformats.org/officeDocument/2006/relationships/image" Target="../media/image25.png"/><Relationship Id="rId9" Type="http://schemas.openxmlformats.org/officeDocument/2006/relationships/image" Target="../media/image71.png"/></Relationships>
</file>

<file path=ppt/slides/_rels/slide37.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svg"/><Relationship Id="rId7"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28.svg"/><Relationship Id="rId4" Type="http://schemas.openxmlformats.org/officeDocument/2006/relationships/image" Target="../media/image25.png"/><Relationship Id="rId9" Type="http://schemas.openxmlformats.org/officeDocument/2006/relationships/image" Target="../media/image73.png"/></Relationships>
</file>

<file path=ppt/slides/_rels/slide38.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svg"/><Relationship Id="rId7"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4.png"/><Relationship Id="rId11" Type="http://schemas.openxmlformats.org/officeDocument/2006/relationships/hyperlink" Target="https://www.facebook.com/story.php?story_fbid=954347126681384&amp;id=100063183163515&amp;rdid=QmUxicQTtlqAW3OC" TargetMode="External"/><Relationship Id="rId5" Type="http://schemas.openxmlformats.org/officeDocument/2006/relationships/image" Target="../media/image28.svg"/><Relationship Id="rId10" Type="http://schemas.openxmlformats.org/officeDocument/2006/relationships/image" Target="../media/image76.png"/><Relationship Id="rId4" Type="http://schemas.openxmlformats.org/officeDocument/2006/relationships/image" Target="../media/image25.png"/><Relationship Id="rId9" Type="http://schemas.openxmlformats.org/officeDocument/2006/relationships/image" Target="../media/image75.png"/></Relationships>
</file>

<file path=ppt/slides/_rels/slide39.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svg"/><Relationship Id="rId7"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28.svg"/><Relationship Id="rId10" Type="http://schemas.openxmlformats.org/officeDocument/2006/relationships/image" Target="../media/image79.png"/><Relationship Id="rId4" Type="http://schemas.openxmlformats.org/officeDocument/2006/relationships/image" Target="../media/image25.png"/><Relationship Id="rId9" Type="http://schemas.openxmlformats.org/officeDocument/2006/relationships/image" Target="../media/image78.pn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sv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hyperlink" Target="https://www.facebook.com/photo/?fbid=440584261391009&amp;set=pcb.440584564724312" TargetMode="External"/><Relationship Id="rId5" Type="http://schemas.openxmlformats.org/officeDocument/2006/relationships/image" Target="../media/image3.png"/><Relationship Id="rId10" Type="http://schemas.openxmlformats.org/officeDocument/2006/relationships/image" Target="../media/image10.jpeg"/><Relationship Id="rId4" Type="http://schemas.openxmlformats.org/officeDocument/2006/relationships/image" Target="../media/image7.png"/><Relationship Id="rId9" Type="http://schemas.openxmlformats.org/officeDocument/2006/relationships/image" Target="../media/image9.png"/></Relationships>
</file>

<file path=ppt/slides/_rels/slide40.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svg"/><Relationship Id="rId7"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28.svg"/><Relationship Id="rId10" Type="http://schemas.openxmlformats.org/officeDocument/2006/relationships/image" Target="../media/image82.png"/><Relationship Id="rId4" Type="http://schemas.openxmlformats.org/officeDocument/2006/relationships/image" Target="../media/image25.png"/><Relationship Id="rId9" Type="http://schemas.openxmlformats.org/officeDocument/2006/relationships/image" Target="../media/image81.png"/></Relationships>
</file>

<file path=ppt/slides/_rels/slide41.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svg"/><Relationship Id="rId7"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28.svg"/><Relationship Id="rId10" Type="http://schemas.openxmlformats.org/officeDocument/2006/relationships/image" Target="../media/image85.png"/><Relationship Id="rId4" Type="http://schemas.openxmlformats.org/officeDocument/2006/relationships/image" Target="../media/image25.png"/><Relationship Id="rId9" Type="http://schemas.openxmlformats.org/officeDocument/2006/relationships/image" Target="../media/image84.png"/></Relationships>
</file>

<file path=ppt/slides/_rels/slide42.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svg"/><Relationship Id="rId7"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28.svg"/><Relationship Id="rId10" Type="http://schemas.openxmlformats.org/officeDocument/2006/relationships/image" Target="../media/image88.png"/><Relationship Id="rId4" Type="http://schemas.openxmlformats.org/officeDocument/2006/relationships/image" Target="../media/image25.png"/><Relationship Id="rId9" Type="http://schemas.openxmlformats.org/officeDocument/2006/relationships/image" Target="../media/image87.png"/></Relationships>
</file>

<file path=ppt/slides/_rels/slide43.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2.svg"/><Relationship Id="rId7" Type="http://schemas.openxmlformats.org/officeDocument/2006/relationships/image" Target="../media/image33.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8.svg"/><Relationship Id="rId4" Type="http://schemas.openxmlformats.org/officeDocument/2006/relationships/image" Target="../media/image25.png"/><Relationship Id="rId9" Type="http://schemas.openxmlformats.org/officeDocument/2006/relationships/image" Target="../media/image90.png"/></Relationships>
</file>

<file path=ppt/slides/_rels/slide44.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svg"/><Relationship Id="rId7"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1.png"/><Relationship Id="rId5" Type="http://schemas.openxmlformats.org/officeDocument/2006/relationships/image" Target="../media/image28.svg"/><Relationship Id="rId10" Type="http://schemas.openxmlformats.org/officeDocument/2006/relationships/image" Target="../media/image93.png"/><Relationship Id="rId4" Type="http://schemas.openxmlformats.org/officeDocument/2006/relationships/image" Target="../media/image25.png"/><Relationship Id="rId9" Type="http://schemas.openxmlformats.org/officeDocument/2006/relationships/image" Target="../media/image92.png"/></Relationships>
</file>

<file path=ppt/slides/_rels/slide4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svg"/><Relationship Id="rId7" Type="http://schemas.openxmlformats.org/officeDocument/2006/relationships/image" Target="../media/image3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95.png"/><Relationship Id="rId5" Type="http://schemas.openxmlformats.org/officeDocument/2006/relationships/image" Target="../media/image28.svg"/><Relationship Id="rId10" Type="http://schemas.openxmlformats.org/officeDocument/2006/relationships/image" Target="../media/image94.png"/><Relationship Id="rId4" Type="http://schemas.openxmlformats.org/officeDocument/2006/relationships/image" Target="../media/image25.png"/><Relationship Id="rId9" Type="http://schemas.openxmlformats.org/officeDocument/2006/relationships/image" Target="../media/image33.svg"/></Relationships>
</file>

<file path=ppt/slides/_rels/slide4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svg"/><Relationship Id="rId7" Type="http://schemas.openxmlformats.org/officeDocument/2006/relationships/image" Target="../media/image3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97.png"/><Relationship Id="rId5" Type="http://schemas.openxmlformats.org/officeDocument/2006/relationships/image" Target="../media/image28.svg"/><Relationship Id="rId10" Type="http://schemas.openxmlformats.org/officeDocument/2006/relationships/image" Target="../media/image96.png"/><Relationship Id="rId4" Type="http://schemas.openxmlformats.org/officeDocument/2006/relationships/image" Target="../media/image25.png"/><Relationship Id="rId9" Type="http://schemas.openxmlformats.org/officeDocument/2006/relationships/image" Target="../media/image33.svg"/></Relationships>
</file>

<file path=ppt/slides/_rels/slide47.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svg"/><Relationship Id="rId7"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3.jpeg"/><Relationship Id="rId5" Type="http://schemas.openxmlformats.org/officeDocument/2006/relationships/image" Target="../media/image5.svg"/><Relationship Id="rId10" Type="http://schemas.openxmlformats.org/officeDocument/2006/relationships/hyperlink" Target="https://www.facebook.com/History.chmnu/posts/pfbid0fEv28gcMJfwQreP7o8KnNdxVmvMezNdLV1MqvL9DnCe7NAF45b1TqnyHAqzw1uwal" TargetMode="External"/><Relationship Id="rId4" Type="http://schemas.openxmlformats.org/officeDocument/2006/relationships/image" Target="../media/image3.png"/><Relationship Id="rId9" Type="http://schemas.openxmlformats.org/officeDocument/2006/relationships/hyperlink" Target="https://www.facebook.com/History.chmnu/posts/pfbid0fEv28gcMJfwQreP7o8KnNdxVmvMezNdLV1MqvL9DnCe7NAF45b1TqnyHAqzw1uwa" TargetMode="External"/></Relationships>
</file>

<file path=ppt/slides/_rels/slide6.xml.rels><?xml version="1.0" encoding="UTF-8" standalone="yes"?>
<Relationships xmlns="http://schemas.openxmlformats.org/package/2006/relationships"><Relationship Id="rId8" Type="http://schemas.openxmlformats.org/officeDocument/2006/relationships/hyperlink" Target="https://www.facebook.com/History.chmnu/posts/pfbid02Sqf1Wh2VdRRe4VUn2EW1LQR89Cf1Go2B1EpxXJGAJ6uLVL6b6dFoUxNkEwV7c9EMl" TargetMode="External"/><Relationship Id="rId3" Type="http://schemas.openxmlformats.org/officeDocument/2006/relationships/image" Target="../media/image2.sv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sv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15.png"/><Relationship Id="rId9" Type="http://schemas.openxmlformats.org/officeDocument/2006/relationships/hyperlink" Target="https://www.facebook.com/History.chmnu/posts/pfbid0meSvSADdcrBdLu29rzEHmopBmrh1RPtjU3Bynci7KQ1x94SobjZARxLkinU4tmwNl" TargetMode="External"/></Relationships>
</file>

<file path=ppt/slides/_rels/slide8.xml.rels><?xml version="1.0" encoding="UTF-8" standalone="yes"?>
<Relationships xmlns="http://schemas.openxmlformats.org/package/2006/relationships"><Relationship Id="rId8" Type="http://schemas.openxmlformats.org/officeDocument/2006/relationships/hyperlink" Target="https://www.facebook.com/History.chmnu/posts/pfbid02Rwzxt4gCMEnHjqhM6rus1tusTxQ7RfFDTTfHg4DE4FDZ2FUYotrU7zuJUM3NvERgl" TargetMode="External"/><Relationship Id="rId3" Type="http://schemas.openxmlformats.org/officeDocument/2006/relationships/image" Target="../media/image2.sv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17.png"/><Relationship Id="rId9" Type="http://schemas.openxmlformats.org/officeDocument/2006/relationships/image" Target="../media/image18.jpeg"/></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9.png"/><Relationship Id="rId10" Type="http://schemas.openxmlformats.org/officeDocument/2006/relationships/hyperlink" Target="https://chmnu.edu.ua/pro-oglyadovu-lektsiyu-vid-pablo-gan-kesada-zastupnika-golovi-misiyi-posolstva-ispaniyi-v-ukrayini-dlya-studentiv-mizhnarodnikiv/" TargetMode="External"/><Relationship Id="rId4" Type="http://schemas.openxmlformats.org/officeDocument/2006/relationships/image" Target="../media/image2.svg"/><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4800446" y="9258300"/>
            <a:ext cx="8744936" cy="0"/>
          </a:xfrm>
          <a:prstGeom prst="line">
            <a:avLst/>
          </a:prstGeom>
          <a:ln w="19050" cap="flat">
            <a:solidFill>
              <a:srgbClr val="48276D"/>
            </a:solidFill>
            <a:prstDash val="solid"/>
            <a:headEnd type="none" w="sm" len="sm"/>
            <a:tailEnd type="none" w="sm" len="sm"/>
          </a:ln>
        </p:spPr>
        <p:txBody>
          <a:bodyPr/>
          <a:lstStyle/>
          <a:p>
            <a:endParaRPr lang="uk-UA"/>
          </a:p>
        </p:txBody>
      </p:sp>
      <p:grpSp>
        <p:nvGrpSpPr>
          <p:cNvPr id="3" name="Group 3"/>
          <p:cNvGrpSpPr/>
          <p:nvPr/>
        </p:nvGrpSpPr>
        <p:grpSpPr>
          <a:xfrm>
            <a:off x="13361619" y="-194461"/>
            <a:ext cx="5093325" cy="10675921"/>
            <a:chOff x="0" y="0"/>
            <a:chExt cx="1341452" cy="2811765"/>
          </a:xfrm>
        </p:grpSpPr>
        <p:sp>
          <p:nvSpPr>
            <p:cNvPr id="4" name="Freeform 4"/>
            <p:cNvSpPr/>
            <p:nvPr/>
          </p:nvSpPr>
          <p:spPr>
            <a:xfrm>
              <a:off x="0" y="0"/>
              <a:ext cx="1341452" cy="2811765"/>
            </a:xfrm>
            <a:custGeom>
              <a:avLst/>
              <a:gdLst/>
              <a:ahLst/>
              <a:cxnLst/>
              <a:rect l="l" t="t" r="r" b="b"/>
              <a:pathLst>
                <a:path w="1341452" h="2811765">
                  <a:moveTo>
                    <a:pt x="0" y="0"/>
                  </a:moveTo>
                  <a:lnTo>
                    <a:pt x="1341452" y="0"/>
                  </a:lnTo>
                  <a:lnTo>
                    <a:pt x="1341452" y="2811765"/>
                  </a:lnTo>
                  <a:lnTo>
                    <a:pt x="0" y="2811765"/>
                  </a:lnTo>
                  <a:close/>
                </a:path>
              </a:pathLst>
            </a:custGeom>
            <a:gradFill rotWithShape="1">
              <a:gsLst>
                <a:gs pos="0">
                  <a:srgbClr val="9374B3">
                    <a:alpha val="100000"/>
                  </a:srgbClr>
                </a:gs>
                <a:gs pos="50000">
                  <a:srgbClr val="7161A6">
                    <a:alpha val="100000"/>
                  </a:srgbClr>
                </a:gs>
                <a:gs pos="100000">
                  <a:srgbClr val="4A4D9C">
                    <a:alpha val="100000"/>
                  </a:srgbClr>
                </a:gs>
              </a:gsLst>
              <a:lin ang="5400000"/>
            </a:gradFill>
          </p:spPr>
          <p:txBody>
            <a:bodyPr/>
            <a:lstStyle/>
            <a:p>
              <a:endParaRPr lang="uk-UA"/>
            </a:p>
          </p:txBody>
        </p:sp>
        <p:sp>
          <p:nvSpPr>
            <p:cNvPr id="5" name="TextBox 5"/>
            <p:cNvSpPr txBox="1"/>
            <p:nvPr/>
          </p:nvSpPr>
          <p:spPr>
            <a:xfrm>
              <a:off x="0" y="-38100"/>
              <a:ext cx="1341452" cy="2849865"/>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5498007" y="7924463"/>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alphaModFix amt="35000"/>
              <a:extLst>
                <a:ext uri="{96DAC541-7B7A-43D3-8B79-37D633B846F1}">
                  <asvg:svgBlip xmlns:asvg="http://schemas.microsoft.com/office/drawing/2016/SVG/main" xmlns="" r:embed="rId3"/>
                </a:ext>
              </a:extLst>
            </a:blip>
            <a:stretch>
              <a:fillRect/>
            </a:stretch>
          </a:blipFill>
        </p:spPr>
        <p:txBody>
          <a:bodyPr/>
          <a:lstStyle/>
          <a:p>
            <a:endParaRPr lang="uk-UA"/>
          </a:p>
        </p:txBody>
      </p:sp>
      <p:grpSp>
        <p:nvGrpSpPr>
          <p:cNvPr id="7" name="Group 7"/>
          <p:cNvGrpSpPr>
            <a:grpSpLocks noChangeAspect="1"/>
          </p:cNvGrpSpPr>
          <p:nvPr/>
        </p:nvGrpSpPr>
        <p:grpSpPr>
          <a:xfrm>
            <a:off x="12918782" y="2578578"/>
            <a:ext cx="3822922" cy="4199359"/>
            <a:chOff x="0" y="0"/>
            <a:chExt cx="5803900" cy="6375400"/>
          </a:xfrm>
        </p:grpSpPr>
        <p:sp>
          <p:nvSpPr>
            <p:cNvPr id="8" name="Freeform 8"/>
            <p:cNvSpPr/>
            <p:nvPr/>
          </p:nvSpPr>
          <p:spPr>
            <a:xfrm>
              <a:off x="12700" y="12700"/>
              <a:ext cx="5778500" cy="6350000"/>
            </a:xfrm>
            <a:custGeom>
              <a:avLst/>
              <a:gdLst/>
              <a:ahLst/>
              <a:cxnLst/>
              <a:rect l="l" t="t" r="r" b="b"/>
              <a:pathLst>
                <a:path w="5778500" h="6350000">
                  <a:moveTo>
                    <a:pt x="2889250" y="0"/>
                  </a:moveTo>
                  <a:cubicBezTo>
                    <a:pt x="1258570" y="0"/>
                    <a:pt x="0" y="1144270"/>
                    <a:pt x="0" y="2917190"/>
                  </a:cubicBezTo>
                  <a:cubicBezTo>
                    <a:pt x="0" y="4175760"/>
                    <a:pt x="0" y="6350000"/>
                    <a:pt x="0" y="6350000"/>
                  </a:cubicBezTo>
                  <a:lnTo>
                    <a:pt x="2889250" y="6350000"/>
                  </a:lnTo>
                  <a:lnTo>
                    <a:pt x="5778500" y="6350000"/>
                  </a:lnTo>
                  <a:cubicBezTo>
                    <a:pt x="5778500" y="6350000"/>
                    <a:pt x="5778500" y="4175760"/>
                    <a:pt x="5778500" y="2917190"/>
                  </a:cubicBezTo>
                  <a:cubicBezTo>
                    <a:pt x="5778500" y="1144270"/>
                    <a:pt x="4519930" y="0"/>
                    <a:pt x="2889250" y="0"/>
                  </a:cubicBezTo>
                  <a:close/>
                </a:path>
              </a:pathLst>
            </a:custGeom>
            <a:blipFill>
              <a:blip r:embed="rId4"/>
              <a:stretch>
                <a:fillRect r="-64938"/>
              </a:stretch>
            </a:blipFill>
          </p:spPr>
          <p:txBody>
            <a:bodyPr/>
            <a:lstStyle/>
            <a:p>
              <a:endParaRPr lang="uk-UA"/>
            </a:p>
          </p:txBody>
        </p:sp>
        <p:sp>
          <p:nvSpPr>
            <p:cNvPr id="9" name="Freeform 9"/>
            <p:cNvSpPr/>
            <p:nvPr/>
          </p:nvSpPr>
          <p:spPr>
            <a:xfrm>
              <a:off x="0" y="0"/>
              <a:ext cx="5803900" cy="6375400"/>
            </a:xfrm>
            <a:custGeom>
              <a:avLst/>
              <a:gdLst/>
              <a:ahLst/>
              <a:cxnLst/>
              <a:rect l="l" t="t" r="r" b="b"/>
              <a:pathLst>
                <a:path w="5803900" h="6375400">
                  <a:moveTo>
                    <a:pt x="5803900" y="6375400"/>
                  </a:moveTo>
                  <a:lnTo>
                    <a:pt x="0" y="6375400"/>
                  </a:lnTo>
                  <a:lnTo>
                    <a:pt x="0" y="2929890"/>
                  </a:lnTo>
                  <a:cubicBezTo>
                    <a:pt x="0" y="2495550"/>
                    <a:pt x="74930" y="2089150"/>
                    <a:pt x="223520" y="1720850"/>
                  </a:cubicBezTo>
                  <a:cubicBezTo>
                    <a:pt x="365760" y="1367790"/>
                    <a:pt x="571500" y="1056640"/>
                    <a:pt x="836930" y="797560"/>
                  </a:cubicBezTo>
                  <a:cubicBezTo>
                    <a:pt x="1361440" y="283210"/>
                    <a:pt x="2095500" y="0"/>
                    <a:pt x="2901950" y="0"/>
                  </a:cubicBezTo>
                  <a:cubicBezTo>
                    <a:pt x="3708400" y="0"/>
                    <a:pt x="4441190" y="283210"/>
                    <a:pt x="4966970" y="797560"/>
                  </a:cubicBezTo>
                  <a:cubicBezTo>
                    <a:pt x="5232400" y="1056640"/>
                    <a:pt x="5438140" y="1367790"/>
                    <a:pt x="5580380" y="1722120"/>
                  </a:cubicBezTo>
                  <a:cubicBezTo>
                    <a:pt x="5728970" y="2090420"/>
                    <a:pt x="5803900" y="2496820"/>
                    <a:pt x="5803900" y="2931160"/>
                  </a:cubicBezTo>
                  <a:lnTo>
                    <a:pt x="5803900" y="6375400"/>
                  </a:lnTo>
                  <a:close/>
                  <a:moveTo>
                    <a:pt x="25400" y="6350000"/>
                  </a:moveTo>
                  <a:lnTo>
                    <a:pt x="5778500" y="6350000"/>
                  </a:lnTo>
                  <a:lnTo>
                    <a:pt x="5778500" y="2929890"/>
                  </a:lnTo>
                  <a:cubicBezTo>
                    <a:pt x="5778500" y="2499360"/>
                    <a:pt x="5703570" y="2095500"/>
                    <a:pt x="5557520" y="1731010"/>
                  </a:cubicBezTo>
                  <a:cubicBezTo>
                    <a:pt x="5416550" y="1380490"/>
                    <a:pt x="5212080" y="1073150"/>
                    <a:pt x="4949190" y="815340"/>
                  </a:cubicBezTo>
                  <a:cubicBezTo>
                    <a:pt x="4428490" y="306070"/>
                    <a:pt x="3700780" y="25400"/>
                    <a:pt x="2901950" y="25400"/>
                  </a:cubicBezTo>
                  <a:cubicBezTo>
                    <a:pt x="2103120" y="25400"/>
                    <a:pt x="1375410" y="306070"/>
                    <a:pt x="854710" y="815340"/>
                  </a:cubicBezTo>
                  <a:cubicBezTo>
                    <a:pt x="591820" y="1071880"/>
                    <a:pt x="387350" y="1380490"/>
                    <a:pt x="246380" y="1731010"/>
                  </a:cubicBezTo>
                  <a:cubicBezTo>
                    <a:pt x="100330" y="2095500"/>
                    <a:pt x="25400" y="2499360"/>
                    <a:pt x="25400" y="2929890"/>
                  </a:cubicBezTo>
                  <a:lnTo>
                    <a:pt x="25400" y="6350000"/>
                  </a:lnTo>
                  <a:close/>
                </a:path>
              </a:pathLst>
            </a:custGeom>
            <a:solidFill>
              <a:srgbClr val="FFFFFF"/>
            </a:solidFill>
          </p:spPr>
          <p:txBody>
            <a:bodyPr/>
            <a:lstStyle/>
            <a:p>
              <a:endParaRPr lang="uk-UA"/>
            </a:p>
          </p:txBody>
        </p:sp>
      </p:grpSp>
      <p:sp>
        <p:nvSpPr>
          <p:cNvPr id="10" name="AutoShape 10"/>
          <p:cNvSpPr/>
          <p:nvPr/>
        </p:nvSpPr>
        <p:spPr>
          <a:xfrm>
            <a:off x="1028700" y="1047750"/>
            <a:ext cx="12332919" cy="0"/>
          </a:xfrm>
          <a:prstGeom prst="line">
            <a:avLst/>
          </a:prstGeom>
          <a:ln w="19050" cap="flat">
            <a:solidFill>
              <a:srgbClr val="48276D"/>
            </a:solidFill>
            <a:prstDash val="solid"/>
            <a:headEnd type="none" w="sm" len="sm"/>
            <a:tailEnd type="none" w="sm" len="sm"/>
          </a:ln>
        </p:spPr>
        <p:txBody>
          <a:bodyPr/>
          <a:lstStyle/>
          <a:p>
            <a:endParaRPr lang="uk-UA"/>
          </a:p>
        </p:txBody>
      </p:sp>
      <p:sp>
        <p:nvSpPr>
          <p:cNvPr id="11" name="Freeform 11"/>
          <p:cNvSpPr/>
          <p:nvPr/>
        </p:nvSpPr>
        <p:spPr>
          <a:xfrm>
            <a:off x="10170313" y="729247"/>
            <a:ext cx="561540" cy="140385"/>
          </a:xfrm>
          <a:custGeom>
            <a:avLst/>
            <a:gdLst/>
            <a:ahLst/>
            <a:cxnLst/>
            <a:rect l="l" t="t" r="r" b="b"/>
            <a:pathLst>
              <a:path w="561540" h="140385">
                <a:moveTo>
                  <a:pt x="0" y="0"/>
                </a:moveTo>
                <a:lnTo>
                  <a:pt x="561540" y="0"/>
                </a:lnTo>
                <a:lnTo>
                  <a:pt x="561540" y="140385"/>
                </a:lnTo>
                <a:lnTo>
                  <a:pt x="0" y="14038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uk-UA"/>
          </a:p>
        </p:txBody>
      </p:sp>
      <p:grpSp>
        <p:nvGrpSpPr>
          <p:cNvPr id="12" name="Group 12"/>
          <p:cNvGrpSpPr/>
          <p:nvPr/>
        </p:nvGrpSpPr>
        <p:grpSpPr>
          <a:xfrm>
            <a:off x="1028700" y="8903056"/>
            <a:ext cx="2450613" cy="710489"/>
            <a:chOff x="0" y="0"/>
            <a:chExt cx="645429" cy="187125"/>
          </a:xfrm>
        </p:grpSpPr>
        <p:sp>
          <p:nvSpPr>
            <p:cNvPr id="13" name="Freeform 13"/>
            <p:cNvSpPr/>
            <p:nvPr/>
          </p:nvSpPr>
          <p:spPr>
            <a:xfrm>
              <a:off x="0" y="0"/>
              <a:ext cx="645429" cy="187125"/>
            </a:xfrm>
            <a:custGeom>
              <a:avLst/>
              <a:gdLst/>
              <a:ahLst/>
              <a:cxnLst/>
              <a:rect l="l" t="t" r="r" b="b"/>
              <a:pathLst>
                <a:path w="645429" h="187125">
                  <a:moveTo>
                    <a:pt x="69502" y="0"/>
                  </a:moveTo>
                  <a:lnTo>
                    <a:pt x="575927" y="0"/>
                  </a:lnTo>
                  <a:cubicBezTo>
                    <a:pt x="594360" y="0"/>
                    <a:pt x="612038" y="7322"/>
                    <a:pt x="625072" y="20357"/>
                  </a:cubicBezTo>
                  <a:cubicBezTo>
                    <a:pt x="638107" y="33391"/>
                    <a:pt x="645429" y="51069"/>
                    <a:pt x="645429" y="69502"/>
                  </a:cubicBezTo>
                  <a:lnTo>
                    <a:pt x="645429" y="117623"/>
                  </a:lnTo>
                  <a:cubicBezTo>
                    <a:pt x="645429" y="156008"/>
                    <a:pt x="614312" y="187125"/>
                    <a:pt x="575927" y="187125"/>
                  </a:cubicBezTo>
                  <a:lnTo>
                    <a:pt x="69502" y="187125"/>
                  </a:lnTo>
                  <a:cubicBezTo>
                    <a:pt x="51069" y="187125"/>
                    <a:pt x="33391" y="179802"/>
                    <a:pt x="20357" y="166768"/>
                  </a:cubicBezTo>
                  <a:cubicBezTo>
                    <a:pt x="7322" y="153734"/>
                    <a:pt x="0" y="136056"/>
                    <a:pt x="0" y="117623"/>
                  </a:cubicBezTo>
                  <a:lnTo>
                    <a:pt x="0" y="69502"/>
                  </a:lnTo>
                  <a:cubicBezTo>
                    <a:pt x="0" y="31117"/>
                    <a:pt x="31117" y="0"/>
                    <a:pt x="69502" y="0"/>
                  </a:cubicBezTo>
                  <a:close/>
                </a:path>
              </a:pathLst>
            </a:custGeom>
            <a:solidFill>
              <a:srgbClr val="48276D"/>
            </a:solidFill>
            <a:ln cap="rnd">
              <a:noFill/>
              <a:prstDash val="solid"/>
              <a:round/>
            </a:ln>
          </p:spPr>
          <p:txBody>
            <a:bodyPr/>
            <a:lstStyle/>
            <a:p>
              <a:endParaRPr lang="uk-UA"/>
            </a:p>
          </p:txBody>
        </p:sp>
        <p:sp>
          <p:nvSpPr>
            <p:cNvPr id="14" name="TextBox 14"/>
            <p:cNvSpPr txBox="1"/>
            <p:nvPr/>
          </p:nvSpPr>
          <p:spPr>
            <a:xfrm>
              <a:off x="0" y="-47625"/>
              <a:ext cx="645429" cy="234750"/>
            </a:xfrm>
            <a:prstGeom prst="rect">
              <a:avLst/>
            </a:prstGeom>
          </p:spPr>
          <p:txBody>
            <a:bodyPr lIns="50800" tIns="50800" rIns="50800" bIns="50800" rtlCol="0" anchor="ctr"/>
            <a:lstStyle/>
            <a:p>
              <a:pPr algn="ctr">
                <a:lnSpc>
                  <a:spcPts val="2939"/>
                </a:lnSpc>
              </a:pPr>
              <a:endParaRPr/>
            </a:p>
          </p:txBody>
        </p:sp>
      </p:grpSp>
      <p:sp>
        <p:nvSpPr>
          <p:cNvPr id="15" name="TextBox 15"/>
          <p:cNvSpPr txBox="1"/>
          <p:nvPr/>
        </p:nvSpPr>
        <p:spPr>
          <a:xfrm>
            <a:off x="2454914" y="2108766"/>
            <a:ext cx="10262960" cy="6894516"/>
          </a:xfrm>
          <a:prstGeom prst="rect">
            <a:avLst/>
          </a:prstGeom>
        </p:spPr>
        <p:txBody>
          <a:bodyPr lIns="0" tIns="0" rIns="0" bIns="0" rtlCol="0" anchor="t">
            <a:spAutoFit/>
          </a:bodyPr>
          <a:lstStyle/>
          <a:p>
            <a:pPr algn="l">
              <a:lnSpc>
                <a:spcPts val="3589"/>
              </a:lnSpc>
            </a:pPr>
            <a:r>
              <a:rPr lang="en-US" sz="3901" b="1" dirty="0">
                <a:solidFill>
                  <a:srgbClr val="48276D"/>
                </a:solidFill>
                <a:latin typeface="Montserrat Bold"/>
                <a:ea typeface="Montserrat Bold"/>
                <a:cs typeface="Montserrat Bold"/>
                <a:sym typeface="Montserrat Bold"/>
              </a:rPr>
              <a:t> ЧОРНОМОРСЬКИЙ НАЦІОНАЛЬНИЙ УНІВЕРСИТЕТ ІМЕНІ ПЕТРА МОГИЛИ</a:t>
            </a:r>
          </a:p>
          <a:p>
            <a:pPr algn="l">
              <a:lnSpc>
                <a:spcPts val="11407"/>
              </a:lnSpc>
            </a:pPr>
            <a:endParaRPr lang="en-US" sz="3901" b="1" dirty="0">
              <a:solidFill>
                <a:srgbClr val="48276D"/>
              </a:solidFill>
              <a:latin typeface="Montserrat Bold"/>
              <a:ea typeface="Montserrat Bold"/>
              <a:cs typeface="Montserrat Bold"/>
              <a:sym typeface="Montserrat Bold"/>
            </a:endParaRPr>
          </a:p>
          <a:p>
            <a:pPr algn="ctr">
              <a:lnSpc>
                <a:spcPts val="3589"/>
              </a:lnSpc>
            </a:pPr>
            <a:r>
              <a:rPr lang="en-US" sz="3901" b="1" dirty="0">
                <a:solidFill>
                  <a:srgbClr val="48276D"/>
                </a:solidFill>
                <a:latin typeface="Montserrat Bold"/>
                <a:ea typeface="Montserrat Bold"/>
                <a:cs typeface="Montserrat Bold"/>
                <a:sym typeface="Montserrat Bold"/>
              </a:rPr>
              <a:t> ФАКУЛЬТЕТ ПОЛІТИЧНИХ НАУК</a:t>
            </a:r>
          </a:p>
          <a:p>
            <a:pPr algn="ctr">
              <a:lnSpc>
                <a:spcPts val="3589"/>
              </a:lnSpc>
            </a:pPr>
            <a:r>
              <a:rPr lang="en-US" sz="3901" b="1" dirty="0">
                <a:solidFill>
                  <a:srgbClr val="48276D"/>
                </a:solidFill>
                <a:latin typeface="Montserrat Bold"/>
                <a:ea typeface="Montserrat Bold"/>
                <a:cs typeface="Montserrat Bold"/>
                <a:sym typeface="Montserrat Bold"/>
              </a:rPr>
              <a:t> КАФЕДРА ІСТОРІЇ                        ОСВІТНЬО-</a:t>
            </a:r>
            <a:r>
              <a:rPr lang="uk-UA" sz="3901" b="1" dirty="0">
                <a:solidFill>
                  <a:srgbClr val="48276D"/>
                </a:solidFill>
                <a:latin typeface="Montserrat Bold"/>
                <a:ea typeface="Montserrat Bold"/>
                <a:cs typeface="Montserrat Bold"/>
                <a:sym typeface="Montserrat Bold"/>
              </a:rPr>
              <a:t>НАУКОВА</a:t>
            </a:r>
            <a:r>
              <a:rPr lang="en-US" sz="3901" b="1" dirty="0">
                <a:solidFill>
                  <a:srgbClr val="48276D"/>
                </a:solidFill>
                <a:latin typeface="Montserrat Bold"/>
                <a:ea typeface="Montserrat Bold"/>
                <a:cs typeface="Montserrat Bold"/>
                <a:sym typeface="Montserrat Bold"/>
              </a:rPr>
              <a:t> ПРОГРАМА</a:t>
            </a:r>
          </a:p>
          <a:p>
            <a:pPr algn="ctr">
              <a:lnSpc>
                <a:spcPts val="4141"/>
              </a:lnSpc>
            </a:pPr>
            <a:r>
              <a:rPr lang="en-US" sz="4501" b="1" dirty="0">
                <a:solidFill>
                  <a:srgbClr val="48276D"/>
                </a:solidFill>
                <a:latin typeface="Montserrat Bold"/>
                <a:ea typeface="Montserrat Bold"/>
                <a:cs typeface="Montserrat Bold"/>
                <a:sym typeface="Montserrat Bold"/>
              </a:rPr>
              <a:t>“ІСТОРІЯ ТА АРХЕОЛОГІЯ”</a:t>
            </a:r>
          </a:p>
          <a:p>
            <a:pPr algn="ctr">
              <a:lnSpc>
                <a:spcPts val="12235"/>
              </a:lnSpc>
            </a:pPr>
            <a:endParaRPr lang="en-US" sz="4501" b="1" dirty="0">
              <a:solidFill>
                <a:srgbClr val="48276D"/>
              </a:solidFill>
              <a:latin typeface="Montserrat Bold"/>
              <a:ea typeface="Montserrat Bold"/>
              <a:cs typeface="Montserrat Bold"/>
              <a:sym typeface="Montserrat Bold"/>
            </a:endParaRPr>
          </a:p>
          <a:p>
            <a:pPr algn="ctr">
              <a:lnSpc>
                <a:spcPts val="3957"/>
              </a:lnSpc>
            </a:pPr>
            <a:r>
              <a:rPr lang="en-US" sz="4301" b="1" dirty="0">
                <a:solidFill>
                  <a:srgbClr val="48276D"/>
                </a:solidFill>
                <a:latin typeface="Montserrat Bold"/>
                <a:ea typeface="Montserrat Bold"/>
                <a:cs typeface="Montserrat Bold"/>
                <a:sym typeface="Montserrat Bold"/>
              </a:rPr>
              <a:t> ЦИКЛ ГОСТЬОВИХ ЛЕКЦІЙ</a:t>
            </a:r>
          </a:p>
          <a:p>
            <a:pPr algn="ctr">
              <a:lnSpc>
                <a:spcPts val="3957"/>
              </a:lnSpc>
            </a:pPr>
            <a:r>
              <a:rPr lang="en-US" sz="4301" b="1" dirty="0">
                <a:solidFill>
                  <a:srgbClr val="48276D"/>
                </a:solidFill>
                <a:latin typeface="Montserrat Bold"/>
                <a:ea typeface="Montserrat Bold"/>
                <a:cs typeface="Montserrat Bold"/>
                <a:sym typeface="Montserrat Bold"/>
              </a:rPr>
              <a:t> 2022-2025 </a:t>
            </a:r>
            <a:r>
              <a:rPr lang="uk-UA" sz="4301" b="1" dirty="0">
                <a:solidFill>
                  <a:srgbClr val="48276D"/>
                </a:solidFill>
                <a:latin typeface="Montserrat Bold"/>
                <a:ea typeface="Montserrat Bold"/>
                <a:cs typeface="Montserrat Bold"/>
                <a:sym typeface="Montserrat Bold"/>
              </a:rPr>
              <a:t>роки</a:t>
            </a:r>
            <a:endParaRPr lang="en-US" sz="4301" b="1" dirty="0">
              <a:solidFill>
                <a:srgbClr val="48276D"/>
              </a:solidFill>
              <a:latin typeface="Montserrat Bold"/>
              <a:ea typeface="Montserrat Bold"/>
              <a:cs typeface="Montserrat Bold"/>
              <a:sym typeface="Montserrat Bold"/>
            </a:endParaRPr>
          </a:p>
        </p:txBody>
      </p:sp>
      <p:sp>
        <p:nvSpPr>
          <p:cNvPr id="16" name="Freeform 16"/>
          <p:cNvSpPr/>
          <p:nvPr/>
        </p:nvSpPr>
        <p:spPr>
          <a:xfrm>
            <a:off x="53145" y="95858"/>
            <a:ext cx="1951110" cy="1908134"/>
          </a:xfrm>
          <a:custGeom>
            <a:avLst/>
            <a:gdLst/>
            <a:ahLst/>
            <a:cxnLst/>
            <a:rect l="l" t="t" r="r" b="b"/>
            <a:pathLst>
              <a:path w="1951110" h="1908134">
                <a:moveTo>
                  <a:pt x="0" y="0"/>
                </a:moveTo>
                <a:lnTo>
                  <a:pt x="1951110" y="0"/>
                </a:lnTo>
                <a:lnTo>
                  <a:pt x="1951110" y="1908133"/>
                </a:lnTo>
                <a:lnTo>
                  <a:pt x="0" y="1908133"/>
                </a:lnTo>
                <a:lnTo>
                  <a:pt x="0" y="0"/>
                </a:lnTo>
                <a:close/>
              </a:path>
            </a:pathLst>
          </a:custGeom>
          <a:blipFill>
            <a:blip r:embed="rId7"/>
            <a:stretch>
              <a:fillRect/>
            </a:stretch>
          </a:blipFill>
        </p:spPr>
        <p:txBody>
          <a:bodyPr/>
          <a:lstStyle/>
          <a:p>
            <a:endParaRPr lang="uk-UA"/>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4800446" y="9258300"/>
            <a:ext cx="8744936" cy="0"/>
          </a:xfrm>
          <a:prstGeom prst="line">
            <a:avLst/>
          </a:prstGeom>
          <a:ln w="19050" cap="flat">
            <a:solidFill>
              <a:srgbClr val="48276D"/>
            </a:solidFill>
            <a:prstDash val="solid"/>
            <a:headEnd type="none" w="sm" len="sm"/>
            <a:tailEnd type="none" w="sm" len="sm"/>
          </a:ln>
        </p:spPr>
        <p:txBody>
          <a:bodyPr/>
          <a:lstStyle/>
          <a:p>
            <a:endParaRPr lang="uk-UA"/>
          </a:p>
        </p:txBody>
      </p:sp>
      <p:grpSp>
        <p:nvGrpSpPr>
          <p:cNvPr id="3" name="Group 3"/>
          <p:cNvGrpSpPr/>
          <p:nvPr/>
        </p:nvGrpSpPr>
        <p:grpSpPr>
          <a:xfrm>
            <a:off x="13862570" y="-57003"/>
            <a:ext cx="4180340" cy="10344001"/>
            <a:chOff x="0" y="-38100"/>
            <a:chExt cx="1341452" cy="2849865"/>
          </a:xfrm>
        </p:grpSpPr>
        <p:sp>
          <p:nvSpPr>
            <p:cNvPr id="4" name="Freeform 4"/>
            <p:cNvSpPr/>
            <p:nvPr/>
          </p:nvSpPr>
          <p:spPr>
            <a:xfrm>
              <a:off x="0" y="0"/>
              <a:ext cx="1341452" cy="2811765"/>
            </a:xfrm>
            <a:custGeom>
              <a:avLst/>
              <a:gdLst/>
              <a:ahLst/>
              <a:cxnLst/>
              <a:rect l="l" t="t" r="r" b="b"/>
              <a:pathLst>
                <a:path w="1341452" h="2811765">
                  <a:moveTo>
                    <a:pt x="0" y="0"/>
                  </a:moveTo>
                  <a:lnTo>
                    <a:pt x="1341452" y="0"/>
                  </a:lnTo>
                  <a:lnTo>
                    <a:pt x="1341452" y="2811765"/>
                  </a:lnTo>
                  <a:lnTo>
                    <a:pt x="0" y="2811765"/>
                  </a:lnTo>
                  <a:close/>
                </a:path>
              </a:pathLst>
            </a:custGeom>
            <a:gradFill rotWithShape="1">
              <a:gsLst>
                <a:gs pos="0">
                  <a:srgbClr val="9374B3">
                    <a:alpha val="100000"/>
                  </a:srgbClr>
                </a:gs>
                <a:gs pos="50000">
                  <a:srgbClr val="7161A6">
                    <a:alpha val="100000"/>
                  </a:srgbClr>
                </a:gs>
                <a:gs pos="100000">
                  <a:srgbClr val="4A4D9C">
                    <a:alpha val="100000"/>
                  </a:srgbClr>
                </a:gs>
              </a:gsLst>
              <a:lin ang="5400000"/>
            </a:gradFill>
          </p:spPr>
          <p:txBody>
            <a:bodyPr/>
            <a:lstStyle/>
            <a:p>
              <a:endParaRPr lang="uk-UA"/>
            </a:p>
          </p:txBody>
        </p:sp>
        <p:sp>
          <p:nvSpPr>
            <p:cNvPr id="5" name="TextBox 5"/>
            <p:cNvSpPr txBox="1"/>
            <p:nvPr/>
          </p:nvSpPr>
          <p:spPr>
            <a:xfrm>
              <a:off x="0" y="-38100"/>
              <a:ext cx="1341452" cy="2695685"/>
            </a:xfrm>
            <a:prstGeom prst="rect">
              <a:avLst/>
            </a:prstGeom>
          </p:spPr>
          <p:txBody>
            <a:bodyPr lIns="50800" tIns="50800" rIns="50800" bIns="50800" rtlCol="0" anchor="ctr"/>
            <a:lstStyle/>
            <a:p>
              <a:pPr algn="ctr">
                <a:lnSpc>
                  <a:spcPts val="3079"/>
                </a:lnSpc>
              </a:pPr>
              <a:endParaRPr dirty="0"/>
            </a:p>
            <a:p>
              <a:pPr algn="ctr">
                <a:lnSpc>
                  <a:spcPts val="3079"/>
                </a:lnSpc>
              </a:pPr>
              <a:endParaRPr dirty="0"/>
            </a:p>
            <a:p>
              <a:pPr algn="ctr">
                <a:lnSpc>
                  <a:spcPts val="3079"/>
                </a:lnSpc>
              </a:pPr>
              <a:endParaRPr dirty="0"/>
            </a:p>
            <a:p>
              <a:pPr algn="ctr">
                <a:lnSpc>
                  <a:spcPts val="3779"/>
                </a:lnSpc>
              </a:pPr>
              <a:r>
                <a:rPr lang="uk-UA" sz="2699" dirty="0" smtClean="0">
                  <a:solidFill>
                    <a:srgbClr val="FFFFFF"/>
                  </a:solidFill>
                  <a:latin typeface="Canva Sans"/>
                  <a:ea typeface="Canva Sans"/>
                  <a:cs typeface="Canva Sans"/>
                  <a:sym typeface="Canva Sans"/>
                </a:rPr>
                <a:t>Девід Рейхард. Університет Коменського</a:t>
              </a:r>
            </a:p>
            <a:p>
              <a:pPr algn="ctr">
                <a:lnSpc>
                  <a:spcPts val="3779"/>
                </a:lnSpc>
                <a:spcBef>
                  <a:spcPct val="0"/>
                </a:spcBef>
              </a:pPr>
              <a:r>
                <a:rPr lang="uk-UA" sz="2699" dirty="0" smtClean="0">
                  <a:solidFill>
                    <a:srgbClr val="FFFFFF"/>
                  </a:solidFill>
                  <a:latin typeface="Canva Sans"/>
                  <a:ea typeface="Canva Sans"/>
                  <a:cs typeface="Canva Sans"/>
                  <a:sym typeface="Canva Sans"/>
                </a:rPr>
                <a:t>( Словаччина</a:t>
              </a:r>
              <a:r>
                <a:rPr lang="en-US" sz="2699" dirty="0" smtClean="0">
                  <a:solidFill>
                    <a:srgbClr val="FFFFFF"/>
                  </a:solidFill>
                  <a:latin typeface="Canva Sans"/>
                  <a:ea typeface="Canva Sans"/>
                  <a:cs typeface="Canva Sans"/>
                  <a:sym typeface="Canva Sans"/>
                </a:rPr>
                <a:t>)</a:t>
              </a:r>
              <a:endParaRPr lang="en-US" sz="2699" dirty="0">
                <a:solidFill>
                  <a:srgbClr val="FFFFFF"/>
                </a:solidFill>
                <a:latin typeface="Canva Sans"/>
                <a:ea typeface="Canva Sans"/>
                <a:cs typeface="Canva Sans"/>
                <a:sym typeface="Canva Sans"/>
              </a:endParaRPr>
            </a:p>
          </p:txBody>
        </p:sp>
      </p:grpSp>
      <p:sp>
        <p:nvSpPr>
          <p:cNvPr id="6" name="Freeform 6"/>
          <p:cNvSpPr/>
          <p:nvPr/>
        </p:nvSpPr>
        <p:spPr>
          <a:xfrm>
            <a:off x="15498007" y="7924463"/>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alphaModFix amt="35000"/>
              <a:extLst>
                <a:ext uri="{96DAC541-7B7A-43D3-8B79-37D633B846F1}">
                  <asvg:svgBlip xmlns:asvg="http://schemas.microsoft.com/office/drawing/2016/SVG/main" xmlns="" r:embed="rId3"/>
                </a:ext>
              </a:extLst>
            </a:blip>
            <a:stretch>
              <a:fillRect/>
            </a:stretch>
          </a:blipFill>
        </p:spPr>
        <p:txBody>
          <a:bodyPr/>
          <a:lstStyle/>
          <a:p>
            <a:endParaRPr lang="uk-UA"/>
          </a:p>
        </p:txBody>
      </p:sp>
      <p:grpSp>
        <p:nvGrpSpPr>
          <p:cNvPr id="7" name="Group 7"/>
          <p:cNvGrpSpPr>
            <a:grpSpLocks noChangeAspect="1"/>
          </p:cNvGrpSpPr>
          <p:nvPr/>
        </p:nvGrpSpPr>
        <p:grpSpPr>
          <a:xfrm>
            <a:off x="13548344" y="216591"/>
            <a:ext cx="4494566" cy="4500820"/>
            <a:chOff x="0" y="0"/>
            <a:chExt cx="5803900" cy="6375400"/>
          </a:xfrm>
        </p:grpSpPr>
        <p:sp>
          <p:nvSpPr>
            <p:cNvPr id="8" name="Freeform 8"/>
            <p:cNvSpPr/>
            <p:nvPr/>
          </p:nvSpPr>
          <p:spPr>
            <a:xfrm>
              <a:off x="12700" y="12700"/>
              <a:ext cx="5778500" cy="6350000"/>
            </a:xfrm>
            <a:custGeom>
              <a:avLst/>
              <a:gdLst/>
              <a:ahLst/>
              <a:cxnLst/>
              <a:rect l="l" t="t" r="r" b="b"/>
              <a:pathLst>
                <a:path w="5778500" h="6350000">
                  <a:moveTo>
                    <a:pt x="2889250" y="0"/>
                  </a:moveTo>
                  <a:cubicBezTo>
                    <a:pt x="1258570" y="0"/>
                    <a:pt x="0" y="1144270"/>
                    <a:pt x="0" y="2917190"/>
                  </a:cubicBezTo>
                  <a:cubicBezTo>
                    <a:pt x="0" y="4175760"/>
                    <a:pt x="0" y="6350000"/>
                    <a:pt x="0" y="6350000"/>
                  </a:cubicBezTo>
                  <a:lnTo>
                    <a:pt x="2889250" y="6350000"/>
                  </a:lnTo>
                  <a:lnTo>
                    <a:pt x="5778500" y="6350000"/>
                  </a:lnTo>
                  <a:cubicBezTo>
                    <a:pt x="5778500" y="6350000"/>
                    <a:pt x="5778500" y="4175760"/>
                    <a:pt x="5778500" y="2917190"/>
                  </a:cubicBezTo>
                  <a:cubicBezTo>
                    <a:pt x="5778500" y="1144270"/>
                    <a:pt x="4519930" y="0"/>
                    <a:pt x="2889250" y="0"/>
                  </a:cubicBezTo>
                  <a:close/>
                </a:path>
              </a:pathLst>
            </a:custGeom>
            <a:blipFill>
              <a:blip r:embed="rId4"/>
              <a:stretch>
                <a:fillRect l="-4945" r="-4945"/>
              </a:stretch>
            </a:blipFill>
          </p:spPr>
          <p:txBody>
            <a:bodyPr/>
            <a:lstStyle/>
            <a:p>
              <a:endParaRPr lang="uk-UA"/>
            </a:p>
          </p:txBody>
        </p:sp>
        <p:sp>
          <p:nvSpPr>
            <p:cNvPr id="9" name="Freeform 9"/>
            <p:cNvSpPr/>
            <p:nvPr/>
          </p:nvSpPr>
          <p:spPr>
            <a:xfrm>
              <a:off x="0" y="0"/>
              <a:ext cx="5803900" cy="6375400"/>
            </a:xfrm>
            <a:custGeom>
              <a:avLst/>
              <a:gdLst/>
              <a:ahLst/>
              <a:cxnLst/>
              <a:rect l="l" t="t" r="r" b="b"/>
              <a:pathLst>
                <a:path w="5803900" h="6375400">
                  <a:moveTo>
                    <a:pt x="5803900" y="6375400"/>
                  </a:moveTo>
                  <a:lnTo>
                    <a:pt x="0" y="6375400"/>
                  </a:lnTo>
                  <a:lnTo>
                    <a:pt x="0" y="2929890"/>
                  </a:lnTo>
                  <a:cubicBezTo>
                    <a:pt x="0" y="2495550"/>
                    <a:pt x="74930" y="2089150"/>
                    <a:pt x="223520" y="1720850"/>
                  </a:cubicBezTo>
                  <a:cubicBezTo>
                    <a:pt x="365760" y="1367790"/>
                    <a:pt x="571500" y="1056640"/>
                    <a:pt x="836930" y="797560"/>
                  </a:cubicBezTo>
                  <a:cubicBezTo>
                    <a:pt x="1361440" y="283210"/>
                    <a:pt x="2095500" y="0"/>
                    <a:pt x="2901950" y="0"/>
                  </a:cubicBezTo>
                  <a:cubicBezTo>
                    <a:pt x="3708400" y="0"/>
                    <a:pt x="4441190" y="283210"/>
                    <a:pt x="4966970" y="797560"/>
                  </a:cubicBezTo>
                  <a:cubicBezTo>
                    <a:pt x="5232400" y="1056640"/>
                    <a:pt x="5438140" y="1367790"/>
                    <a:pt x="5580380" y="1722120"/>
                  </a:cubicBezTo>
                  <a:cubicBezTo>
                    <a:pt x="5728970" y="2090420"/>
                    <a:pt x="5803900" y="2496820"/>
                    <a:pt x="5803900" y="2931160"/>
                  </a:cubicBezTo>
                  <a:lnTo>
                    <a:pt x="5803900" y="6375400"/>
                  </a:lnTo>
                  <a:close/>
                  <a:moveTo>
                    <a:pt x="25400" y="6350000"/>
                  </a:moveTo>
                  <a:lnTo>
                    <a:pt x="5778500" y="6350000"/>
                  </a:lnTo>
                  <a:lnTo>
                    <a:pt x="5778500" y="2929890"/>
                  </a:lnTo>
                  <a:cubicBezTo>
                    <a:pt x="5778500" y="2499360"/>
                    <a:pt x="5703570" y="2095500"/>
                    <a:pt x="5557520" y="1731010"/>
                  </a:cubicBezTo>
                  <a:cubicBezTo>
                    <a:pt x="5416550" y="1380490"/>
                    <a:pt x="5212080" y="1073150"/>
                    <a:pt x="4949190" y="815340"/>
                  </a:cubicBezTo>
                  <a:cubicBezTo>
                    <a:pt x="4428490" y="306070"/>
                    <a:pt x="3700780" y="25400"/>
                    <a:pt x="2901950" y="25400"/>
                  </a:cubicBezTo>
                  <a:cubicBezTo>
                    <a:pt x="2103120" y="25400"/>
                    <a:pt x="1375410" y="306070"/>
                    <a:pt x="854710" y="815340"/>
                  </a:cubicBezTo>
                  <a:cubicBezTo>
                    <a:pt x="591820" y="1071880"/>
                    <a:pt x="387350" y="1380490"/>
                    <a:pt x="246380" y="1731010"/>
                  </a:cubicBezTo>
                  <a:cubicBezTo>
                    <a:pt x="100330" y="2095500"/>
                    <a:pt x="25400" y="2499360"/>
                    <a:pt x="25400" y="2929890"/>
                  </a:cubicBezTo>
                  <a:lnTo>
                    <a:pt x="25400" y="6350000"/>
                  </a:lnTo>
                  <a:close/>
                </a:path>
              </a:pathLst>
            </a:custGeom>
            <a:solidFill>
              <a:srgbClr val="FFFFFF"/>
            </a:solidFill>
          </p:spPr>
          <p:txBody>
            <a:bodyPr/>
            <a:lstStyle/>
            <a:p>
              <a:endParaRPr lang="uk-UA"/>
            </a:p>
          </p:txBody>
        </p:sp>
      </p:grpSp>
      <p:sp>
        <p:nvSpPr>
          <p:cNvPr id="10" name="AutoShape 10"/>
          <p:cNvSpPr/>
          <p:nvPr/>
        </p:nvSpPr>
        <p:spPr>
          <a:xfrm>
            <a:off x="1028700" y="1047750"/>
            <a:ext cx="12332919" cy="0"/>
          </a:xfrm>
          <a:prstGeom prst="line">
            <a:avLst/>
          </a:prstGeom>
          <a:ln w="19050" cap="flat">
            <a:solidFill>
              <a:srgbClr val="48276D"/>
            </a:solidFill>
            <a:prstDash val="solid"/>
            <a:headEnd type="none" w="sm" len="sm"/>
            <a:tailEnd type="none" w="sm" len="sm"/>
          </a:ln>
        </p:spPr>
        <p:txBody>
          <a:bodyPr/>
          <a:lstStyle/>
          <a:p>
            <a:endParaRPr lang="uk-UA"/>
          </a:p>
        </p:txBody>
      </p:sp>
      <p:sp>
        <p:nvSpPr>
          <p:cNvPr id="11" name="Freeform 11"/>
          <p:cNvSpPr/>
          <p:nvPr/>
        </p:nvSpPr>
        <p:spPr>
          <a:xfrm>
            <a:off x="10170313" y="729247"/>
            <a:ext cx="561540" cy="140385"/>
          </a:xfrm>
          <a:custGeom>
            <a:avLst/>
            <a:gdLst/>
            <a:ahLst/>
            <a:cxnLst/>
            <a:rect l="l" t="t" r="r" b="b"/>
            <a:pathLst>
              <a:path w="561540" h="140385">
                <a:moveTo>
                  <a:pt x="0" y="0"/>
                </a:moveTo>
                <a:lnTo>
                  <a:pt x="561540" y="0"/>
                </a:lnTo>
                <a:lnTo>
                  <a:pt x="561540" y="140385"/>
                </a:lnTo>
                <a:lnTo>
                  <a:pt x="0" y="14038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uk-UA"/>
          </a:p>
        </p:txBody>
      </p:sp>
      <p:sp>
        <p:nvSpPr>
          <p:cNvPr id="15" name="Freeform 15"/>
          <p:cNvSpPr/>
          <p:nvPr/>
        </p:nvSpPr>
        <p:spPr>
          <a:xfrm>
            <a:off x="0" y="24686"/>
            <a:ext cx="1206756" cy="1180176"/>
          </a:xfrm>
          <a:custGeom>
            <a:avLst/>
            <a:gdLst/>
            <a:ahLst/>
            <a:cxnLst/>
            <a:rect l="l" t="t" r="r" b="b"/>
            <a:pathLst>
              <a:path w="1206756" h="1180176">
                <a:moveTo>
                  <a:pt x="0" y="0"/>
                </a:moveTo>
                <a:lnTo>
                  <a:pt x="1206756" y="0"/>
                </a:lnTo>
                <a:lnTo>
                  <a:pt x="1206756" y="1180176"/>
                </a:lnTo>
                <a:lnTo>
                  <a:pt x="0" y="1180176"/>
                </a:lnTo>
                <a:lnTo>
                  <a:pt x="0" y="0"/>
                </a:lnTo>
                <a:close/>
              </a:path>
            </a:pathLst>
          </a:custGeom>
          <a:blipFill>
            <a:blip r:embed="rId7"/>
            <a:stretch>
              <a:fillRect/>
            </a:stretch>
          </a:blipFill>
        </p:spPr>
        <p:txBody>
          <a:bodyPr/>
          <a:lstStyle/>
          <a:p>
            <a:endParaRPr lang="uk-UA"/>
          </a:p>
        </p:txBody>
      </p:sp>
      <p:sp>
        <p:nvSpPr>
          <p:cNvPr id="16" name="TextBox 16"/>
          <p:cNvSpPr txBox="1"/>
          <p:nvPr/>
        </p:nvSpPr>
        <p:spPr>
          <a:xfrm>
            <a:off x="675032" y="340570"/>
            <a:ext cx="12348280" cy="10554108"/>
          </a:xfrm>
          <a:prstGeom prst="rect">
            <a:avLst/>
          </a:prstGeom>
        </p:spPr>
        <p:txBody>
          <a:bodyPr wrap="square" lIns="0" tIns="0" rIns="0" bIns="0" rtlCol="0" anchor="t">
            <a:spAutoFit/>
          </a:bodyPr>
          <a:lstStyle/>
          <a:p>
            <a:pPr algn="ctr">
              <a:lnSpc>
                <a:spcPts val="4619"/>
              </a:lnSpc>
            </a:pPr>
            <a:r>
              <a:rPr lang="en-US" sz="3299" b="1" dirty="0">
                <a:solidFill>
                  <a:srgbClr val="69498D"/>
                </a:solidFill>
                <a:latin typeface="Canva Sans Bold"/>
                <a:ea typeface="Canva Sans Bold"/>
                <a:cs typeface="Canva Sans Bold"/>
                <a:sym typeface="Canva Sans Bold"/>
              </a:rPr>
              <a:t>•28 </a:t>
            </a:r>
            <a:r>
              <a:rPr lang="uk-UA" sz="3299" b="1" dirty="0">
                <a:solidFill>
                  <a:srgbClr val="69498D"/>
                </a:solidFill>
                <a:latin typeface="Canva Sans Bold"/>
                <a:ea typeface="Canva Sans Bold"/>
                <a:cs typeface="Canva Sans Bold"/>
                <a:sym typeface="Canva Sans Bold"/>
              </a:rPr>
              <a:t>березня</a:t>
            </a:r>
            <a:r>
              <a:rPr lang="en-US" sz="3299" b="1" dirty="0">
                <a:solidFill>
                  <a:srgbClr val="69498D"/>
                </a:solidFill>
                <a:latin typeface="Canva Sans Bold"/>
                <a:ea typeface="Canva Sans Bold"/>
                <a:cs typeface="Canva Sans Bold"/>
                <a:sym typeface="Canva Sans Bold"/>
              </a:rPr>
              <a:t> 2023 р. </a:t>
            </a:r>
            <a:r>
              <a:rPr lang="uk-UA" sz="3299" b="1" dirty="0">
                <a:solidFill>
                  <a:srgbClr val="69498D"/>
                </a:solidFill>
                <a:latin typeface="Canva Sans Bold"/>
                <a:ea typeface="Canva Sans Bold"/>
                <a:cs typeface="Canva Sans Bold"/>
                <a:sym typeface="Canva Sans Bold"/>
              </a:rPr>
              <a:t> </a:t>
            </a:r>
            <a:r>
              <a:rPr lang="en-US" sz="3299" b="1" dirty="0">
                <a:solidFill>
                  <a:srgbClr val="69498D"/>
                </a:solidFill>
                <a:latin typeface="Canva Sans Bold"/>
                <a:ea typeface="Canva Sans Bold"/>
                <a:cs typeface="Canva Sans Bold"/>
                <a:sym typeface="Canva Sans Bold"/>
              </a:rPr>
              <a:t>•онлайн-лекція</a:t>
            </a:r>
          </a:p>
          <a:p>
            <a:pPr algn="ctr">
              <a:lnSpc>
                <a:spcPts val="4619"/>
              </a:lnSpc>
            </a:pPr>
            <a:r>
              <a:rPr lang="en-US" sz="3299" b="1" dirty="0">
                <a:solidFill>
                  <a:srgbClr val="69498D"/>
                </a:solidFill>
                <a:latin typeface="Canva Sans Bold"/>
                <a:ea typeface="Canva Sans Bold"/>
                <a:cs typeface="Canva Sans Bold"/>
                <a:sym typeface="Canva Sans Bold"/>
              </a:rPr>
              <a:t>•«Особливості </a:t>
            </a:r>
            <a:r>
              <a:rPr lang="uk-UA" sz="3299" b="1" dirty="0">
                <a:solidFill>
                  <a:srgbClr val="69498D"/>
                </a:solidFill>
                <a:latin typeface="Canva Sans Bold"/>
                <a:ea typeface="Canva Sans Bold"/>
                <a:cs typeface="Canva Sans Bold"/>
                <a:sym typeface="Canva Sans Bold"/>
              </a:rPr>
              <a:t>політико-економічного оформлення Європи після Другої світової війни</a:t>
            </a:r>
            <a:r>
              <a:rPr lang="en-US" sz="3299" b="1" dirty="0">
                <a:solidFill>
                  <a:srgbClr val="69498D"/>
                </a:solidFill>
                <a:latin typeface="Canva Sans Bold"/>
                <a:ea typeface="Canva Sans Bold"/>
                <a:cs typeface="Canva Sans Bold"/>
                <a:sym typeface="Canva Sans Bold"/>
              </a:rPr>
              <a:t>»</a:t>
            </a:r>
            <a:endParaRPr lang="uk-UA" sz="3299" b="1" dirty="0">
              <a:solidFill>
                <a:srgbClr val="69498D"/>
              </a:solidFill>
              <a:latin typeface="Canva Sans Bold"/>
              <a:ea typeface="Canva Sans Bold"/>
              <a:cs typeface="Canva Sans Bold"/>
              <a:sym typeface="Canva Sans Bold"/>
            </a:endParaRPr>
          </a:p>
          <a:p>
            <a:r>
              <a:rPr lang="uk-UA" sz="2800" dirty="0"/>
              <a:t>28 березня 2023 року викладачі та студенти Чорноморського національного університету імені Петра Могили долучилися до відкритої лекції професора Університету Коменського (Словаччина) Девіда Рейхарда.</a:t>
            </a:r>
          </a:p>
          <a:p>
            <a:r>
              <a:rPr lang="uk-UA" sz="2800" dirty="0"/>
              <a:t>Темою зустрічі є «Особливості політико-економічного оформлення Європи після Другої світової війни». Спікер розповів про історичні процеси, які відбували до Другої світової війни та після неї. А також розглянув особливості співпраці країн у ці періоди.</a:t>
            </a:r>
          </a:p>
          <a:p>
            <a:r>
              <a:rPr lang="uk-UA" sz="2800" dirty="0"/>
              <a:t>Окремим аспектом для обговорення стала європейська інтеграція, її етапи та процесами, які передували її початку. Крім того, ознайомилися з  особливостями Договору про Європейський Союз.</a:t>
            </a:r>
          </a:p>
          <a:p>
            <a:r>
              <a:rPr lang="en-US" sz="2800" dirty="0">
                <a:hlinkClick r:id="rId8"/>
              </a:rPr>
              <a:t>https://chmnu.edu.ua/vikladachi-ta-studenti-chnu-imeni-petra-mogili-doluchilisya-do-vidkritoyi-lektsiyi-profesora-universitetu-komenskogo-devida-rejharda/</a:t>
            </a:r>
            <a:r>
              <a:rPr lang="uk-UA" sz="3299" b="1" dirty="0">
                <a:solidFill>
                  <a:srgbClr val="1219D8"/>
                </a:solidFill>
                <a:latin typeface="Canva Sans Bold"/>
                <a:ea typeface="Canva Sans Bold"/>
                <a:cs typeface="Canva Sans Bold"/>
                <a:sym typeface="Canva Sans Bold"/>
              </a:rPr>
              <a:t> </a:t>
            </a:r>
            <a:endParaRPr lang="en-US" sz="3299" b="1" u="sng" dirty="0">
              <a:solidFill>
                <a:srgbClr val="1219D8"/>
              </a:solidFill>
              <a:latin typeface="Canva Sans Bold"/>
              <a:ea typeface="Canva Sans Bold"/>
              <a:cs typeface="Canva Sans Bold"/>
              <a:sym typeface="Canva Sans Bold"/>
              <a:hlinkClick r:id="rId9" tooltip="https://chmnu.edu.ua/institutsionalna-osnova-yevrosoyuzu-gostova-lektsiya-profesora-devida-rejharda/"/>
            </a:endParaRPr>
          </a:p>
          <a:p>
            <a:pPr algn="ctr">
              <a:lnSpc>
                <a:spcPts val="4619"/>
              </a:lnSpc>
            </a:pPr>
            <a:r>
              <a:rPr lang="en-US" sz="3299" b="1" dirty="0">
                <a:solidFill>
                  <a:srgbClr val="1219D8"/>
                </a:solidFill>
                <a:latin typeface="Canva Sans Bold"/>
                <a:ea typeface="Canva Sans Bold"/>
                <a:cs typeface="Canva Sans Bold"/>
                <a:sym typeface="Canva Sans Bold"/>
              </a:rPr>
              <a:t> </a:t>
            </a:r>
            <a:r>
              <a:rPr lang="en-US" sz="3299" b="1" dirty="0">
                <a:solidFill>
                  <a:srgbClr val="48276D"/>
                </a:solidFill>
                <a:latin typeface="Canva Sans Bold"/>
                <a:ea typeface="Canva Sans Bold"/>
                <a:cs typeface="Canva Sans Bold"/>
                <a:sym typeface="Canva Sans Bold"/>
              </a:rPr>
              <a:t>•11 </a:t>
            </a:r>
            <a:r>
              <a:rPr lang="uk-UA" sz="3299" b="1" dirty="0">
                <a:solidFill>
                  <a:srgbClr val="48276D"/>
                </a:solidFill>
                <a:latin typeface="Canva Sans Bold"/>
                <a:ea typeface="Canva Sans Bold"/>
                <a:cs typeface="Canva Sans Bold"/>
                <a:sym typeface="Canva Sans Bold"/>
              </a:rPr>
              <a:t>квітня 2023 р. •онлайн-лекція</a:t>
            </a:r>
          </a:p>
          <a:p>
            <a:pPr algn="just">
              <a:spcAft>
                <a:spcPts val="750"/>
              </a:spcAft>
              <a:buNone/>
            </a:pPr>
            <a:r>
              <a:rPr lang="uk-UA" sz="3299" b="1" dirty="0">
                <a:solidFill>
                  <a:srgbClr val="48276D"/>
                </a:solidFill>
                <a:latin typeface="Canva Sans Bold"/>
                <a:ea typeface="Canva Sans Bold"/>
                <a:cs typeface="Canva Sans Bold"/>
                <a:sym typeface="Canva Sans Bold"/>
              </a:rPr>
              <a:t>•«Інституціональна основа Євросоюзу</a:t>
            </a:r>
            <a:r>
              <a:rPr lang="en-US" sz="3299" b="1" dirty="0">
                <a:solidFill>
                  <a:srgbClr val="48276D"/>
                </a:solidFill>
                <a:latin typeface="Canva Sans Bold"/>
                <a:ea typeface="Canva Sans Bold"/>
                <a:cs typeface="Canva Sans Bold"/>
                <a:sym typeface="Canva Sans Bold"/>
              </a:rPr>
              <a:t>»</a:t>
            </a:r>
            <a:r>
              <a:rPr lang="en-US" sz="3299" b="1" dirty="0">
                <a:solidFill>
                  <a:srgbClr val="1219D8"/>
                </a:solidFill>
                <a:latin typeface="Canva Sans Bold"/>
                <a:ea typeface="Canva Sans Bold"/>
                <a:cs typeface="Canva Sans Bold"/>
                <a:sym typeface="Canva Sans Bold"/>
              </a:rPr>
              <a:t> </a:t>
            </a:r>
            <a:r>
              <a:rPr lang="uk-UA" sz="2000" b="1" i="0" dirty="0">
                <a:solidFill>
                  <a:srgbClr val="333333"/>
                </a:solidFill>
                <a:effectLst/>
                <a:latin typeface="Arial" panose="020B0604020202020204" pitchFamily="34" charset="0"/>
              </a:rPr>
              <a:t>Лектор детально розповів про ключові інститути Європейського союзу. До них належать: Європейська комісія, Рада Європейського союзу, Європейський парламент, Європейський суд та Європейська рада.  Девід Рейхард окреслив завдання та специфіку роботи  вищезазначених інститутів, розповів про представників та розташування штаб-квартир</a:t>
            </a:r>
            <a:r>
              <a:rPr lang="uk-UA" sz="3600" b="1" i="0" dirty="0">
                <a:solidFill>
                  <a:srgbClr val="333333"/>
                </a:solidFill>
                <a:effectLst/>
                <a:latin typeface="Arial" panose="020B0604020202020204" pitchFamily="34" charset="0"/>
              </a:rPr>
              <a:t>. </a:t>
            </a:r>
            <a:r>
              <a:rPr lang="en-US" sz="2000" b="1" u="sng" dirty="0">
                <a:solidFill>
                  <a:srgbClr val="1219D8"/>
                </a:solidFill>
                <a:latin typeface="Canva Sans Bold"/>
                <a:ea typeface="Canva Sans Bold"/>
                <a:cs typeface="Canva Sans Bold"/>
                <a:sym typeface="Canva Sans Bold"/>
                <a:hlinkClick r:id="rId10" tooltip="https://www.facebook.com/History.chmnu/posts/pfbid0R8vwVU1HygAKCPGs4u5pZ6gVDZA6BnsWutvmmXPCJbqmdYRf6iPmducWWxReTBK1l"/>
              </a:rPr>
              <a:t>https://chmnu.edu.ua/institutsionalna-osnova-yevrosoyuzu-gostova-lektsiya-profesora-devida-rejharda</a:t>
            </a:r>
          </a:p>
          <a:p>
            <a:pPr algn="ctr">
              <a:lnSpc>
                <a:spcPts val="4619"/>
              </a:lnSpc>
              <a:spcBef>
                <a:spcPct val="0"/>
              </a:spcBef>
            </a:pPr>
            <a:endParaRPr lang="en-US" sz="3299" b="1" u="sng" dirty="0">
              <a:solidFill>
                <a:srgbClr val="1219D8"/>
              </a:solidFill>
              <a:latin typeface="Canva Sans Bold"/>
              <a:ea typeface="Canva Sans Bold"/>
              <a:cs typeface="Canva Sans Bold"/>
              <a:sym typeface="Canva Sans Bold"/>
              <a:hlinkClick r:id="rId10" tooltip="https://www.facebook.com/History.chmnu/posts/pfbid0R8vwVU1HygAKCPGs4u5pZ6gVDZA6BnsWutvmmXPCJbqmdYRf6iPmducWWxReTBK1l"/>
            </a:endParaRPr>
          </a:p>
        </p:txBody>
      </p:sp>
      <p:sp>
        <p:nvSpPr>
          <p:cNvPr id="17" name="TextBox 17"/>
          <p:cNvSpPr txBox="1"/>
          <p:nvPr/>
        </p:nvSpPr>
        <p:spPr>
          <a:xfrm>
            <a:off x="9071015" y="4962842"/>
            <a:ext cx="145971" cy="323215"/>
          </a:xfrm>
          <a:prstGeom prst="rect">
            <a:avLst/>
          </a:prstGeom>
        </p:spPr>
        <p:txBody>
          <a:bodyPr lIns="0" tIns="0" rIns="0" bIns="0" rtlCol="0" anchor="t">
            <a:spAutoFit/>
          </a:bodyPr>
          <a:lstStyle/>
          <a:p>
            <a:pPr algn="ctr">
              <a:lnSpc>
                <a:spcPts val="2659"/>
              </a:lnSpc>
              <a:spcBef>
                <a:spcPct val="0"/>
              </a:spcBef>
            </a:pPr>
            <a:r>
              <a:rPr lang="en-US" sz="1899">
                <a:solidFill>
                  <a:srgbClr val="000000"/>
                </a:solidFill>
                <a:latin typeface="Canva Sans"/>
                <a:ea typeface="Canva Sans"/>
                <a:cs typeface="Canva Sans"/>
                <a:sym typeface="Canva Sans"/>
              </a:rPr>
              <a:t>• </a:t>
            </a:r>
          </a:p>
        </p:txBody>
      </p:sp>
      <p:sp>
        <p:nvSpPr>
          <p:cNvPr id="18" name="TextBox 18"/>
          <p:cNvSpPr txBox="1"/>
          <p:nvPr/>
        </p:nvSpPr>
        <p:spPr>
          <a:xfrm>
            <a:off x="9071015" y="4962842"/>
            <a:ext cx="145971" cy="323215"/>
          </a:xfrm>
          <a:prstGeom prst="rect">
            <a:avLst/>
          </a:prstGeom>
        </p:spPr>
        <p:txBody>
          <a:bodyPr lIns="0" tIns="0" rIns="0" bIns="0" rtlCol="0" anchor="t">
            <a:spAutoFit/>
          </a:bodyPr>
          <a:lstStyle/>
          <a:p>
            <a:pPr algn="ctr">
              <a:lnSpc>
                <a:spcPts val="2659"/>
              </a:lnSpc>
              <a:spcBef>
                <a:spcPct val="0"/>
              </a:spcBef>
            </a:pPr>
            <a:r>
              <a:rPr lang="en-US" sz="1899">
                <a:solidFill>
                  <a:srgbClr val="000000"/>
                </a:solidFill>
                <a:latin typeface="Canva Sans"/>
                <a:ea typeface="Canva Sans"/>
                <a:cs typeface="Canva Sans"/>
                <a:sym typeface="Canva Sans"/>
              </a:rPr>
              <a:t>• </a:t>
            </a:r>
          </a:p>
        </p:txBody>
      </p:sp>
      <p:pic>
        <p:nvPicPr>
          <p:cNvPr id="5122" name="Picture 2">
            <a:extLst>
              <a:ext uri="{FF2B5EF4-FFF2-40B4-BE49-F238E27FC236}">
                <a16:creationId xmlns:a16="http://schemas.microsoft.com/office/drawing/2014/main" xmlns="" id="{2929DD6F-443A-60B6-E7C2-EBDE59AF31A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361619" y="6793965"/>
            <a:ext cx="4781656" cy="34338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4800446" y="9258300"/>
            <a:ext cx="8744936" cy="0"/>
          </a:xfrm>
          <a:prstGeom prst="line">
            <a:avLst/>
          </a:prstGeom>
          <a:ln w="19050" cap="flat">
            <a:solidFill>
              <a:srgbClr val="48276D"/>
            </a:solidFill>
            <a:prstDash val="solid"/>
            <a:headEnd type="none" w="sm" len="sm"/>
            <a:tailEnd type="none" w="sm" len="sm"/>
          </a:ln>
        </p:spPr>
        <p:txBody>
          <a:bodyPr/>
          <a:lstStyle/>
          <a:p>
            <a:endParaRPr lang="uk-UA"/>
          </a:p>
        </p:txBody>
      </p:sp>
      <p:grpSp>
        <p:nvGrpSpPr>
          <p:cNvPr id="3" name="Group 3"/>
          <p:cNvGrpSpPr/>
          <p:nvPr/>
        </p:nvGrpSpPr>
        <p:grpSpPr>
          <a:xfrm>
            <a:off x="12764434" y="24687"/>
            <a:ext cx="5618829" cy="10262314"/>
            <a:chOff x="0" y="0"/>
            <a:chExt cx="1479856" cy="2913971"/>
          </a:xfrm>
        </p:grpSpPr>
        <p:sp>
          <p:nvSpPr>
            <p:cNvPr id="4" name="Freeform 4"/>
            <p:cNvSpPr/>
            <p:nvPr/>
          </p:nvSpPr>
          <p:spPr>
            <a:xfrm>
              <a:off x="0" y="0"/>
              <a:ext cx="1479856" cy="2913971"/>
            </a:xfrm>
            <a:custGeom>
              <a:avLst/>
              <a:gdLst/>
              <a:ahLst/>
              <a:cxnLst/>
              <a:rect l="l" t="t" r="r" b="b"/>
              <a:pathLst>
                <a:path w="1479856" h="2913971">
                  <a:moveTo>
                    <a:pt x="0" y="0"/>
                  </a:moveTo>
                  <a:lnTo>
                    <a:pt x="1479856" y="0"/>
                  </a:lnTo>
                  <a:lnTo>
                    <a:pt x="1479856" y="2913971"/>
                  </a:lnTo>
                  <a:lnTo>
                    <a:pt x="0" y="2913971"/>
                  </a:lnTo>
                  <a:close/>
                </a:path>
              </a:pathLst>
            </a:custGeom>
            <a:gradFill rotWithShape="1">
              <a:gsLst>
                <a:gs pos="0">
                  <a:srgbClr val="9374B3">
                    <a:alpha val="100000"/>
                  </a:srgbClr>
                </a:gs>
                <a:gs pos="50000">
                  <a:srgbClr val="7161A6">
                    <a:alpha val="100000"/>
                  </a:srgbClr>
                </a:gs>
                <a:gs pos="100000">
                  <a:srgbClr val="4A4D9C">
                    <a:alpha val="100000"/>
                  </a:srgbClr>
                </a:gs>
              </a:gsLst>
              <a:lin ang="5400000"/>
            </a:gradFill>
          </p:spPr>
          <p:txBody>
            <a:bodyPr/>
            <a:lstStyle/>
            <a:p>
              <a:endParaRPr lang="uk-UA"/>
            </a:p>
          </p:txBody>
        </p:sp>
        <p:sp>
          <p:nvSpPr>
            <p:cNvPr id="5" name="TextBox 5"/>
            <p:cNvSpPr txBox="1"/>
            <p:nvPr/>
          </p:nvSpPr>
          <p:spPr>
            <a:xfrm>
              <a:off x="0" y="-38100"/>
              <a:ext cx="1479856" cy="2952071"/>
            </a:xfrm>
            <a:prstGeom prst="rect">
              <a:avLst/>
            </a:prstGeom>
          </p:spPr>
          <p:txBody>
            <a:bodyPr lIns="50800" tIns="50800" rIns="50800" bIns="50800" rtlCol="0" anchor="ctr"/>
            <a:lstStyle/>
            <a:p>
              <a:pPr algn="ctr">
                <a:lnSpc>
                  <a:spcPts val="3079"/>
                </a:lnSpc>
              </a:pPr>
              <a:endParaRPr/>
            </a:p>
            <a:p>
              <a:pPr algn="ctr">
                <a:lnSpc>
                  <a:spcPts val="3079"/>
                </a:lnSpc>
              </a:pPr>
              <a:endParaRPr/>
            </a:p>
            <a:p>
              <a:pPr algn="ctr">
                <a:lnSpc>
                  <a:spcPts val="3079"/>
                </a:lnSpc>
              </a:pPr>
              <a:endParaRPr/>
            </a:p>
            <a:p>
              <a:pPr algn="ctr">
                <a:lnSpc>
                  <a:spcPts val="3079"/>
                </a:lnSpc>
              </a:pPr>
              <a:endParaRPr/>
            </a:p>
            <a:p>
              <a:pPr algn="ctr">
                <a:lnSpc>
                  <a:spcPts val="3079"/>
                </a:lnSpc>
              </a:pPr>
              <a:endParaRPr/>
            </a:p>
            <a:p>
              <a:pPr algn="ctr">
                <a:lnSpc>
                  <a:spcPts val="3079"/>
                </a:lnSpc>
              </a:pPr>
              <a:endParaRPr/>
            </a:p>
            <a:p>
              <a:pPr algn="ctr">
                <a:lnSpc>
                  <a:spcPts val="3079"/>
                </a:lnSpc>
              </a:pPr>
              <a:endParaRPr/>
            </a:p>
            <a:p>
              <a:pPr algn="ctr">
                <a:lnSpc>
                  <a:spcPts val="3079"/>
                </a:lnSpc>
              </a:pPr>
              <a:endParaRPr/>
            </a:p>
            <a:p>
              <a:pPr algn="ctr">
                <a:lnSpc>
                  <a:spcPts val="3079"/>
                </a:lnSpc>
              </a:pPr>
              <a:endParaRPr/>
            </a:p>
            <a:p>
              <a:pPr algn="ctr">
                <a:lnSpc>
                  <a:spcPts val="3079"/>
                </a:lnSpc>
              </a:pPr>
              <a:endParaRPr/>
            </a:p>
            <a:p>
              <a:pPr algn="ctr">
                <a:lnSpc>
                  <a:spcPts val="3079"/>
                </a:lnSpc>
              </a:pPr>
              <a:endParaRPr/>
            </a:p>
            <a:p>
              <a:pPr algn="ctr">
                <a:lnSpc>
                  <a:spcPts val="3079"/>
                </a:lnSpc>
              </a:pPr>
              <a:endParaRPr/>
            </a:p>
            <a:p>
              <a:pPr algn="ctr">
                <a:lnSpc>
                  <a:spcPts val="3079"/>
                </a:lnSpc>
              </a:pPr>
              <a:endParaRPr/>
            </a:p>
            <a:p>
              <a:pPr algn="ctr">
                <a:lnSpc>
                  <a:spcPts val="3079"/>
                </a:lnSpc>
              </a:pPr>
              <a:endParaRPr/>
            </a:p>
            <a:p>
              <a:pPr algn="ctr">
                <a:lnSpc>
                  <a:spcPts val="3079"/>
                </a:lnSpc>
              </a:pPr>
              <a:endParaRPr/>
            </a:p>
            <a:p>
              <a:pPr algn="ctr">
                <a:lnSpc>
                  <a:spcPts val="3779"/>
                </a:lnSpc>
              </a:pPr>
              <a:r>
                <a:rPr lang="en-US" sz="2699">
                  <a:solidFill>
                    <a:srgbClr val="FFFFFF"/>
                  </a:solidFill>
                  <a:latin typeface="Canva Sans"/>
                  <a:ea typeface="Canva Sans"/>
                  <a:cs typeface="Canva Sans"/>
                  <a:sym typeface="Canva Sans"/>
                </a:rPr>
                <a:t> Флоріан Бібер.</a:t>
              </a:r>
            </a:p>
            <a:p>
              <a:pPr algn="ctr">
                <a:lnSpc>
                  <a:spcPts val="3779"/>
                </a:lnSpc>
              </a:pPr>
              <a:r>
                <a:rPr lang="en-US" sz="2699">
                  <a:solidFill>
                    <a:srgbClr val="FFFFFF"/>
                  </a:solidFill>
                  <a:latin typeface="Canva Sans"/>
                  <a:ea typeface="Canva Sans"/>
                  <a:cs typeface="Canva Sans"/>
                  <a:sym typeface="Canva Sans"/>
                </a:rPr>
                <a:t>професор історії та політики </a:t>
              </a:r>
            </a:p>
            <a:p>
              <a:pPr algn="ctr">
                <a:lnSpc>
                  <a:spcPts val="3779"/>
                </a:lnSpc>
              </a:pPr>
              <a:r>
                <a:rPr lang="en-US" sz="2699">
                  <a:solidFill>
                    <a:srgbClr val="FFFFFF"/>
                  </a:solidFill>
                  <a:latin typeface="Canva Sans"/>
                  <a:ea typeface="Canva Sans"/>
                  <a:cs typeface="Canva Sans"/>
                  <a:sym typeface="Canva Sans"/>
                </a:rPr>
                <a:t>Південно - Східної Європи</a:t>
              </a:r>
            </a:p>
            <a:p>
              <a:pPr algn="ctr">
                <a:lnSpc>
                  <a:spcPts val="3779"/>
                </a:lnSpc>
                <a:spcBef>
                  <a:spcPct val="0"/>
                </a:spcBef>
              </a:pPr>
              <a:r>
                <a:rPr lang="en-US" sz="2699">
                  <a:solidFill>
                    <a:srgbClr val="FFFFFF"/>
                  </a:solidFill>
                  <a:latin typeface="Canva Sans"/>
                  <a:ea typeface="Canva Sans"/>
                  <a:cs typeface="Canva Sans"/>
                  <a:sym typeface="Canva Sans"/>
                </a:rPr>
                <a:t>Директор центру досліджень Південно - Східної Європи</a:t>
              </a:r>
            </a:p>
          </p:txBody>
        </p:sp>
      </p:grpSp>
      <p:sp>
        <p:nvSpPr>
          <p:cNvPr id="6" name="Freeform 6"/>
          <p:cNvSpPr/>
          <p:nvPr/>
        </p:nvSpPr>
        <p:spPr>
          <a:xfrm>
            <a:off x="15498007" y="7924463"/>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alphaModFix amt="35000"/>
              <a:extLst>
                <a:ext uri="{96DAC541-7B7A-43D3-8B79-37D633B846F1}">
                  <asvg:svgBlip xmlns:asvg="http://schemas.microsoft.com/office/drawing/2016/SVG/main" xmlns="" r:embed="rId3"/>
                </a:ext>
              </a:extLst>
            </a:blip>
            <a:stretch>
              <a:fillRect/>
            </a:stretch>
          </a:blipFill>
        </p:spPr>
        <p:txBody>
          <a:bodyPr/>
          <a:lstStyle/>
          <a:p>
            <a:endParaRPr lang="uk-UA"/>
          </a:p>
        </p:txBody>
      </p:sp>
      <p:grpSp>
        <p:nvGrpSpPr>
          <p:cNvPr id="7" name="Group 7"/>
          <p:cNvGrpSpPr>
            <a:grpSpLocks noChangeAspect="1"/>
          </p:cNvGrpSpPr>
          <p:nvPr/>
        </p:nvGrpSpPr>
        <p:grpSpPr>
          <a:xfrm>
            <a:off x="13545382" y="1492425"/>
            <a:ext cx="4739656" cy="5206362"/>
            <a:chOff x="0" y="0"/>
            <a:chExt cx="5803900" cy="6375400"/>
          </a:xfrm>
        </p:grpSpPr>
        <p:sp>
          <p:nvSpPr>
            <p:cNvPr id="8" name="Freeform 8"/>
            <p:cNvSpPr/>
            <p:nvPr/>
          </p:nvSpPr>
          <p:spPr>
            <a:xfrm>
              <a:off x="12700" y="12700"/>
              <a:ext cx="5778500" cy="6350000"/>
            </a:xfrm>
            <a:custGeom>
              <a:avLst/>
              <a:gdLst/>
              <a:ahLst/>
              <a:cxnLst/>
              <a:rect l="l" t="t" r="r" b="b"/>
              <a:pathLst>
                <a:path w="5778500" h="6350000">
                  <a:moveTo>
                    <a:pt x="2889250" y="0"/>
                  </a:moveTo>
                  <a:cubicBezTo>
                    <a:pt x="1258570" y="0"/>
                    <a:pt x="0" y="1144270"/>
                    <a:pt x="0" y="2917190"/>
                  </a:cubicBezTo>
                  <a:cubicBezTo>
                    <a:pt x="0" y="4175760"/>
                    <a:pt x="0" y="6350000"/>
                    <a:pt x="0" y="6350000"/>
                  </a:cubicBezTo>
                  <a:lnTo>
                    <a:pt x="2889250" y="6350000"/>
                  </a:lnTo>
                  <a:lnTo>
                    <a:pt x="5778500" y="6350000"/>
                  </a:lnTo>
                  <a:cubicBezTo>
                    <a:pt x="5778500" y="6350000"/>
                    <a:pt x="5778500" y="4175760"/>
                    <a:pt x="5778500" y="2917190"/>
                  </a:cubicBezTo>
                  <a:cubicBezTo>
                    <a:pt x="5778500" y="1144270"/>
                    <a:pt x="4519930" y="0"/>
                    <a:pt x="2889250" y="0"/>
                  </a:cubicBezTo>
                  <a:close/>
                </a:path>
              </a:pathLst>
            </a:custGeom>
            <a:blipFill>
              <a:blip r:embed="rId4"/>
              <a:stretch>
                <a:fillRect l="-4945" r="-4945"/>
              </a:stretch>
            </a:blipFill>
          </p:spPr>
          <p:txBody>
            <a:bodyPr/>
            <a:lstStyle/>
            <a:p>
              <a:endParaRPr lang="uk-UA"/>
            </a:p>
          </p:txBody>
        </p:sp>
        <p:sp>
          <p:nvSpPr>
            <p:cNvPr id="9" name="Freeform 9"/>
            <p:cNvSpPr/>
            <p:nvPr/>
          </p:nvSpPr>
          <p:spPr>
            <a:xfrm>
              <a:off x="0" y="0"/>
              <a:ext cx="5803900" cy="6375400"/>
            </a:xfrm>
            <a:custGeom>
              <a:avLst/>
              <a:gdLst/>
              <a:ahLst/>
              <a:cxnLst/>
              <a:rect l="l" t="t" r="r" b="b"/>
              <a:pathLst>
                <a:path w="5803900" h="6375400">
                  <a:moveTo>
                    <a:pt x="5803900" y="6375400"/>
                  </a:moveTo>
                  <a:lnTo>
                    <a:pt x="0" y="6375400"/>
                  </a:lnTo>
                  <a:lnTo>
                    <a:pt x="0" y="2929890"/>
                  </a:lnTo>
                  <a:cubicBezTo>
                    <a:pt x="0" y="2495550"/>
                    <a:pt x="74930" y="2089150"/>
                    <a:pt x="223520" y="1720850"/>
                  </a:cubicBezTo>
                  <a:cubicBezTo>
                    <a:pt x="365760" y="1367790"/>
                    <a:pt x="571500" y="1056640"/>
                    <a:pt x="836930" y="797560"/>
                  </a:cubicBezTo>
                  <a:cubicBezTo>
                    <a:pt x="1361440" y="283210"/>
                    <a:pt x="2095500" y="0"/>
                    <a:pt x="2901950" y="0"/>
                  </a:cubicBezTo>
                  <a:cubicBezTo>
                    <a:pt x="3708400" y="0"/>
                    <a:pt x="4441190" y="283210"/>
                    <a:pt x="4966970" y="797560"/>
                  </a:cubicBezTo>
                  <a:cubicBezTo>
                    <a:pt x="5232400" y="1056640"/>
                    <a:pt x="5438140" y="1367790"/>
                    <a:pt x="5580380" y="1722120"/>
                  </a:cubicBezTo>
                  <a:cubicBezTo>
                    <a:pt x="5728970" y="2090420"/>
                    <a:pt x="5803900" y="2496820"/>
                    <a:pt x="5803900" y="2931160"/>
                  </a:cubicBezTo>
                  <a:lnTo>
                    <a:pt x="5803900" y="6375400"/>
                  </a:lnTo>
                  <a:close/>
                  <a:moveTo>
                    <a:pt x="25400" y="6350000"/>
                  </a:moveTo>
                  <a:lnTo>
                    <a:pt x="5778500" y="6350000"/>
                  </a:lnTo>
                  <a:lnTo>
                    <a:pt x="5778500" y="2929890"/>
                  </a:lnTo>
                  <a:cubicBezTo>
                    <a:pt x="5778500" y="2499360"/>
                    <a:pt x="5703570" y="2095500"/>
                    <a:pt x="5557520" y="1731010"/>
                  </a:cubicBezTo>
                  <a:cubicBezTo>
                    <a:pt x="5416550" y="1380490"/>
                    <a:pt x="5212080" y="1073150"/>
                    <a:pt x="4949190" y="815340"/>
                  </a:cubicBezTo>
                  <a:cubicBezTo>
                    <a:pt x="4428490" y="306070"/>
                    <a:pt x="3700780" y="25400"/>
                    <a:pt x="2901950" y="25400"/>
                  </a:cubicBezTo>
                  <a:cubicBezTo>
                    <a:pt x="2103120" y="25400"/>
                    <a:pt x="1375410" y="306070"/>
                    <a:pt x="854710" y="815340"/>
                  </a:cubicBezTo>
                  <a:cubicBezTo>
                    <a:pt x="591820" y="1071880"/>
                    <a:pt x="387350" y="1380490"/>
                    <a:pt x="246380" y="1731010"/>
                  </a:cubicBezTo>
                  <a:cubicBezTo>
                    <a:pt x="100330" y="2095500"/>
                    <a:pt x="25400" y="2499360"/>
                    <a:pt x="25400" y="2929890"/>
                  </a:cubicBezTo>
                  <a:lnTo>
                    <a:pt x="25400" y="6350000"/>
                  </a:lnTo>
                  <a:close/>
                </a:path>
              </a:pathLst>
            </a:custGeom>
            <a:solidFill>
              <a:srgbClr val="FFFFFF"/>
            </a:solidFill>
          </p:spPr>
          <p:txBody>
            <a:bodyPr/>
            <a:lstStyle/>
            <a:p>
              <a:endParaRPr lang="uk-UA"/>
            </a:p>
          </p:txBody>
        </p:sp>
      </p:grpSp>
      <p:sp>
        <p:nvSpPr>
          <p:cNvPr id="10" name="AutoShape 10"/>
          <p:cNvSpPr/>
          <p:nvPr/>
        </p:nvSpPr>
        <p:spPr>
          <a:xfrm>
            <a:off x="1028700" y="1047750"/>
            <a:ext cx="12332919" cy="0"/>
          </a:xfrm>
          <a:prstGeom prst="line">
            <a:avLst/>
          </a:prstGeom>
          <a:ln w="19050" cap="flat">
            <a:solidFill>
              <a:srgbClr val="48276D"/>
            </a:solidFill>
            <a:prstDash val="solid"/>
            <a:headEnd type="none" w="sm" len="sm"/>
            <a:tailEnd type="none" w="sm" len="sm"/>
          </a:ln>
        </p:spPr>
        <p:txBody>
          <a:bodyPr/>
          <a:lstStyle/>
          <a:p>
            <a:endParaRPr lang="uk-UA"/>
          </a:p>
        </p:txBody>
      </p:sp>
      <p:sp>
        <p:nvSpPr>
          <p:cNvPr id="11" name="Freeform 11"/>
          <p:cNvSpPr/>
          <p:nvPr/>
        </p:nvSpPr>
        <p:spPr>
          <a:xfrm>
            <a:off x="10170313" y="729247"/>
            <a:ext cx="561540" cy="140385"/>
          </a:xfrm>
          <a:custGeom>
            <a:avLst/>
            <a:gdLst/>
            <a:ahLst/>
            <a:cxnLst/>
            <a:rect l="l" t="t" r="r" b="b"/>
            <a:pathLst>
              <a:path w="561540" h="140385">
                <a:moveTo>
                  <a:pt x="0" y="0"/>
                </a:moveTo>
                <a:lnTo>
                  <a:pt x="561540" y="0"/>
                </a:lnTo>
                <a:lnTo>
                  <a:pt x="561540" y="140385"/>
                </a:lnTo>
                <a:lnTo>
                  <a:pt x="0" y="14038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uk-UA"/>
          </a:p>
        </p:txBody>
      </p:sp>
      <p:grpSp>
        <p:nvGrpSpPr>
          <p:cNvPr id="12" name="Group 12"/>
          <p:cNvGrpSpPr/>
          <p:nvPr/>
        </p:nvGrpSpPr>
        <p:grpSpPr>
          <a:xfrm>
            <a:off x="1028700" y="8903056"/>
            <a:ext cx="2450613" cy="710489"/>
            <a:chOff x="0" y="0"/>
            <a:chExt cx="645429" cy="187125"/>
          </a:xfrm>
        </p:grpSpPr>
        <p:sp>
          <p:nvSpPr>
            <p:cNvPr id="13" name="Freeform 13"/>
            <p:cNvSpPr/>
            <p:nvPr/>
          </p:nvSpPr>
          <p:spPr>
            <a:xfrm>
              <a:off x="0" y="0"/>
              <a:ext cx="645429" cy="187125"/>
            </a:xfrm>
            <a:custGeom>
              <a:avLst/>
              <a:gdLst/>
              <a:ahLst/>
              <a:cxnLst/>
              <a:rect l="l" t="t" r="r" b="b"/>
              <a:pathLst>
                <a:path w="645429" h="187125">
                  <a:moveTo>
                    <a:pt x="69502" y="0"/>
                  </a:moveTo>
                  <a:lnTo>
                    <a:pt x="575927" y="0"/>
                  </a:lnTo>
                  <a:cubicBezTo>
                    <a:pt x="594360" y="0"/>
                    <a:pt x="612038" y="7322"/>
                    <a:pt x="625072" y="20357"/>
                  </a:cubicBezTo>
                  <a:cubicBezTo>
                    <a:pt x="638107" y="33391"/>
                    <a:pt x="645429" y="51069"/>
                    <a:pt x="645429" y="69502"/>
                  </a:cubicBezTo>
                  <a:lnTo>
                    <a:pt x="645429" y="117623"/>
                  </a:lnTo>
                  <a:cubicBezTo>
                    <a:pt x="645429" y="156008"/>
                    <a:pt x="614312" y="187125"/>
                    <a:pt x="575927" y="187125"/>
                  </a:cubicBezTo>
                  <a:lnTo>
                    <a:pt x="69502" y="187125"/>
                  </a:lnTo>
                  <a:cubicBezTo>
                    <a:pt x="51069" y="187125"/>
                    <a:pt x="33391" y="179802"/>
                    <a:pt x="20357" y="166768"/>
                  </a:cubicBezTo>
                  <a:cubicBezTo>
                    <a:pt x="7322" y="153734"/>
                    <a:pt x="0" y="136056"/>
                    <a:pt x="0" y="117623"/>
                  </a:cubicBezTo>
                  <a:lnTo>
                    <a:pt x="0" y="69502"/>
                  </a:lnTo>
                  <a:cubicBezTo>
                    <a:pt x="0" y="31117"/>
                    <a:pt x="31117" y="0"/>
                    <a:pt x="69502" y="0"/>
                  </a:cubicBezTo>
                  <a:close/>
                </a:path>
              </a:pathLst>
            </a:custGeom>
            <a:solidFill>
              <a:srgbClr val="48276D"/>
            </a:solidFill>
            <a:ln cap="rnd">
              <a:noFill/>
              <a:prstDash val="solid"/>
              <a:round/>
            </a:ln>
          </p:spPr>
          <p:txBody>
            <a:bodyPr/>
            <a:lstStyle/>
            <a:p>
              <a:endParaRPr lang="uk-UA"/>
            </a:p>
          </p:txBody>
        </p:sp>
        <p:sp>
          <p:nvSpPr>
            <p:cNvPr id="14" name="TextBox 14"/>
            <p:cNvSpPr txBox="1"/>
            <p:nvPr/>
          </p:nvSpPr>
          <p:spPr>
            <a:xfrm>
              <a:off x="0" y="-47625"/>
              <a:ext cx="645429" cy="234750"/>
            </a:xfrm>
            <a:prstGeom prst="rect">
              <a:avLst/>
            </a:prstGeom>
          </p:spPr>
          <p:txBody>
            <a:bodyPr lIns="50800" tIns="50800" rIns="50800" bIns="50800" rtlCol="0" anchor="ctr"/>
            <a:lstStyle/>
            <a:p>
              <a:pPr algn="ctr">
                <a:lnSpc>
                  <a:spcPts val="2939"/>
                </a:lnSpc>
              </a:pPr>
              <a:endParaRPr/>
            </a:p>
          </p:txBody>
        </p:sp>
      </p:grpSp>
      <p:sp>
        <p:nvSpPr>
          <p:cNvPr id="15" name="Freeform 15"/>
          <p:cNvSpPr/>
          <p:nvPr/>
        </p:nvSpPr>
        <p:spPr>
          <a:xfrm>
            <a:off x="0" y="24686"/>
            <a:ext cx="1206756" cy="1180176"/>
          </a:xfrm>
          <a:custGeom>
            <a:avLst/>
            <a:gdLst/>
            <a:ahLst/>
            <a:cxnLst/>
            <a:rect l="l" t="t" r="r" b="b"/>
            <a:pathLst>
              <a:path w="1206756" h="1180176">
                <a:moveTo>
                  <a:pt x="0" y="0"/>
                </a:moveTo>
                <a:lnTo>
                  <a:pt x="1206756" y="0"/>
                </a:lnTo>
                <a:lnTo>
                  <a:pt x="1206756" y="1180176"/>
                </a:lnTo>
                <a:lnTo>
                  <a:pt x="0" y="1180176"/>
                </a:lnTo>
                <a:lnTo>
                  <a:pt x="0" y="0"/>
                </a:lnTo>
                <a:close/>
              </a:path>
            </a:pathLst>
          </a:custGeom>
          <a:blipFill>
            <a:blip r:embed="rId7"/>
            <a:stretch>
              <a:fillRect/>
            </a:stretch>
          </a:blipFill>
        </p:spPr>
        <p:txBody>
          <a:bodyPr/>
          <a:lstStyle/>
          <a:p>
            <a:endParaRPr lang="uk-UA"/>
          </a:p>
        </p:txBody>
      </p:sp>
      <p:sp>
        <p:nvSpPr>
          <p:cNvPr id="16" name="TextBox 16"/>
          <p:cNvSpPr txBox="1"/>
          <p:nvPr/>
        </p:nvSpPr>
        <p:spPr>
          <a:xfrm>
            <a:off x="9071015" y="4962842"/>
            <a:ext cx="145971" cy="323215"/>
          </a:xfrm>
          <a:prstGeom prst="rect">
            <a:avLst/>
          </a:prstGeom>
        </p:spPr>
        <p:txBody>
          <a:bodyPr lIns="0" tIns="0" rIns="0" bIns="0" rtlCol="0" anchor="t">
            <a:spAutoFit/>
          </a:bodyPr>
          <a:lstStyle/>
          <a:p>
            <a:pPr algn="ctr">
              <a:lnSpc>
                <a:spcPts val="2659"/>
              </a:lnSpc>
              <a:spcBef>
                <a:spcPct val="0"/>
              </a:spcBef>
            </a:pPr>
            <a:r>
              <a:rPr lang="en-US" sz="1899">
                <a:solidFill>
                  <a:srgbClr val="000000"/>
                </a:solidFill>
                <a:latin typeface="Canva Sans"/>
                <a:ea typeface="Canva Sans"/>
                <a:cs typeface="Canva Sans"/>
                <a:sym typeface="Canva Sans"/>
              </a:rPr>
              <a:t>• </a:t>
            </a:r>
          </a:p>
        </p:txBody>
      </p:sp>
      <p:sp>
        <p:nvSpPr>
          <p:cNvPr id="17" name="TextBox 17"/>
          <p:cNvSpPr txBox="1"/>
          <p:nvPr/>
        </p:nvSpPr>
        <p:spPr>
          <a:xfrm>
            <a:off x="9071015" y="4962842"/>
            <a:ext cx="145971" cy="323215"/>
          </a:xfrm>
          <a:prstGeom prst="rect">
            <a:avLst/>
          </a:prstGeom>
        </p:spPr>
        <p:txBody>
          <a:bodyPr lIns="0" tIns="0" rIns="0" bIns="0" rtlCol="0" anchor="t">
            <a:spAutoFit/>
          </a:bodyPr>
          <a:lstStyle/>
          <a:p>
            <a:pPr algn="ctr">
              <a:lnSpc>
                <a:spcPts val="2659"/>
              </a:lnSpc>
              <a:spcBef>
                <a:spcPct val="0"/>
              </a:spcBef>
            </a:pPr>
            <a:r>
              <a:rPr lang="en-US" sz="1899">
                <a:solidFill>
                  <a:srgbClr val="000000"/>
                </a:solidFill>
                <a:latin typeface="Canva Sans"/>
                <a:ea typeface="Canva Sans"/>
                <a:cs typeface="Canva Sans"/>
                <a:sym typeface="Canva Sans"/>
              </a:rPr>
              <a:t>• </a:t>
            </a:r>
          </a:p>
        </p:txBody>
      </p:sp>
      <p:sp>
        <p:nvSpPr>
          <p:cNvPr id="18" name="TextBox 18"/>
          <p:cNvSpPr txBox="1"/>
          <p:nvPr/>
        </p:nvSpPr>
        <p:spPr>
          <a:xfrm>
            <a:off x="1018329" y="950912"/>
            <a:ext cx="11520575" cy="11365419"/>
          </a:xfrm>
          <a:prstGeom prst="rect">
            <a:avLst/>
          </a:prstGeom>
        </p:spPr>
        <p:txBody>
          <a:bodyPr wrap="square" lIns="0" tIns="0" rIns="0" bIns="0" rtlCol="0" anchor="t">
            <a:spAutoFit/>
          </a:bodyPr>
          <a:lstStyle/>
          <a:p>
            <a:pPr algn="ctr">
              <a:lnSpc>
                <a:spcPts val="4619"/>
              </a:lnSpc>
              <a:spcBef>
                <a:spcPct val="0"/>
              </a:spcBef>
            </a:pPr>
            <a:r>
              <a:rPr lang="en-US" sz="3299" dirty="0">
                <a:solidFill>
                  <a:srgbClr val="3F2A79"/>
                </a:solidFill>
                <a:latin typeface="Canva Sans"/>
                <a:ea typeface="Canva Sans"/>
                <a:cs typeface="Canva Sans"/>
                <a:sym typeface="Canva Sans"/>
              </a:rPr>
              <a:t>•</a:t>
            </a:r>
            <a:r>
              <a:rPr lang="en-US" sz="3299" b="1" dirty="0">
                <a:solidFill>
                  <a:srgbClr val="3F2A79"/>
                </a:solidFill>
                <a:latin typeface="Canva Sans Bold"/>
                <a:ea typeface="Canva Sans Bold"/>
                <a:cs typeface="Canva Sans Bold"/>
                <a:sym typeface="Canva Sans Bold"/>
              </a:rPr>
              <a:t>23 </a:t>
            </a:r>
            <a:r>
              <a:rPr lang="uk-UA" sz="3299" b="1" dirty="0">
                <a:solidFill>
                  <a:srgbClr val="3F2A79"/>
                </a:solidFill>
                <a:latin typeface="Canva Sans Bold"/>
                <a:ea typeface="Canva Sans Bold"/>
                <a:cs typeface="Canva Sans Bold"/>
                <a:sym typeface="Canva Sans Bold"/>
              </a:rPr>
              <a:t>травня</a:t>
            </a:r>
            <a:r>
              <a:rPr lang="en-US" sz="3299" b="1" dirty="0">
                <a:solidFill>
                  <a:srgbClr val="3F2A79"/>
                </a:solidFill>
                <a:latin typeface="Canva Sans Bold"/>
                <a:ea typeface="Canva Sans Bold"/>
                <a:cs typeface="Canva Sans Bold"/>
                <a:sym typeface="Canva Sans Bold"/>
              </a:rPr>
              <a:t> 2023 р. </a:t>
            </a:r>
            <a:r>
              <a:rPr lang="uk-UA" sz="3299" b="1" dirty="0">
                <a:solidFill>
                  <a:srgbClr val="3F2A79"/>
                </a:solidFill>
                <a:latin typeface="Canva Sans Bold"/>
                <a:ea typeface="Canva Sans Bold"/>
                <a:cs typeface="Canva Sans Bold"/>
                <a:sym typeface="Canva Sans Bold"/>
              </a:rPr>
              <a:t>  </a:t>
            </a:r>
            <a:r>
              <a:rPr lang="en-US" sz="3299" b="1" dirty="0">
                <a:solidFill>
                  <a:srgbClr val="3F2A79"/>
                </a:solidFill>
                <a:latin typeface="Canva Sans Bold"/>
                <a:ea typeface="Canva Sans Bold"/>
                <a:cs typeface="Canva Sans Bold"/>
                <a:sym typeface="Canva Sans Bold"/>
              </a:rPr>
              <a:t>•онлайн-лекція</a:t>
            </a:r>
          </a:p>
          <a:p>
            <a:pPr algn="ctr">
              <a:lnSpc>
                <a:spcPts val="4619"/>
              </a:lnSpc>
              <a:spcBef>
                <a:spcPct val="0"/>
              </a:spcBef>
            </a:pPr>
            <a:r>
              <a:rPr lang="en-US" sz="3299" b="1" dirty="0">
                <a:solidFill>
                  <a:srgbClr val="3F2A79"/>
                </a:solidFill>
                <a:latin typeface="Canva Sans Bold"/>
                <a:ea typeface="Canva Sans Bold"/>
                <a:cs typeface="Canva Sans Bold"/>
                <a:sym typeface="Canva Sans Bold"/>
              </a:rPr>
              <a:t>•«</a:t>
            </a:r>
            <a:r>
              <a:rPr lang="uk-UA" sz="3299" b="1" dirty="0">
                <a:solidFill>
                  <a:srgbClr val="3F2A79"/>
                </a:solidFill>
                <a:latin typeface="Canva Sans Bold"/>
                <a:ea typeface="Canva Sans Bold"/>
                <a:cs typeface="Canva Sans Bold"/>
                <a:sym typeface="Canva Sans Bold"/>
              </a:rPr>
              <a:t>Розширення та демократія як зовнішня політика ЄС</a:t>
            </a:r>
            <a:r>
              <a:rPr lang="en-US" sz="3299" b="1" dirty="0">
                <a:solidFill>
                  <a:srgbClr val="3F2A79"/>
                </a:solidFill>
                <a:latin typeface="Canva Sans Bold"/>
                <a:ea typeface="Canva Sans Bold"/>
                <a:cs typeface="Canva Sans Bold"/>
                <a:sym typeface="Canva Sans Bold"/>
              </a:rPr>
              <a:t>»</a:t>
            </a:r>
            <a:r>
              <a:rPr lang="en-US" sz="3299" b="1" dirty="0">
                <a:solidFill>
                  <a:srgbClr val="000000"/>
                </a:solidFill>
                <a:latin typeface="Canva Sans Bold"/>
                <a:ea typeface="Canva Sans Bold"/>
                <a:cs typeface="Canva Sans Bold"/>
                <a:sym typeface="Canva Sans Bold"/>
              </a:rPr>
              <a:t> </a:t>
            </a:r>
            <a:r>
              <a:rPr lang="uk-UA" sz="3299" b="1" dirty="0">
                <a:solidFill>
                  <a:srgbClr val="1219D8"/>
                </a:solidFill>
                <a:latin typeface="Canva Sans Bold"/>
                <a:ea typeface="Canva Sans Bold"/>
                <a:cs typeface="Canva Sans Bold"/>
                <a:sym typeface="Canva Sans Bold"/>
              </a:rPr>
              <a:t> </a:t>
            </a:r>
            <a:endParaRPr lang="en-US" sz="3299" b="1" dirty="0">
              <a:solidFill>
                <a:srgbClr val="1219D8"/>
              </a:solidFill>
              <a:latin typeface="Canva Sans Bold"/>
              <a:ea typeface="Canva Sans Bold"/>
              <a:cs typeface="Canva Sans Bold"/>
              <a:sym typeface="Canva Sans Bold"/>
            </a:endParaRPr>
          </a:p>
          <a:p>
            <a:r>
              <a:rPr lang="uk-UA" sz="3200" dirty="0"/>
              <a:t>23 травня 2023 року спільнота Чорноморського національного університету імені Петра Могили доєдналась до заключної онлайн-лекції циклу «Європейський Союз як модель регіональної інтеграції» (авторка циклу – кандидатка політичних наук, доцентка кафедри історії ЧНУ імені Петра Могили Аліна Іовчева).</a:t>
            </a:r>
          </a:p>
          <a:p>
            <a:r>
              <a:rPr lang="uk-UA" sz="3299" b="1" dirty="0">
                <a:solidFill>
                  <a:srgbClr val="69498D"/>
                </a:solidFill>
                <a:latin typeface="Canva Sans Bold"/>
                <a:ea typeface="Canva Sans Bold"/>
                <a:cs typeface="Canva Sans Bold"/>
                <a:sym typeface="Canva Sans Bold"/>
              </a:rPr>
              <a:t>Обговорювали  причини та наслідки розширення, вплив європеїзації на країни, процес приєднання країн до ЄС, виклики, які виникають в процесі розширення </a:t>
            </a:r>
            <a:r>
              <a:rPr lang="en-US" sz="3299" b="1" dirty="0">
                <a:solidFill>
                  <a:srgbClr val="69498D"/>
                </a:solidFill>
                <a:latin typeface="Canva Sans Bold"/>
                <a:ea typeface="Canva Sans Bold"/>
                <a:cs typeface="Canva Sans Bold"/>
                <a:sym typeface="Canva Sans Bold"/>
              </a:rPr>
              <a:t>ЄС</a:t>
            </a:r>
            <a:endParaRPr lang="uk-UA" sz="3299" b="1" dirty="0">
              <a:solidFill>
                <a:srgbClr val="69498D"/>
              </a:solidFill>
              <a:latin typeface="Canva Sans Bold"/>
              <a:ea typeface="Canva Sans Bold"/>
              <a:cs typeface="Canva Sans Bold"/>
              <a:sym typeface="Canva Sans Bold"/>
            </a:endParaRPr>
          </a:p>
          <a:p>
            <a:endParaRPr lang="uk-UA" sz="3299" b="1" dirty="0">
              <a:solidFill>
                <a:srgbClr val="69498D"/>
              </a:solidFill>
              <a:latin typeface="Canva Sans Bold"/>
              <a:ea typeface="Canva Sans Bold"/>
              <a:cs typeface="Canva Sans Bold"/>
              <a:sym typeface="Canva Sans Bold"/>
            </a:endParaRPr>
          </a:p>
          <a:p>
            <a:endParaRPr lang="uk-UA" sz="3299" b="1" dirty="0">
              <a:solidFill>
                <a:srgbClr val="69498D"/>
              </a:solidFill>
              <a:latin typeface="Canva Sans Bold"/>
              <a:ea typeface="Canva Sans Bold"/>
              <a:cs typeface="Canva Sans Bold"/>
              <a:sym typeface="Canva Sans Bold"/>
            </a:endParaRPr>
          </a:p>
          <a:p>
            <a:endParaRPr lang="uk-UA" sz="3299" b="1" dirty="0">
              <a:solidFill>
                <a:srgbClr val="69498D"/>
              </a:solidFill>
              <a:latin typeface="Canva Sans Bold"/>
              <a:ea typeface="Canva Sans Bold"/>
              <a:cs typeface="Canva Sans Bold"/>
              <a:sym typeface="Canva Sans Bold"/>
            </a:endParaRPr>
          </a:p>
          <a:p>
            <a:endParaRPr lang="uk-UA" sz="3299" b="1" dirty="0">
              <a:solidFill>
                <a:srgbClr val="69498D"/>
              </a:solidFill>
              <a:latin typeface="Canva Sans Bold"/>
              <a:ea typeface="Canva Sans Bold"/>
              <a:cs typeface="Canva Sans Bold"/>
              <a:sym typeface="Canva Sans Bold"/>
            </a:endParaRPr>
          </a:p>
          <a:p>
            <a:endParaRPr lang="uk-UA" sz="3299" b="1" dirty="0">
              <a:solidFill>
                <a:srgbClr val="69498D"/>
              </a:solidFill>
              <a:latin typeface="Canva Sans Bold"/>
              <a:ea typeface="Canva Sans Bold"/>
              <a:cs typeface="Canva Sans Bold"/>
              <a:sym typeface="Canva Sans Bold"/>
            </a:endParaRPr>
          </a:p>
          <a:p>
            <a:endParaRPr lang="uk-UA" sz="3299" b="1" dirty="0">
              <a:solidFill>
                <a:srgbClr val="69498D"/>
              </a:solidFill>
              <a:latin typeface="Canva Sans Bold"/>
              <a:ea typeface="Canva Sans Bold"/>
              <a:cs typeface="Canva Sans Bold"/>
              <a:sym typeface="Canva Sans Bold"/>
            </a:endParaRPr>
          </a:p>
          <a:p>
            <a:endParaRPr lang="uk-UA" sz="3299" b="1" dirty="0">
              <a:solidFill>
                <a:srgbClr val="69498D"/>
              </a:solidFill>
              <a:latin typeface="Canva Sans Bold"/>
              <a:ea typeface="Canva Sans Bold"/>
              <a:cs typeface="Canva Sans Bold"/>
              <a:sym typeface="Canva Sans Bold"/>
            </a:endParaRPr>
          </a:p>
          <a:p>
            <a:pPr lvl="0"/>
            <a:r>
              <a:rPr lang="en-US" sz="2000" b="1" dirty="0">
                <a:hlinkClick r:id="rId8"/>
              </a:rPr>
              <a:t>https://chmnu.edu.ua/vidbulasya-zaklyuchna-lektsiya-tsiklu-yevropejskij-soyuz-yak-model-regionalnoyi-integratsiyi</a:t>
            </a:r>
            <a:endParaRPr lang="uk-UA" sz="2000" dirty="0"/>
          </a:p>
          <a:p>
            <a:endParaRPr lang="uk-UA" sz="3299" b="1" dirty="0">
              <a:solidFill>
                <a:srgbClr val="69498D"/>
              </a:solidFill>
              <a:latin typeface="Canva Sans Bold"/>
              <a:ea typeface="Canva Sans Bold"/>
              <a:cs typeface="Canva Sans Bold"/>
              <a:sym typeface="Canva Sans Bold"/>
            </a:endParaRPr>
          </a:p>
          <a:p>
            <a:endParaRPr lang="uk-UA" sz="3299" b="1" dirty="0">
              <a:solidFill>
                <a:srgbClr val="69498D"/>
              </a:solidFill>
              <a:latin typeface="Canva Sans Bold"/>
              <a:ea typeface="Canva Sans Bold"/>
              <a:cs typeface="Canva Sans Bold"/>
              <a:sym typeface="Canva Sans Bold"/>
            </a:endParaRPr>
          </a:p>
          <a:p>
            <a:endParaRPr lang="en-US" sz="3299" b="1" dirty="0">
              <a:solidFill>
                <a:srgbClr val="69498D"/>
              </a:solidFill>
              <a:latin typeface="Canva Sans Bold"/>
              <a:ea typeface="Canva Sans Bold"/>
              <a:cs typeface="Canva Sans Bold"/>
              <a:sym typeface="Canva Sans Bold"/>
            </a:endParaRPr>
          </a:p>
        </p:txBody>
      </p:sp>
      <p:pic>
        <p:nvPicPr>
          <p:cNvPr id="6146" name="Picture 2">
            <a:extLst>
              <a:ext uri="{FF2B5EF4-FFF2-40B4-BE49-F238E27FC236}">
                <a16:creationId xmlns:a16="http://schemas.microsoft.com/office/drawing/2014/main" xmlns="" id="{5CB4C370-69F6-E29F-9324-6B6AD9E5B38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00183" y="6290001"/>
            <a:ext cx="6684186" cy="2911147"/>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xmlns="" id="{54623DDE-5C8D-DD77-7F27-772625266C4C}"/>
              </a:ext>
            </a:extLst>
          </p:cNvPr>
          <p:cNvSpPr txBox="1"/>
          <p:nvPr/>
        </p:nvSpPr>
        <p:spPr>
          <a:xfrm flipV="1">
            <a:off x="4902654" y="6763026"/>
            <a:ext cx="6834340" cy="369332"/>
          </a:xfrm>
          <a:prstGeom prst="rect">
            <a:avLst/>
          </a:prstGeom>
          <a:noFill/>
        </p:spPr>
        <p:txBody>
          <a:bodyPr wrap="square">
            <a:spAutoFit/>
          </a:bodyPr>
          <a:lstStyle/>
          <a:p>
            <a:r>
              <a:rPr lang="uk-UA" b="0" i="0" dirty="0">
                <a:solidFill>
                  <a:srgbClr val="080809"/>
                </a:solidFill>
                <a:effectLst/>
                <a:latin typeface="Segoe UI Historic" panose="020B0502040204020203" pitchFamily="34" charset="0"/>
              </a:rPr>
              <a:t> </a:t>
            </a:r>
            <a:endParaRPr lang="uk-UA"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4800446" y="9258300"/>
            <a:ext cx="12458854" cy="0"/>
          </a:xfrm>
          <a:prstGeom prst="line">
            <a:avLst/>
          </a:prstGeom>
          <a:ln w="19050" cap="flat">
            <a:solidFill>
              <a:srgbClr val="48276D"/>
            </a:solidFill>
            <a:prstDash val="solid"/>
            <a:headEnd type="none" w="sm" len="sm"/>
            <a:tailEnd type="none" w="sm" len="sm"/>
          </a:ln>
        </p:spPr>
        <p:txBody>
          <a:bodyPr/>
          <a:lstStyle/>
          <a:p>
            <a:endParaRPr lang="uk-UA"/>
          </a:p>
        </p:txBody>
      </p:sp>
      <p:sp>
        <p:nvSpPr>
          <p:cNvPr id="3" name="Freeform 3"/>
          <p:cNvSpPr/>
          <p:nvPr/>
        </p:nvSpPr>
        <p:spPr>
          <a:xfrm>
            <a:off x="15498007" y="7924463"/>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alphaModFix amt="35000"/>
              <a:extLst>
                <a:ext uri="{96DAC541-7B7A-43D3-8B79-37D633B846F1}">
                  <asvg:svgBlip xmlns:asvg="http://schemas.microsoft.com/office/drawing/2016/SVG/main" xmlns="" r:embed="rId3"/>
                </a:ext>
              </a:extLst>
            </a:blip>
            <a:stretch>
              <a:fillRect/>
            </a:stretch>
          </a:blipFill>
        </p:spPr>
        <p:txBody>
          <a:bodyPr/>
          <a:lstStyle/>
          <a:p>
            <a:endParaRPr lang="uk-UA"/>
          </a:p>
        </p:txBody>
      </p:sp>
      <p:sp>
        <p:nvSpPr>
          <p:cNvPr id="4" name="AutoShape 4"/>
          <p:cNvSpPr/>
          <p:nvPr/>
        </p:nvSpPr>
        <p:spPr>
          <a:xfrm flipV="1">
            <a:off x="1028700" y="1047750"/>
            <a:ext cx="16230600" cy="0"/>
          </a:xfrm>
          <a:prstGeom prst="line">
            <a:avLst/>
          </a:prstGeom>
          <a:ln w="19050" cap="flat">
            <a:solidFill>
              <a:srgbClr val="48276D"/>
            </a:solidFill>
            <a:prstDash val="solid"/>
            <a:headEnd type="none" w="sm" len="sm"/>
            <a:tailEnd type="none" w="sm" len="sm"/>
          </a:ln>
        </p:spPr>
        <p:txBody>
          <a:bodyPr/>
          <a:lstStyle/>
          <a:p>
            <a:endParaRPr lang="uk-UA"/>
          </a:p>
        </p:txBody>
      </p:sp>
      <p:sp>
        <p:nvSpPr>
          <p:cNvPr id="5" name="Freeform 5"/>
          <p:cNvSpPr/>
          <p:nvPr/>
        </p:nvSpPr>
        <p:spPr>
          <a:xfrm>
            <a:off x="16696854" y="642116"/>
            <a:ext cx="562446" cy="375305"/>
          </a:xfrm>
          <a:custGeom>
            <a:avLst/>
            <a:gdLst/>
            <a:ahLst/>
            <a:cxnLst/>
            <a:rect l="l" t="t" r="r" b="b"/>
            <a:pathLst>
              <a:path w="562446" h="375305">
                <a:moveTo>
                  <a:pt x="0" y="0"/>
                </a:moveTo>
                <a:lnTo>
                  <a:pt x="562446" y="0"/>
                </a:lnTo>
                <a:lnTo>
                  <a:pt x="562446" y="375305"/>
                </a:lnTo>
                <a:lnTo>
                  <a:pt x="0" y="37530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uk-UA"/>
          </a:p>
        </p:txBody>
      </p:sp>
      <p:grpSp>
        <p:nvGrpSpPr>
          <p:cNvPr id="6" name="Group 6"/>
          <p:cNvGrpSpPr/>
          <p:nvPr/>
        </p:nvGrpSpPr>
        <p:grpSpPr>
          <a:xfrm>
            <a:off x="37658" y="-16328"/>
            <a:ext cx="6175345" cy="10303328"/>
            <a:chOff x="0" y="0"/>
            <a:chExt cx="1626428" cy="2811765"/>
          </a:xfrm>
        </p:grpSpPr>
        <p:sp>
          <p:nvSpPr>
            <p:cNvPr id="7" name="Freeform 7"/>
            <p:cNvSpPr/>
            <p:nvPr/>
          </p:nvSpPr>
          <p:spPr>
            <a:xfrm>
              <a:off x="0" y="0"/>
              <a:ext cx="1626428" cy="2811765"/>
            </a:xfrm>
            <a:custGeom>
              <a:avLst/>
              <a:gdLst/>
              <a:ahLst/>
              <a:cxnLst/>
              <a:rect l="l" t="t" r="r" b="b"/>
              <a:pathLst>
                <a:path w="1626428" h="2811765">
                  <a:moveTo>
                    <a:pt x="0" y="0"/>
                  </a:moveTo>
                  <a:lnTo>
                    <a:pt x="1626428" y="0"/>
                  </a:lnTo>
                  <a:lnTo>
                    <a:pt x="1626428" y="2811765"/>
                  </a:lnTo>
                  <a:lnTo>
                    <a:pt x="0" y="2811765"/>
                  </a:lnTo>
                  <a:close/>
                </a:path>
              </a:pathLst>
            </a:custGeom>
            <a:gradFill rotWithShape="1">
              <a:gsLst>
                <a:gs pos="0">
                  <a:srgbClr val="9374B3">
                    <a:alpha val="100000"/>
                  </a:srgbClr>
                </a:gs>
                <a:gs pos="50000">
                  <a:srgbClr val="7161A6">
                    <a:alpha val="100000"/>
                  </a:srgbClr>
                </a:gs>
                <a:gs pos="100000">
                  <a:srgbClr val="4A4D9C">
                    <a:alpha val="100000"/>
                  </a:srgbClr>
                </a:gs>
              </a:gsLst>
              <a:lin ang="0"/>
            </a:gradFill>
          </p:spPr>
          <p:txBody>
            <a:bodyPr/>
            <a:lstStyle/>
            <a:p>
              <a:endParaRPr lang="uk-UA"/>
            </a:p>
          </p:txBody>
        </p:sp>
        <p:sp>
          <p:nvSpPr>
            <p:cNvPr id="8" name="TextBox 8"/>
            <p:cNvSpPr txBox="1"/>
            <p:nvPr/>
          </p:nvSpPr>
          <p:spPr>
            <a:xfrm>
              <a:off x="0" y="-38100"/>
              <a:ext cx="1626428" cy="2849865"/>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a:off x="1028700" y="373185"/>
            <a:ext cx="4423299" cy="4389400"/>
            <a:chOff x="0" y="0"/>
            <a:chExt cx="794976" cy="788883"/>
          </a:xfrm>
        </p:grpSpPr>
        <p:sp>
          <p:nvSpPr>
            <p:cNvPr id="10" name="Freeform 10"/>
            <p:cNvSpPr/>
            <p:nvPr/>
          </p:nvSpPr>
          <p:spPr>
            <a:xfrm>
              <a:off x="0" y="0"/>
              <a:ext cx="794976" cy="788883"/>
            </a:xfrm>
            <a:custGeom>
              <a:avLst/>
              <a:gdLst/>
              <a:ahLst/>
              <a:cxnLst/>
              <a:rect l="l" t="t" r="r" b="b"/>
              <a:pathLst>
                <a:path w="794976" h="788883">
                  <a:moveTo>
                    <a:pt x="0" y="0"/>
                  </a:moveTo>
                  <a:lnTo>
                    <a:pt x="794976" y="0"/>
                  </a:lnTo>
                  <a:lnTo>
                    <a:pt x="794976" y="788883"/>
                  </a:lnTo>
                  <a:lnTo>
                    <a:pt x="0" y="788883"/>
                  </a:lnTo>
                  <a:close/>
                </a:path>
              </a:pathLst>
            </a:custGeom>
            <a:blipFill>
              <a:blip r:embed="rId6"/>
              <a:stretch>
                <a:fillRect l="-17173" r="-17173"/>
              </a:stretch>
            </a:blipFill>
          </p:spPr>
          <p:txBody>
            <a:bodyPr/>
            <a:lstStyle/>
            <a:p>
              <a:endParaRPr lang="uk-UA"/>
            </a:p>
          </p:txBody>
        </p:sp>
      </p:grpSp>
      <p:sp>
        <p:nvSpPr>
          <p:cNvPr id="11" name="Freeform 11"/>
          <p:cNvSpPr/>
          <p:nvPr/>
        </p:nvSpPr>
        <p:spPr>
          <a:xfrm>
            <a:off x="317697" y="373185"/>
            <a:ext cx="711003" cy="674565"/>
          </a:xfrm>
          <a:custGeom>
            <a:avLst/>
            <a:gdLst/>
            <a:ahLst/>
            <a:cxnLst/>
            <a:rect l="l" t="t" r="r" b="b"/>
            <a:pathLst>
              <a:path w="711003" h="674565">
                <a:moveTo>
                  <a:pt x="0" y="0"/>
                </a:moveTo>
                <a:lnTo>
                  <a:pt x="711003" y="0"/>
                </a:lnTo>
                <a:lnTo>
                  <a:pt x="711003" y="674565"/>
                </a:lnTo>
                <a:lnTo>
                  <a:pt x="0" y="67456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uk-UA"/>
          </a:p>
        </p:txBody>
      </p:sp>
      <p:sp>
        <p:nvSpPr>
          <p:cNvPr id="12" name="Freeform 12"/>
          <p:cNvSpPr/>
          <p:nvPr/>
        </p:nvSpPr>
        <p:spPr>
          <a:xfrm>
            <a:off x="17550192" y="9486670"/>
            <a:ext cx="711003" cy="674565"/>
          </a:xfrm>
          <a:custGeom>
            <a:avLst/>
            <a:gdLst/>
            <a:ahLst/>
            <a:cxnLst/>
            <a:rect l="l" t="t" r="r" b="b"/>
            <a:pathLst>
              <a:path w="711003" h="674565">
                <a:moveTo>
                  <a:pt x="0" y="0"/>
                </a:moveTo>
                <a:lnTo>
                  <a:pt x="711003" y="0"/>
                </a:lnTo>
                <a:lnTo>
                  <a:pt x="711003" y="674565"/>
                </a:lnTo>
                <a:lnTo>
                  <a:pt x="0" y="67456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uk-UA"/>
          </a:p>
        </p:txBody>
      </p:sp>
      <p:grpSp>
        <p:nvGrpSpPr>
          <p:cNvPr id="13" name="Group 13"/>
          <p:cNvGrpSpPr/>
          <p:nvPr/>
        </p:nvGrpSpPr>
        <p:grpSpPr>
          <a:xfrm>
            <a:off x="17243189" y="2833442"/>
            <a:ext cx="1044811" cy="5724034"/>
            <a:chOff x="0" y="0"/>
            <a:chExt cx="275176" cy="1507565"/>
          </a:xfrm>
        </p:grpSpPr>
        <p:sp>
          <p:nvSpPr>
            <p:cNvPr id="14" name="Freeform 14"/>
            <p:cNvSpPr/>
            <p:nvPr/>
          </p:nvSpPr>
          <p:spPr>
            <a:xfrm>
              <a:off x="0" y="0"/>
              <a:ext cx="275176" cy="1507565"/>
            </a:xfrm>
            <a:custGeom>
              <a:avLst/>
              <a:gdLst/>
              <a:ahLst/>
              <a:cxnLst/>
              <a:rect l="l" t="t" r="r" b="b"/>
              <a:pathLst>
                <a:path w="275176" h="1507565">
                  <a:moveTo>
                    <a:pt x="0" y="0"/>
                  </a:moveTo>
                  <a:lnTo>
                    <a:pt x="275176" y="0"/>
                  </a:lnTo>
                  <a:lnTo>
                    <a:pt x="275176" y="1507565"/>
                  </a:lnTo>
                  <a:lnTo>
                    <a:pt x="0" y="1507565"/>
                  </a:lnTo>
                  <a:close/>
                </a:path>
              </a:pathLst>
            </a:custGeom>
            <a:gradFill rotWithShape="1">
              <a:gsLst>
                <a:gs pos="0">
                  <a:srgbClr val="9374B3">
                    <a:alpha val="100000"/>
                  </a:srgbClr>
                </a:gs>
                <a:gs pos="50000">
                  <a:srgbClr val="7161A6">
                    <a:alpha val="100000"/>
                  </a:srgbClr>
                </a:gs>
                <a:gs pos="100000">
                  <a:srgbClr val="4A4D9C">
                    <a:alpha val="100000"/>
                  </a:srgbClr>
                </a:gs>
              </a:gsLst>
              <a:lin ang="0"/>
            </a:gradFill>
          </p:spPr>
          <p:txBody>
            <a:bodyPr/>
            <a:lstStyle/>
            <a:p>
              <a:endParaRPr lang="uk-UA"/>
            </a:p>
          </p:txBody>
        </p:sp>
        <p:sp>
          <p:nvSpPr>
            <p:cNvPr id="15" name="TextBox 15"/>
            <p:cNvSpPr txBox="1"/>
            <p:nvPr/>
          </p:nvSpPr>
          <p:spPr>
            <a:xfrm>
              <a:off x="0" y="-38100"/>
              <a:ext cx="275176" cy="1545665"/>
            </a:xfrm>
            <a:prstGeom prst="rect">
              <a:avLst/>
            </a:prstGeom>
          </p:spPr>
          <p:txBody>
            <a:bodyPr lIns="50800" tIns="50800" rIns="50800" bIns="50800" rtlCol="0" anchor="ctr"/>
            <a:lstStyle/>
            <a:p>
              <a:pPr algn="ctr">
                <a:lnSpc>
                  <a:spcPts val="2659"/>
                </a:lnSpc>
                <a:spcBef>
                  <a:spcPct val="0"/>
                </a:spcBef>
              </a:pPr>
              <a:endParaRPr/>
            </a:p>
          </p:txBody>
        </p:sp>
      </p:grpSp>
      <p:sp>
        <p:nvSpPr>
          <p:cNvPr id="16" name="Freeform 16"/>
          <p:cNvSpPr/>
          <p:nvPr/>
        </p:nvSpPr>
        <p:spPr>
          <a:xfrm rot="-5400000">
            <a:off x="17461217" y="3939708"/>
            <a:ext cx="711163" cy="177791"/>
          </a:xfrm>
          <a:custGeom>
            <a:avLst/>
            <a:gdLst/>
            <a:ahLst/>
            <a:cxnLst/>
            <a:rect l="l" t="t" r="r" b="b"/>
            <a:pathLst>
              <a:path w="711163" h="177791">
                <a:moveTo>
                  <a:pt x="0" y="0"/>
                </a:moveTo>
                <a:lnTo>
                  <a:pt x="711162" y="0"/>
                </a:lnTo>
                <a:lnTo>
                  <a:pt x="711162" y="177791"/>
                </a:lnTo>
                <a:lnTo>
                  <a:pt x="0" y="17779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uk-UA"/>
          </a:p>
        </p:txBody>
      </p:sp>
      <p:sp>
        <p:nvSpPr>
          <p:cNvPr id="17" name="AutoShape 17"/>
          <p:cNvSpPr/>
          <p:nvPr/>
        </p:nvSpPr>
        <p:spPr>
          <a:xfrm flipV="1">
            <a:off x="17807273" y="4933828"/>
            <a:ext cx="0" cy="1044644"/>
          </a:xfrm>
          <a:prstGeom prst="line">
            <a:avLst/>
          </a:prstGeom>
          <a:ln w="19050" cap="flat">
            <a:solidFill>
              <a:srgbClr val="FFFFFF"/>
            </a:solidFill>
            <a:prstDash val="solid"/>
            <a:headEnd type="none" w="sm" len="sm"/>
            <a:tailEnd type="none" w="sm" len="sm"/>
          </a:ln>
        </p:spPr>
        <p:txBody>
          <a:bodyPr/>
          <a:lstStyle/>
          <a:p>
            <a:endParaRPr lang="uk-UA"/>
          </a:p>
        </p:txBody>
      </p:sp>
      <p:sp>
        <p:nvSpPr>
          <p:cNvPr id="18" name="Freeform 18"/>
          <p:cNvSpPr/>
          <p:nvPr/>
        </p:nvSpPr>
        <p:spPr>
          <a:xfrm rot="-5400000">
            <a:off x="17461217" y="6862572"/>
            <a:ext cx="711163" cy="177791"/>
          </a:xfrm>
          <a:custGeom>
            <a:avLst/>
            <a:gdLst/>
            <a:ahLst/>
            <a:cxnLst/>
            <a:rect l="l" t="t" r="r" b="b"/>
            <a:pathLst>
              <a:path w="711163" h="177791">
                <a:moveTo>
                  <a:pt x="0" y="0"/>
                </a:moveTo>
                <a:lnTo>
                  <a:pt x="711162" y="0"/>
                </a:lnTo>
                <a:lnTo>
                  <a:pt x="711162" y="177791"/>
                </a:lnTo>
                <a:lnTo>
                  <a:pt x="0" y="17779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uk-UA"/>
          </a:p>
        </p:txBody>
      </p:sp>
      <p:sp>
        <p:nvSpPr>
          <p:cNvPr id="19" name="TextBox 19"/>
          <p:cNvSpPr txBox="1"/>
          <p:nvPr/>
        </p:nvSpPr>
        <p:spPr>
          <a:xfrm>
            <a:off x="1028700" y="8113359"/>
            <a:ext cx="5410143" cy="2047875"/>
          </a:xfrm>
          <a:prstGeom prst="rect">
            <a:avLst/>
          </a:prstGeom>
        </p:spPr>
        <p:txBody>
          <a:bodyPr lIns="0" tIns="0" rIns="0" bIns="0" rtlCol="0" anchor="t">
            <a:spAutoFit/>
          </a:bodyPr>
          <a:lstStyle/>
          <a:p>
            <a:pPr algn="l">
              <a:lnSpc>
                <a:spcPts val="3359"/>
              </a:lnSpc>
            </a:pPr>
            <a:r>
              <a:rPr lang="en-US" sz="2399">
                <a:solidFill>
                  <a:srgbClr val="FFFFFF"/>
                </a:solidFill>
                <a:latin typeface="Roboto"/>
                <a:ea typeface="Roboto"/>
                <a:cs typeface="Roboto"/>
                <a:sym typeface="Roboto"/>
              </a:rPr>
              <a:t> </a:t>
            </a:r>
            <a:r>
              <a:rPr lang="en-US" sz="2399" b="1">
                <a:solidFill>
                  <a:srgbClr val="FFFFFF"/>
                </a:solidFill>
                <a:latin typeface="Roboto Bold"/>
                <a:ea typeface="Roboto Bold"/>
                <a:cs typeface="Roboto Bold"/>
                <a:sym typeface="Roboto Bold"/>
              </a:rPr>
              <a:t>Цикл лекцій Котляра Ю.В. – першого проректора, доктора історичних наук, професора, професора кафедри історії</a:t>
            </a:r>
          </a:p>
          <a:p>
            <a:pPr algn="l">
              <a:lnSpc>
                <a:spcPts val="2939"/>
              </a:lnSpc>
            </a:pPr>
            <a:endParaRPr lang="en-US" sz="2399" b="1">
              <a:solidFill>
                <a:srgbClr val="FFFFFF"/>
              </a:solidFill>
              <a:latin typeface="Roboto Bold"/>
              <a:ea typeface="Roboto Bold"/>
              <a:cs typeface="Roboto Bold"/>
              <a:sym typeface="Roboto Bold"/>
            </a:endParaRPr>
          </a:p>
        </p:txBody>
      </p:sp>
      <p:sp>
        <p:nvSpPr>
          <p:cNvPr id="20" name="TextBox 20"/>
          <p:cNvSpPr txBox="1"/>
          <p:nvPr/>
        </p:nvSpPr>
        <p:spPr>
          <a:xfrm>
            <a:off x="7499710" y="7628852"/>
            <a:ext cx="9197144" cy="2364359"/>
          </a:xfrm>
          <a:prstGeom prst="rect">
            <a:avLst/>
          </a:prstGeom>
        </p:spPr>
        <p:txBody>
          <a:bodyPr lIns="0" tIns="0" rIns="0" bIns="0" rtlCol="0" anchor="t">
            <a:spAutoFit/>
          </a:bodyPr>
          <a:lstStyle/>
          <a:p>
            <a:pPr algn="l">
              <a:lnSpc>
                <a:spcPts val="2398"/>
              </a:lnSpc>
            </a:pPr>
            <a:r>
              <a:rPr lang="en-US" sz="2200" b="1" spc="81" dirty="0">
                <a:solidFill>
                  <a:srgbClr val="48276D"/>
                </a:solidFill>
                <a:latin typeface="Montserrat Bold"/>
                <a:ea typeface="Montserrat Bold"/>
                <a:cs typeface="Montserrat Bold"/>
                <a:sym typeface="Montserrat Bold"/>
              </a:rPr>
              <a:t> </a:t>
            </a:r>
            <a:r>
              <a:rPr lang="en-US" sz="2200" b="1" spc="81" dirty="0">
                <a:solidFill>
                  <a:srgbClr val="5170FF"/>
                </a:solidFill>
                <a:latin typeface="Montserrat Bold"/>
                <a:ea typeface="Montserrat Bold"/>
                <a:cs typeface="Montserrat Bold"/>
                <a:sym typeface="Montserrat Bold"/>
              </a:rPr>
              <a:t>HTTPS://WWW.FACEBOOK.COM/PHOTO/?FBID=516708053778629&amp;SET=PCB.516708113778623&amp;__CFT__[0]=AZZAHR9HWRBK8528NUEQ8J4NS9ZAJW1ODM-JMNKOPM9A7-CBI7-LAWHLICTAA8BDUHSMH0K2IPEXT6REJI-Q0_UF5EFOE-ILMBHK1ZKR2CC8T8AZBJJCZBVSRAI1SBNJY1QQICQC0NHJZQGOMPNOKWLZETXWBQYD1HYWTQBOW6UK1IPLM1A6AK6K7GUEXAQPZTK&amp;__TN__=*B0H-R </a:t>
            </a:r>
          </a:p>
        </p:txBody>
      </p:sp>
      <p:sp>
        <p:nvSpPr>
          <p:cNvPr id="21" name="TextBox 21"/>
          <p:cNvSpPr txBox="1"/>
          <p:nvPr/>
        </p:nvSpPr>
        <p:spPr>
          <a:xfrm>
            <a:off x="7254028" y="1569388"/>
            <a:ext cx="9732204" cy="5667693"/>
          </a:xfrm>
          <a:prstGeom prst="rect">
            <a:avLst/>
          </a:prstGeom>
        </p:spPr>
        <p:txBody>
          <a:bodyPr lIns="0" tIns="0" rIns="0" bIns="0" rtlCol="0" anchor="t">
            <a:spAutoFit/>
          </a:bodyPr>
          <a:lstStyle/>
          <a:p>
            <a:pPr algn="l">
              <a:lnSpc>
                <a:spcPts val="3270"/>
              </a:lnSpc>
            </a:pPr>
            <a:r>
              <a:rPr lang="en-US" sz="3000" b="1" spc="111">
                <a:solidFill>
                  <a:srgbClr val="48276D"/>
                </a:solidFill>
                <a:latin typeface="Montserrat Bold"/>
                <a:ea typeface="Montserrat Bold"/>
                <a:cs typeface="Montserrat Bold"/>
                <a:sym typeface="Montserrat Bold"/>
              </a:rPr>
              <a:t>  18 СІЧНЯ 2023 Р. ВИКЛАДАЧІ ТА СТУДЕНТИ ЧОРНОМОРСЬКОГО НАЦІОНАЛЬНОГО УНІВЕРСИТЕТУ ІМЕНІ ПЕТРА МОГИЛИ МАЛИ ЗМОГУ ДОЛУЧИЛИСЯ ДО ВІДКРИТОЇ ЛЕКЦІЇ Д.ІСТ.Н, ПРОФЕСОРА, ПЕРШОГО ПРОРЕКТОРА УНІВЕРСИТЕТУ ЮРІЯ ВАДИМОВИЧА КОТЛЯРА НА ТЕМУ «ІСТОРІЯ ЄВРОПИ І УКРАЇНИ. ПЕРІОДИЗАЦІЯ І СХЕМИ-КОНЦЕПЦІЇ» В РАМКАХ РЕАЛІЗАЦІЇ МІЖНАРОДНОГО ПРОЄКТУ ERASMUS+ ЗА НАПРЯМКОМ JEAN MONNET MODULE “IMPLEMENTATION OF EUROPEAN VALUES AS A BASIS OF DEMOCRACY IN UKRAINE”.</a:t>
            </a:r>
          </a:p>
          <a:p>
            <a:pPr algn="l">
              <a:lnSpc>
                <a:spcPts val="2725"/>
              </a:lnSpc>
            </a:pPr>
            <a:endParaRPr lang="en-US" sz="3000" b="1" spc="111">
              <a:solidFill>
                <a:srgbClr val="48276D"/>
              </a:solidFill>
              <a:latin typeface="Montserrat Bold"/>
              <a:ea typeface="Montserrat Bold"/>
              <a:cs typeface="Montserrat Bold"/>
              <a:sym typeface="Montserrat Bold"/>
            </a:endParaRPr>
          </a:p>
        </p:txBody>
      </p:sp>
      <p:sp>
        <p:nvSpPr>
          <p:cNvPr id="22" name="Freeform 22"/>
          <p:cNvSpPr/>
          <p:nvPr/>
        </p:nvSpPr>
        <p:spPr>
          <a:xfrm>
            <a:off x="1476013" y="3508242"/>
            <a:ext cx="5521058" cy="4374432"/>
          </a:xfrm>
          <a:custGeom>
            <a:avLst/>
            <a:gdLst/>
            <a:ahLst/>
            <a:cxnLst/>
            <a:rect l="l" t="t" r="r" b="b"/>
            <a:pathLst>
              <a:path w="5521058" h="4374432">
                <a:moveTo>
                  <a:pt x="0" y="0"/>
                </a:moveTo>
                <a:lnTo>
                  <a:pt x="5521058" y="0"/>
                </a:lnTo>
                <a:lnTo>
                  <a:pt x="5521058" y="4374433"/>
                </a:lnTo>
                <a:lnTo>
                  <a:pt x="0" y="4374433"/>
                </a:lnTo>
                <a:lnTo>
                  <a:pt x="0" y="0"/>
                </a:lnTo>
                <a:close/>
              </a:path>
            </a:pathLst>
          </a:custGeom>
          <a:blipFill>
            <a:blip r:embed="rId11"/>
            <a:stretch>
              <a:fillRect l="-4361" r="-4361"/>
            </a:stretch>
          </a:blipFill>
        </p:spPr>
        <p:txBody>
          <a:bodyPr/>
          <a:lstStyle/>
          <a:p>
            <a:endParaRPr lang="uk-UA"/>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4800446" y="9258300"/>
            <a:ext cx="12458854" cy="0"/>
          </a:xfrm>
          <a:prstGeom prst="line">
            <a:avLst/>
          </a:prstGeom>
          <a:ln w="19050" cap="flat">
            <a:solidFill>
              <a:srgbClr val="48276D"/>
            </a:solidFill>
            <a:prstDash val="solid"/>
            <a:headEnd type="none" w="sm" len="sm"/>
            <a:tailEnd type="none" w="sm" len="sm"/>
          </a:ln>
        </p:spPr>
        <p:txBody>
          <a:bodyPr/>
          <a:lstStyle/>
          <a:p>
            <a:endParaRPr lang="uk-UA"/>
          </a:p>
        </p:txBody>
      </p:sp>
      <p:sp>
        <p:nvSpPr>
          <p:cNvPr id="3" name="Freeform 3"/>
          <p:cNvSpPr/>
          <p:nvPr/>
        </p:nvSpPr>
        <p:spPr>
          <a:xfrm>
            <a:off x="15498007" y="7924463"/>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alphaModFix amt="35000"/>
              <a:extLst>
                <a:ext uri="{96DAC541-7B7A-43D3-8B79-37D633B846F1}">
                  <asvg:svgBlip xmlns:asvg="http://schemas.microsoft.com/office/drawing/2016/SVG/main" xmlns="" r:embed="rId3"/>
                </a:ext>
              </a:extLst>
            </a:blip>
            <a:stretch>
              <a:fillRect/>
            </a:stretch>
          </a:blipFill>
        </p:spPr>
        <p:txBody>
          <a:bodyPr/>
          <a:lstStyle/>
          <a:p>
            <a:endParaRPr lang="uk-UA"/>
          </a:p>
        </p:txBody>
      </p:sp>
      <p:sp>
        <p:nvSpPr>
          <p:cNvPr id="4" name="AutoShape 4"/>
          <p:cNvSpPr/>
          <p:nvPr/>
        </p:nvSpPr>
        <p:spPr>
          <a:xfrm flipV="1">
            <a:off x="1028700" y="1047750"/>
            <a:ext cx="16230600" cy="0"/>
          </a:xfrm>
          <a:prstGeom prst="line">
            <a:avLst/>
          </a:prstGeom>
          <a:ln w="19050" cap="flat">
            <a:solidFill>
              <a:srgbClr val="48276D"/>
            </a:solidFill>
            <a:prstDash val="solid"/>
            <a:headEnd type="none" w="sm" len="sm"/>
            <a:tailEnd type="none" w="sm" len="sm"/>
          </a:ln>
        </p:spPr>
        <p:txBody>
          <a:bodyPr/>
          <a:lstStyle/>
          <a:p>
            <a:endParaRPr lang="uk-UA"/>
          </a:p>
        </p:txBody>
      </p:sp>
      <p:sp>
        <p:nvSpPr>
          <p:cNvPr id="5" name="Freeform 5"/>
          <p:cNvSpPr/>
          <p:nvPr/>
        </p:nvSpPr>
        <p:spPr>
          <a:xfrm>
            <a:off x="16696854" y="642116"/>
            <a:ext cx="562446" cy="375305"/>
          </a:xfrm>
          <a:custGeom>
            <a:avLst/>
            <a:gdLst/>
            <a:ahLst/>
            <a:cxnLst/>
            <a:rect l="l" t="t" r="r" b="b"/>
            <a:pathLst>
              <a:path w="562446" h="375305">
                <a:moveTo>
                  <a:pt x="0" y="0"/>
                </a:moveTo>
                <a:lnTo>
                  <a:pt x="562446" y="0"/>
                </a:lnTo>
                <a:lnTo>
                  <a:pt x="562446" y="375305"/>
                </a:lnTo>
                <a:lnTo>
                  <a:pt x="0" y="37530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uk-UA"/>
          </a:p>
        </p:txBody>
      </p:sp>
      <p:grpSp>
        <p:nvGrpSpPr>
          <p:cNvPr id="6" name="Group 6"/>
          <p:cNvGrpSpPr/>
          <p:nvPr/>
        </p:nvGrpSpPr>
        <p:grpSpPr>
          <a:xfrm>
            <a:off x="518826" y="147537"/>
            <a:ext cx="6175345" cy="9834327"/>
            <a:chOff x="0" y="0"/>
            <a:chExt cx="1626428" cy="2811765"/>
          </a:xfrm>
        </p:grpSpPr>
        <p:sp>
          <p:nvSpPr>
            <p:cNvPr id="7" name="Freeform 7"/>
            <p:cNvSpPr/>
            <p:nvPr/>
          </p:nvSpPr>
          <p:spPr>
            <a:xfrm>
              <a:off x="0" y="0"/>
              <a:ext cx="1626428" cy="2811765"/>
            </a:xfrm>
            <a:custGeom>
              <a:avLst/>
              <a:gdLst/>
              <a:ahLst/>
              <a:cxnLst/>
              <a:rect l="l" t="t" r="r" b="b"/>
              <a:pathLst>
                <a:path w="1626428" h="2811765">
                  <a:moveTo>
                    <a:pt x="0" y="0"/>
                  </a:moveTo>
                  <a:lnTo>
                    <a:pt x="1626428" y="0"/>
                  </a:lnTo>
                  <a:lnTo>
                    <a:pt x="1626428" y="2811765"/>
                  </a:lnTo>
                  <a:lnTo>
                    <a:pt x="0" y="2811765"/>
                  </a:lnTo>
                  <a:close/>
                </a:path>
              </a:pathLst>
            </a:custGeom>
            <a:gradFill rotWithShape="1">
              <a:gsLst>
                <a:gs pos="0">
                  <a:srgbClr val="9374B3">
                    <a:alpha val="100000"/>
                  </a:srgbClr>
                </a:gs>
                <a:gs pos="50000">
                  <a:srgbClr val="7161A6">
                    <a:alpha val="100000"/>
                  </a:srgbClr>
                </a:gs>
                <a:gs pos="100000">
                  <a:srgbClr val="4A4D9C">
                    <a:alpha val="100000"/>
                  </a:srgbClr>
                </a:gs>
              </a:gsLst>
              <a:lin ang="0"/>
            </a:gradFill>
          </p:spPr>
          <p:txBody>
            <a:bodyPr/>
            <a:lstStyle/>
            <a:p>
              <a:endParaRPr lang="uk-UA"/>
            </a:p>
          </p:txBody>
        </p:sp>
        <p:sp>
          <p:nvSpPr>
            <p:cNvPr id="8" name="TextBox 8"/>
            <p:cNvSpPr txBox="1"/>
            <p:nvPr/>
          </p:nvSpPr>
          <p:spPr>
            <a:xfrm>
              <a:off x="0" y="-38100"/>
              <a:ext cx="1626428" cy="2849865"/>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a:off x="662723" y="3514020"/>
            <a:ext cx="5400918" cy="4599339"/>
            <a:chOff x="0" y="0"/>
            <a:chExt cx="794976" cy="788883"/>
          </a:xfrm>
        </p:grpSpPr>
        <p:sp>
          <p:nvSpPr>
            <p:cNvPr id="10" name="Freeform 10"/>
            <p:cNvSpPr/>
            <p:nvPr/>
          </p:nvSpPr>
          <p:spPr>
            <a:xfrm>
              <a:off x="0" y="0"/>
              <a:ext cx="794976" cy="788883"/>
            </a:xfrm>
            <a:custGeom>
              <a:avLst/>
              <a:gdLst/>
              <a:ahLst/>
              <a:cxnLst/>
              <a:rect l="l" t="t" r="r" b="b"/>
              <a:pathLst>
                <a:path w="794976" h="788883">
                  <a:moveTo>
                    <a:pt x="0" y="0"/>
                  </a:moveTo>
                  <a:lnTo>
                    <a:pt x="794976" y="0"/>
                  </a:lnTo>
                  <a:lnTo>
                    <a:pt x="794976" y="788883"/>
                  </a:lnTo>
                  <a:lnTo>
                    <a:pt x="0" y="788883"/>
                  </a:lnTo>
                  <a:close/>
                </a:path>
              </a:pathLst>
            </a:custGeom>
            <a:blipFill>
              <a:blip r:embed="rId6"/>
              <a:stretch>
                <a:fillRect l="-17173" r="-17173"/>
              </a:stretch>
            </a:blipFill>
          </p:spPr>
          <p:txBody>
            <a:bodyPr/>
            <a:lstStyle/>
            <a:p>
              <a:endParaRPr lang="uk-UA"/>
            </a:p>
          </p:txBody>
        </p:sp>
      </p:grpSp>
      <p:sp>
        <p:nvSpPr>
          <p:cNvPr id="11" name="Freeform 11"/>
          <p:cNvSpPr/>
          <p:nvPr/>
        </p:nvSpPr>
        <p:spPr>
          <a:xfrm>
            <a:off x="263498" y="1047750"/>
            <a:ext cx="711003" cy="674565"/>
          </a:xfrm>
          <a:custGeom>
            <a:avLst/>
            <a:gdLst/>
            <a:ahLst/>
            <a:cxnLst/>
            <a:rect l="l" t="t" r="r" b="b"/>
            <a:pathLst>
              <a:path w="711003" h="674565">
                <a:moveTo>
                  <a:pt x="0" y="0"/>
                </a:moveTo>
                <a:lnTo>
                  <a:pt x="711003" y="0"/>
                </a:lnTo>
                <a:lnTo>
                  <a:pt x="711003" y="674565"/>
                </a:lnTo>
                <a:lnTo>
                  <a:pt x="0" y="67456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uk-UA"/>
          </a:p>
        </p:txBody>
      </p:sp>
      <p:sp>
        <p:nvSpPr>
          <p:cNvPr id="12" name="Freeform 12"/>
          <p:cNvSpPr/>
          <p:nvPr/>
        </p:nvSpPr>
        <p:spPr>
          <a:xfrm>
            <a:off x="17576997" y="9307299"/>
            <a:ext cx="711003" cy="674565"/>
          </a:xfrm>
          <a:custGeom>
            <a:avLst/>
            <a:gdLst/>
            <a:ahLst/>
            <a:cxnLst/>
            <a:rect l="l" t="t" r="r" b="b"/>
            <a:pathLst>
              <a:path w="711003" h="674565">
                <a:moveTo>
                  <a:pt x="0" y="0"/>
                </a:moveTo>
                <a:lnTo>
                  <a:pt x="711003" y="0"/>
                </a:lnTo>
                <a:lnTo>
                  <a:pt x="711003" y="674564"/>
                </a:lnTo>
                <a:lnTo>
                  <a:pt x="0" y="67456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uk-UA"/>
          </a:p>
        </p:txBody>
      </p:sp>
      <p:grpSp>
        <p:nvGrpSpPr>
          <p:cNvPr id="13" name="Group 13"/>
          <p:cNvGrpSpPr/>
          <p:nvPr/>
        </p:nvGrpSpPr>
        <p:grpSpPr>
          <a:xfrm>
            <a:off x="17243189" y="2833442"/>
            <a:ext cx="1044811" cy="5724034"/>
            <a:chOff x="0" y="0"/>
            <a:chExt cx="275176" cy="1507565"/>
          </a:xfrm>
        </p:grpSpPr>
        <p:sp>
          <p:nvSpPr>
            <p:cNvPr id="14" name="Freeform 14"/>
            <p:cNvSpPr/>
            <p:nvPr/>
          </p:nvSpPr>
          <p:spPr>
            <a:xfrm>
              <a:off x="0" y="0"/>
              <a:ext cx="275176" cy="1507565"/>
            </a:xfrm>
            <a:custGeom>
              <a:avLst/>
              <a:gdLst/>
              <a:ahLst/>
              <a:cxnLst/>
              <a:rect l="l" t="t" r="r" b="b"/>
              <a:pathLst>
                <a:path w="275176" h="1507565">
                  <a:moveTo>
                    <a:pt x="0" y="0"/>
                  </a:moveTo>
                  <a:lnTo>
                    <a:pt x="275176" y="0"/>
                  </a:lnTo>
                  <a:lnTo>
                    <a:pt x="275176" y="1507565"/>
                  </a:lnTo>
                  <a:lnTo>
                    <a:pt x="0" y="1507565"/>
                  </a:lnTo>
                  <a:close/>
                </a:path>
              </a:pathLst>
            </a:custGeom>
            <a:gradFill rotWithShape="1">
              <a:gsLst>
                <a:gs pos="0">
                  <a:srgbClr val="9374B3">
                    <a:alpha val="100000"/>
                  </a:srgbClr>
                </a:gs>
                <a:gs pos="50000">
                  <a:srgbClr val="7161A6">
                    <a:alpha val="100000"/>
                  </a:srgbClr>
                </a:gs>
                <a:gs pos="100000">
                  <a:srgbClr val="4A4D9C">
                    <a:alpha val="100000"/>
                  </a:srgbClr>
                </a:gs>
              </a:gsLst>
              <a:lin ang="0"/>
            </a:gradFill>
          </p:spPr>
          <p:txBody>
            <a:bodyPr/>
            <a:lstStyle/>
            <a:p>
              <a:endParaRPr lang="uk-UA"/>
            </a:p>
          </p:txBody>
        </p:sp>
        <p:sp>
          <p:nvSpPr>
            <p:cNvPr id="15" name="TextBox 15"/>
            <p:cNvSpPr txBox="1"/>
            <p:nvPr/>
          </p:nvSpPr>
          <p:spPr>
            <a:xfrm>
              <a:off x="0" y="-38100"/>
              <a:ext cx="275176" cy="1545665"/>
            </a:xfrm>
            <a:prstGeom prst="rect">
              <a:avLst/>
            </a:prstGeom>
          </p:spPr>
          <p:txBody>
            <a:bodyPr lIns="50800" tIns="50800" rIns="50800" bIns="50800" rtlCol="0" anchor="ctr"/>
            <a:lstStyle/>
            <a:p>
              <a:pPr algn="ctr">
                <a:lnSpc>
                  <a:spcPts val="2659"/>
                </a:lnSpc>
                <a:spcBef>
                  <a:spcPct val="0"/>
                </a:spcBef>
              </a:pPr>
              <a:endParaRPr/>
            </a:p>
          </p:txBody>
        </p:sp>
      </p:grpSp>
      <p:sp>
        <p:nvSpPr>
          <p:cNvPr id="16" name="Freeform 16"/>
          <p:cNvSpPr/>
          <p:nvPr/>
        </p:nvSpPr>
        <p:spPr>
          <a:xfrm rot="-5400000">
            <a:off x="17461217" y="3939708"/>
            <a:ext cx="711163" cy="177791"/>
          </a:xfrm>
          <a:custGeom>
            <a:avLst/>
            <a:gdLst/>
            <a:ahLst/>
            <a:cxnLst/>
            <a:rect l="l" t="t" r="r" b="b"/>
            <a:pathLst>
              <a:path w="711163" h="177791">
                <a:moveTo>
                  <a:pt x="0" y="0"/>
                </a:moveTo>
                <a:lnTo>
                  <a:pt x="711162" y="0"/>
                </a:lnTo>
                <a:lnTo>
                  <a:pt x="711162" y="177791"/>
                </a:lnTo>
                <a:lnTo>
                  <a:pt x="0" y="17779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uk-UA"/>
          </a:p>
        </p:txBody>
      </p:sp>
      <p:sp>
        <p:nvSpPr>
          <p:cNvPr id="17" name="AutoShape 17"/>
          <p:cNvSpPr/>
          <p:nvPr/>
        </p:nvSpPr>
        <p:spPr>
          <a:xfrm flipV="1">
            <a:off x="17807273" y="4933828"/>
            <a:ext cx="0" cy="1044644"/>
          </a:xfrm>
          <a:prstGeom prst="line">
            <a:avLst/>
          </a:prstGeom>
          <a:ln w="19050" cap="flat">
            <a:solidFill>
              <a:srgbClr val="FFFFFF"/>
            </a:solidFill>
            <a:prstDash val="solid"/>
            <a:headEnd type="none" w="sm" len="sm"/>
            <a:tailEnd type="none" w="sm" len="sm"/>
          </a:ln>
        </p:spPr>
        <p:txBody>
          <a:bodyPr/>
          <a:lstStyle/>
          <a:p>
            <a:endParaRPr lang="uk-UA"/>
          </a:p>
        </p:txBody>
      </p:sp>
      <p:sp>
        <p:nvSpPr>
          <p:cNvPr id="18" name="Freeform 18"/>
          <p:cNvSpPr/>
          <p:nvPr/>
        </p:nvSpPr>
        <p:spPr>
          <a:xfrm rot="-5400000">
            <a:off x="17461217" y="6862572"/>
            <a:ext cx="711163" cy="177791"/>
          </a:xfrm>
          <a:custGeom>
            <a:avLst/>
            <a:gdLst/>
            <a:ahLst/>
            <a:cxnLst/>
            <a:rect l="l" t="t" r="r" b="b"/>
            <a:pathLst>
              <a:path w="711163" h="177791">
                <a:moveTo>
                  <a:pt x="0" y="0"/>
                </a:moveTo>
                <a:lnTo>
                  <a:pt x="711162" y="0"/>
                </a:lnTo>
                <a:lnTo>
                  <a:pt x="711162" y="177791"/>
                </a:lnTo>
                <a:lnTo>
                  <a:pt x="0" y="17779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uk-UA"/>
          </a:p>
        </p:txBody>
      </p:sp>
      <p:sp>
        <p:nvSpPr>
          <p:cNvPr id="19" name="TextBox 19"/>
          <p:cNvSpPr txBox="1"/>
          <p:nvPr/>
        </p:nvSpPr>
        <p:spPr>
          <a:xfrm>
            <a:off x="1028700" y="8113359"/>
            <a:ext cx="5410143" cy="2047875"/>
          </a:xfrm>
          <a:prstGeom prst="rect">
            <a:avLst/>
          </a:prstGeom>
        </p:spPr>
        <p:txBody>
          <a:bodyPr lIns="0" tIns="0" rIns="0" bIns="0" rtlCol="0" anchor="t">
            <a:spAutoFit/>
          </a:bodyPr>
          <a:lstStyle/>
          <a:p>
            <a:pPr algn="l">
              <a:lnSpc>
                <a:spcPts val="3359"/>
              </a:lnSpc>
            </a:pPr>
            <a:r>
              <a:rPr lang="en-US" sz="2399" dirty="0">
                <a:solidFill>
                  <a:srgbClr val="FFFFFF"/>
                </a:solidFill>
                <a:latin typeface="Roboto"/>
                <a:ea typeface="Roboto"/>
                <a:cs typeface="Roboto"/>
                <a:sym typeface="Roboto"/>
              </a:rPr>
              <a:t> </a:t>
            </a:r>
            <a:r>
              <a:rPr lang="en-US" sz="2399" b="1" dirty="0" err="1">
                <a:solidFill>
                  <a:srgbClr val="FFFFFF"/>
                </a:solidFill>
                <a:latin typeface="Roboto Bold"/>
                <a:ea typeface="Roboto Bold"/>
                <a:cs typeface="Roboto Bold"/>
                <a:sym typeface="Roboto Bold"/>
              </a:rPr>
              <a:t>Цикл</a:t>
            </a:r>
            <a:r>
              <a:rPr lang="en-US" sz="2399" b="1" dirty="0">
                <a:solidFill>
                  <a:srgbClr val="FFFFFF"/>
                </a:solidFill>
                <a:latin typeface="Roboto Bold"/>
                <a:ea typeface="Roboto Bold"/>
                <a:cs typeface="Roboto Bold"/>
                <a:sym typeface="Roboto Bold"/>
              </a:rPr>
              <a:t> </a:t>
            </a:r>
            <a:r>
              <a:rPr lang="en-US" sz="2399" b="1" dirty="0" err="1">
                <a:solidFill>
                  <a:srgbClr val="FFFFFF"/>
                </a:solidFill>
                <a:latin typeface="Roboto Bold"/>
                <a:ea typeface="Roboto Bold"/>
                <a:cs typeface="Roboto Bold"/>
                <a:sym typeface="Roboto Bold"/>
              </a:rPr>
              <a:t>лекцій</a:t>
            </a:r>
            <a:r>
              <a:rPr lang="en-US" sz="2399" b="1" dirty="0">
                <a:solidFill>
                  <a:srgbClr val="FFFFFF"/>
                </a:solidFill>
                <a:latin typeface="Roboto Bold"/>
                <a:ea typeface="Roboto Bold"/>
                <a:cs typeface="Roboto Bold"/>
                <a:sym typeface="Roboto Bold"/>
              </a:rPr>
              <a:t> </a:t>
            </a:r>
            <a:r>
              <a:rPr lang="en-US" sz="2399" b="1" dirty="0" err="1">
                <a:solidFill>
                  <a:srgbClr val="FFFFFF"/>
                </a:solidFill>
                <a:latin typeface="Roboto Bold"/>
                <a:ea typeface="Roboto Bold"/>
                <a:cs typeface="Roboto Bold"/>
                <a:sym typeface="Roboto Bold"/>
              </a:rPr>
              <a:t>Котляра</a:t>
            </a:r>
            <a:r>
              <a:rPr lang="en-US" sz="2399" b="1" dirty="0">
                <a:solidFill>
                  <a:srgbClr val="FFFFFF"/>
                </a:solidFill>
                <a:latin typeface="Roboto Bold"/>
                <a:ea typeface="Roboto Bold"/>
                <a:cs typeface="Roboto Bold"/>
                <a:sym typeface="Roboto Bold"/>
              </a:rPr>
              <a:t> Ю.В. – </a:t>
            </a:r>
            <a:r>
              <a:rPr lang="en-US" sz="2399" b="1" dirty="0" err="1">
                <a:solidFill>
                  <a:srgbClr val="FFFFFF"/>
                </a:solidFill>
                <a:latin typeface="Roboto Bold"/>
                <a:ea typeface="Roboto Bold"/>
                <a:cs typeface="Roboto Bold"/>
                <a:sym typeface="Roboto Bold"/>
              </a:rPr>
              <a:t>першого</a:t>
            </a:r>
            <a:r>
              <a:rPr lang="en-US" sz="2399" b="1" dirty="0">
                <a:solidFill>
                  <a:srgbClr val="FFFFFF"/>
                </a:solidFill>
                <a:latin typeface="Roboto Bold"/>
                <a:ea typeface="Roboto Bold"/>
                <a:cs typeface="Roboto Bold"/>
                <a:sym typeface="Roboto Bold"/>
              </a:rPr>
              <a:t> </a:t>
            </a:r>
            <a:r>
              <a:rPr lang="en-US" sz="2399" b="1" dirty="0" err="1">
                <a:solidFill>
                  <a:srgbClr val="FFFFFF"/>
                </a:solidFill>
                <a:latin typeface="Roboto Bold"/>
                <a:ea typeface="Roboto Bold"/>
                <a:cs typeface="Roboto Bold"/>
                <a:sym typeface="Roboto Bold"/>
              </a:rPr>
              <a:t>проректора</a:t>
            </a:r>
            <a:r>
              <a:rPr lang="en-US" sz="2399" b="1" dirty="0">
                <a:solidFill>
                  <a:srgbClr val="FFFFFF"/>
                </a:solidFill>
                <a:latin typeface="Roboto Bold"/>
                <a:ea typeface="Roboto Bold"/>
                <a:cs typeface="Roboto Bold"/>
                <a:sym typeface="Roboto Bold"/>
              </a:rPr>
              <a:t>, </a:t>
            </a:r>
            <a:r>
              <a:rPr lang="en-US" sz="2399" b="1" dirty="0" err="1">
                <a:solidFill>
                  <a:srgbClr val="FFFFFF"/>
                </a:solidFill>
                <a:latin typeface="Roboto Bold"/>
                <a:ea typeface="Roboto Bold"/>
                <a:cs typeface="Roboto Bold"/>
                <a:sym typeface="Roboto Bold"/>
              </a:rPr>
              <a:t>доктора</a:t>
            </a:r>
            <a:r>
              <a:rPr lang="en-US" sz="2399" b="1" dirty="0">
                <a:solidFill>
                  <a:srgbClr val="FFFFFF"/>
                </a:solidFill>
                <a:latin typeface="Roboto Bold"/>
                <a:ea typeface="Roboto Bold"/>
                <a:cs typeface="Roboto Bold"/>
                <a:sym typeface="Roboto Bold"/>
              </a:rPr>
              <a:t> </a:t>
            </a:r>
            <a:r>
              <a:rPr lang="en-US" sz="2399" b="1" dirty="0" err="1">
                <a:solidFill>
                  <a:srgbClr val="FFFFFF"/>
                </a:solidFill>
                <a:latin typeface="Roboto Bold"/>
                <a:ea typeface="Roboto Bold"/>
                <a:cs typeface="Roboto Bold"/>
                <a:sym typeface="Roboto Bold"/>
              </a:rPr>
              <a:t>історичних</a:t>
            </a:r>
            <a:r>
              <a:rPr lang="en-US" sz="2399" b="1" dirty="0">
                <a:solidFill>
                  <a:srgbClr val="FFFFFF"/>
                </a:solidFill>
                <a:latin typeface="Roboto Bold"/>
                <a:ea typeface="Roboto Bold"/>
                <a:cs typeface="Roboto Bold"/>
                <a:sym typeface="Roboto Bold"/>
              </a:rPr>
              <a:t> </a:t>
            </a:r>
            <a:r>
              <a:rPr lang="en-US" sz="2399" b="1" dirty="0" err="1">
                <a:solidFill>
                  <a:srgbClr val="FFFFFF"/>
                </a:solidFill>
                <a:latin typeface="Roboto Bold"/>
                <a:ea typeface="Roboto Bold"/>
                <a:cs typeface="Roboto Bold"/>
                <a:sym typeface="Roboto Bold"/>
              </a:rPr>
              <a:t>наук</a:t>
            </a:r>
            <a:r>
              <a:rPr lang="en-US" sz="2399" b="1" dirty="0">
                <a:solidFill>
                  <a:srgbClr val="FFFFFF"/>
                </a:solidFill>
                <a:latin typeface="Roboto Bold"/>
                <a:ea typeface="Roboto Bold"/>
                <a:cs typeface="Roboto Bold"/>
                <a:sym typeface="Roboto Bold"/>
              </a:rPr>
              <a:t>, </a:t>
            </a:r>
            <a:r>
              <a:rPr lang="en-US" sz="2399" b="1" dirty="0" err="1">
                <a:solidFill>
                  <a:srgbClr val="FFFFFF"/>
                </a:solidFill>
                <a:latin typeface="Roboto Bold"/>
                <a:ea typeface="Roboto Bold"/>
                <a:cs typeface="Roboto Bold"/>
                <a:sym typeface="Roboto Bold"/>
              </a:rPr>
              <a:t>професора</a:t>
            </a:r>
            <a:r>
              <a:rPr lang="en-US" sz="2399" b="1" dirty="0">
                <a:solidFill>
                  <a:srgbClr val="FFFFFF"/>
                </a:solidFill>
                <a:latin typeface="Roboto Bold"/>
                <a:ea typeface="Roboto Bold"/>
                <a:cs typeface="Roboto Bold"/>
                <a:sym typeface="Roboto Bold"/>
              </a:rPr>
              <a:t>, </a:t>
            </a:r>
            <a:r>
              <a:rPr lang="en-US" sz="2399" b="1" dirty="0" err="1">
                <a:solidFill>
                  <a:srgbClr val="FFFFFF"/>
                </a:solidFill>
                <a:latin typeface="Roboto Bold"/>
                <a:ea typeface="Roboto Bold"/>
                <a:cs typeface="Roboto Bold"/>
                <a:sym typeface="Roboto Bold"/>
              </a:rPr>
              <a:t>професора</a:t>
            </a:r>
            <a:r>
              <a:rPr lang="en-US" sz="2399" b="1" dirty="0">
                <a:solidFill>
                  <a:srgbClr val="FFFFFF"/>
                </a:solidFill>
                <a:latin typeface="Roboto Bold"/>
                <a:ea typeface="Roboto Bold"/>
                <a:cs typeface="Roboto Bold"/>
                <a:sym typeface="Roboto Bold"/>
              </a:rPr>
              <a:t> </a:t>
            </a:r>
            <a:r>
              <a:rPr lang="en-US" sz="2399" b="1" dirty="0" err="1">
                <a:solidFill>
                  <a:srgbClr val="FFFFFF"/>
                </a:solidFill>
                <a:latin typeface="Roboto Bold"/>
                <a:ea typeface="Roboto Bold"/>
                <a:cs typeface="Roboto Bold"/>
                <a:sym typeface="Roboto Bold"/>
              </a:rPr>
              <a:t>кафедри</a:t>
            </a:r>
            <a:r>
              <a:rPr lang="en-US" sz="2399" b="1" dirty="0">
                <a:solidFill>
                  <a:srgbClr val="FFFFFF"/>
                </a:solidFill>
                <a:latin typeface="Roboto Bold"/>
                <a:ea typeface="Roboto Bold"/>
                <a:cs typeface="Roboto Bold"/>
                <a:sym typeface="Roboto Bold"/>
              </a:rPr>
              <a:t> </a:t>
            </a:r>
            <a:r>
              <a:rPr lang="en-US" sz="2399" b="1" dirty="0" err="1">
                <a:solidFill>
                  <a:srgbClr val="FFFFFF"/>
                </a:solidFill>
                <a:latin typeface="Roboto Bold"/>
                <a:ea typeface="Roboto Bold"/>
                <a:cs typeface="Roboto Bold"/>
                <a:sym typeface="Roboto Bold"/>
              </a:rPr>
              <a:t>історії</a:t>
            </a:r>
            <a:endParaRPr lang="en-US" sz="2399" b="1" dirty="0">
              <a:solidFill>
                <a:srgbClr val="FFFFFF"/>
              </a:solidFill>
              <a:latin typeface="Roboto Bold"/>
              <a:ea typeface="Roboto Bold"/>
              <a:cs typeface="Roboto Bold"/>
              <a:sym typeface="Roboto Bold"/>
            </a:endParaRPr>
          </a:p>
          <a:p>
            <a:pPr algn="l">
              <a:lnSpc>
                <a:spcPts val="2939"/>
              </a:lnSpc>
            </a:pPr>
            <a:endParaRPr lang="en-US" sz="2399" b="1" dirty="0">
              <a:solidFill>
                <a:srgbClr val="FFFFFF"/>
              </a:solidFill>
              <a:latin typeface="Roboto Bold"/>
              <a:ea typeface="Roboto Bold"/>
              <a:cs typeface="Roboto Bold"/>
              <a:sym typeface="Roboto Bold"/>
            </a:endParaRPr>
          </a:p>
        </p:txBody>
      </p:sp>
      <p:sp>
        <p:nvSpPr>
          <p:cNvPr id="20" name="TextBox 20"/>
          <p:cNvSpPr txBox="1"/>
          <p:nvPr/>
        </p:nvSpPr>
        <p:spPr>
          <a:xfrm>
            <a:off x="7326036" y="7200900"/>
            <a:ext cx="10401868" cy="1900520"/>
          </a:xfrm>
          <a:prstGeom prst="rect">
            <a:avLst/>
          </a:prstGeom>
        </p:spPr>
        <p:txBody>
          <a:bodyPr wrap="square" lIns="0" tIns="0" rIns="0" bIns="0" rtlCol="0" anchor="t">
            <a:spAutoFit/>
          </a:bodyPr>
          <a:lstStyle/>
          <a:p>
            <a:pPr algn="l">
              <a:lnSpc>
                <a:spcPts val="2507"/>
              </a:lnSpc>
            </a:pPr>
            <a:r>
              <a:rPr lang="en-US" sz="2300" b="1" spc="85" dirty="0">
                <a:solidFill>
                  <a:srgbClr val="5170FF"/>
                </a:solidFill>
                <a:latin typeface="Montserrat Bold"/>
                <a:ea typeface="Montserrat Bold"/>
                <a:cs typeface="Montserrat Bold"/>
                <a:sym typeface="Montserrat Bold"/>
              </a:rPr>
              <a:t> </a:t>
            </a:r>
            <a:r>
              <a:rPr lang="en-US" sz="1600" b="1" spc="85" dirty="0">
                <a:solidFill>
                  <a:srgbClr val="5170FF"/>
                </a:solidFill>
                <a:latin typeface="Montserrat Bold"/>
                <a:ea typeface="Montserrat Bold"/>
                <a:cs typeface="Montserrat Bold"/>
                <a:sym typeface="Montserrat Bold"/>
              </a:rPr>
              <a:t>HTTPS://CHMNU.EDU.UA/UKRAYINA-I-YEVROPA-TSINNISNI-ASPEKTI-SPILNOYI-ISTORICHNOYI-DOLI-DOKTOR-ISTORICHNIH-NAUK-CHNU-IMENI-PETRA-MOGILI-YURIJ-KOTLYAR-PROVIV-DRUGU-VIDKRITU-LEKTSIYU/?FBCLID=IWY2XJAWO3PPFLEHRUA2FLBQIXMQBZCNRJBMFWCF9PZBAYMJIWMZKXNZG4MJAWODKYAAEE5CXJ5Q7AQ7YUSQCDJAIG7MZPITUM6TSUF-973VRJ_KUVOZC8A9PSVL3AQ3W_AEM_KRNWQBPGGYFLN3GQ_Z6JAQ</a:t>
            </a:r>
          </a:p>
        </p:txBody>
      </p:sp>
      <p:sp>
        <p:nvSpPr>
          <p:cNvPr id="21" name="TextBox 21"/>
          <p:cNvSpPr txBox="1"/>
          <p:nvPr/>
        </p:nvSpPr>
        <p:spPr>
          <a:xfrm>
            <a:off x="7326036" y="381128"/>
            <a:ext cx="9933255" cy="9143529"/>
          </a:xfrm>
          <a:prstGeom prst="rect">
            <a:avLst/>
          </a:prstGeom>
        </p:spPr>
        <p:txBody>
          <a:bodyPr wrap="square" lIns="0" tIns="0" rIns="0" bIns="0" rtlCol="0" anchor="t">
            <a:spAutoFit/>
          </a:bodyPr>
          <a:lstStyle/>
          <a:p>
            <a:pPr algn="l">
              <a:lnSpc>
                <a:spcPts val="3052"/>
              </a:lnSpc>
            </a:pPr>
            <a:r>
              <a:rPr lang="en-US" sz="2800" b="1" spc="103" dirty="0">
                <a:solidFill>
                  <a:srgbClr val="48276D"/>
                </a:solidFill>
                <a:latin typeface="Montserrat Bold"/>
                <a:ea typeface="Montserrat Bold"/>
                <a:cs typeface="Montserrat Bold"/>
                <a:sym typeface="Montserrat Bold"/>
              </a:rPr>
              <a:t>  </a:t>
            </a:r>
            <a:r>
              <a:rPr lang="uk-UA" sz="2800" b="1" spc="103" dirty="0">
                <a:solidFill>
                  <a:srgbClr val="48276D"/>
                </a:solidFill>
                <a:latin typeface="Montserrat Bold"/>
                <a:ea typeface="Montserrat Bold"/>
                <a:cs typeface="Montserrat Bold"/>
                <a:sym typeface="Montserrat Bold"/>
              </a:rPr>
              <a:t> </a:t>
            </a:r>
          </a:p>
          <a:p>
            <a:pPr>
              <a:lnSpc>
                <a:spcPts val="3052"/>
              </a:lnSpc>
            </a:pPr>
            <a:r>
              <a:rPr lang="uk-UA" sz="3200" b="1" dirty="0">
                <a:solidFill>
                  <a:srgbClr val="69498D"/>
                </a:solidFill>
                <a:latin typeface="Canva Sans Bold"/>
                <a:ea typeface="Canva Sans Bold"/>
                <a:cs typeface="Canva Sans Bold"/>
                <a:sym typeface="Canva Sans Bold"/>
              </a:rPr>
              <a:t>01 лютого 2023 р. викладачі та студенти Чорноморського національного університету імені Петра Могили мали змогу долучилися до відкритої лекції доктора історичних наук, професора, першого проректора університету Юрія Котляра на тему «Синергетичний метод у дослідженні Українського державотворення: європейський досвід» в рамках реалізації міжнародного проєкту </a:t>
            </a:r>
            <a:r>
              <a:rPr lang="en-US" sz="3200" b="1" dirty="0">
                <a:solidFill>
                  <a:srgbClr val="69498D"/>
                </a:solidFill>
                <a:latin typeface="Canva Sans Bold"/>
                <a:ea typeface="Canva Sans Bold"/>
                <a:cs typeface="Canva Sans Bold"/>
                <a:sym typeface="Canva Sans Bold"/>
              </a:rPr>
              <a:t>Erasmus+ </a:t>
            </a:r>
            <a:r>
              <a:rPr lang="uk-UA" sz="3200" b="1" dirty="0">
                <a:solidFill>
                  <a:srgbClr val="69498D"/>
                </a:solidFill>
                <a:latin typeface="Canva Sans Bold"/>
                <a:ea typeface="Canva Sans Bold"/>
                <a:cs typeface="Canva Sans Bold"/>
                <a:sym typeface="Canva Sans Bold"/>
              </a:rPr>
              <a:t>за напрямком </a:t>
            </a:r>
            <a:r>
              <a:rPr lang="en-US" sz="3200" b="1" dirty="0">
                <a:solidFill>
                  <a:srgbClr val="69498D"/>
                </a:solidFill>
                <a:latin typeface="Canva Sans Bold"/>
                <a:ea typeface="Canva Sans Bold"/>
                <a:cs typeface="Canva Sans Bold"/>
                <a:sym typeface="Canva Sans Bold"/>
              </a:rPr>
              <a:t>Jean Monnet Module “Implementation of European values as a basis of democracy in Ukraine”.</a:t>
            </a:r>
            <a:endParaRPr lang="uk-UA" sz="3200" b="1" dirty="0">
              <a:solidFill>
                <a:srgbClr val="69498D"/>
              </a:solidFill>
              <a:latin typeface="Canva Sans Bold"/>
              <a:ea typeface="Canva Sans Bold"/>
              <a:cs typeface="Canva Sans Bold"/>
              <a:sym typeface="Canva Sans Bold"/>
            </a:endParaRPr>
          </a:p>
          <a:p>
            <a:pPr>
              <a:lnSpc>
                <a:spcPts val="3052"/>
              </a:lnSpc>
            </a:pPr>
            <a:r>
              <a:rPr lang="en-US" sz="2800" b="1" spc="103" dirty="0">
                <a:solidFill>
                  <a:srgbClr val="48276D"/>
                </a:solidFill>
                <a:latin typeface="Montserrat Bold"/>
                <a:ea typeface="Montserrat Bold"/>
                <a:cs typeface="Montserrat Bold"/>
                <a:sym typeface="Montserrat Bold"/>
              </a:rPr>
              <a:t> </a:t>
            </a:r>
            <a:r>
              <a:rPr lang="en-US" sz="2000" b="1" spc="103" dirty="0">
                <a:solidFill>
                  <a:srgbClr val="7030A0"/>
                </a:solidFill>
                <a:latin typeface="Montserrat Bold"/>
                <a:ea typeface="Montserrat Bold"/>
                <a:cs typeface="Montserrat Bold"/>
                <a:sym typeface="Montserrat Bold"/>
              </a:rPr>
              <a:t>ІСТОРИК ПРЕЗЕНТУВАВ ДРУГУ ЛЕКЦІЮ «СИНЕРГЕТИЧНИЙ МЕТОД У ДОСЛІДЖЕННІ УКРАЇНСЬКОГО ДЕРЖАВОТВОРЕННЯ: ЄВРОПЕЙСЬКИЙ ДОСВІД», ДО ЯКОЇ ДОЛУЧИЛИСЯ НЕ ЛИШЕ СТУДЕНТИ ТА ВИКЛАДАЧІ НАШОЇ МОГИЛЯНКИ, А Й ПРЕДСТАВНИКИ ІНШИХ ЗАКЛАДІВ ВИЩОЇ ОСВІТИ</a:t>
            </a:r>
            <a:endParaRPr lang="uk-UA" sz="2000" b="1" spc="103" dirty="0">
              <a:solidFill>
                <a:srgbClr val="7030A0"/>
              </a:solidFill>
              <a:latin typeface="Montserrat Bold"/>
              <a:ea typeface="Montserrat Bold"/>
              <a:cs typeface="Montserrat Bold"/>
              <a:sym typeface="Montserrat Bold"/>
            </a:endParaRPr>
          </a:p>
          <a:p>
            <a:pPr>
              <a:lnSpc>
                <a:spcPts val="3052"/>
              </a:lnSpc>
            </a:pPr>
            <a:endParaRPr lang="uk-UA" sz="2000" b="1" spc="103" dirty="0">
              <a:solidFill>
                <a:srgbClr val="7030A0"/>
              </a:solidFill>
              <a:latin typeface="Montserrat Bold"/>
              <a:ea typeface="Montserrat Bold"/>
              <a:cs typeface="Montserrat Bold"/>
              <a:sym typeface="Montserrat Bold"/>
            </a:endParaRPr>
          </a:p>
          <a:p>
            <a:pPr>
              <a:lnSpc>
                <a:spcPts val="3052"/>
              </a:lnSpc>
            </a:pPr>
            <a:endParaRPr lang="uk-UA" sz="2000" b="1" spc="103" dirty="0">
              <a:solidFill>
                <a:srgbClr val="7030A0"/>
              </a:solidFill>
              <a:latin typeface="Montserrat Bold"/>
              <a:ea typeface="Montserrat Bold"/>
              <a:cs typeface="Montserrat Bold"/>
              <a:sym typeface="Montserrat Bold"/>
            </a:endParaRPr>
          </a:p>
          <a:p>
            <a:pPr>
              <a:lnSpc>
                <a:spcPts val="3052"/>
              </a:lnSpc>
            </a:pPr>
            <a:endParaRPr lang="uk-UA" sz="2000" b="1" spc="103" dirty="0">
              <a:solidFill>
                <a:srgbClr val="7030A0"/>
              </a:solidFill>
              <a:latin typeface="Montserrat Bold"/>
              <a:ea typeface="Montserrat Bold"/>
              <a:cs typeface="Montserrat Bold"/>
              <a:sym typeface="Montserrat Bold"/>
            </a:endParaRPr>
          </a:p>
          <a:p>
            <a:pPr>
              <a:lnSpc>
                <a:spcPts val="3052"/>
              </a:lnSpc>
            </a:pPr>
            <a:r>
              <a:rPr lang="en-US" sz="2800" b="1" spc="103" dirty="0">
                <a:solidFill>
                  <a:srgbClr val="48276D"/>
                </a:solidFill>
                <a:latin typeface="Montserrat Bold"/>
                <a:ea typeface="Montserrat Bold"/>
                <a:cs typeface="Montserrat Bold"/>
                <a:sym typeface="Montserrat Bold"/>
              </a:rPr>
              <a:t>.</a:t>
            </a:r>
          </a:p>
          <a:p>
            <a:pPr algn="l">
              <a:lnSpc>
                <a:spcPts val="3052"/>
              </a:lnSpc>
            </a:pPr>
            <a:endParaRPr lang="en-US" sz="2800" b="1" spc="103" dirty="0">
              <a:solidFill>
                <a:srgbClr val="48276D"/>
              </a:solidFill>
              <a:latin typeface="Montserrat Bold"/>
              <a:ea typeface="Montserrat Bold"/>
              <a:cs typeface="Montserrat Bold"/>
              <a:sym typeface="Montserrat Bold"/>
            </a:endParaRPr>
          </a:p>
        </p:txBody>
      </p:sp>
      <p:sp>
        <p:nvSpPr>
          <p:cNvPr id="22" name="Freeform 15">
            <a:extLst>
              <a:ext uri="{FF2B5EF4-FFF2-40B4-BE49-F238E27FC236}">
                <a16:creationId xmlns:a16="http://schemas.microsoft.com/office/drawing/2014/main" xmlns="" id="{0D366E7E-42AD-1FE2-7820-33E89BAD14CD}"/>
              </a:ext>
            </a:extLst>
          </p:cNvPr>
          <p:cNvSpPr/>
          <p:nvPr/>
        </p:nvSpPr>
        <p:spPr>
          <a:xfrm>
            <a:off x="2174772" y="212613"/>
            <a:ext cx="4986124" cy="3236332"/>
          </a:xfrm>
          <a:custGeom>
            <a:avLst/>
            <a:gdLst/>
            <a:ahLst/>
            <a:cxnLst/>
            <a:rect l="l" t="t" r="r" b="b"/>
            <a:pathLst>
              <a:path w="9270876" h="5646783">
                <a:moveTo>
                  <a:pt x="0" y="0"/>
                </a:moveTo>
                <a:lnTo>
                  <a:pt x="9270876" y="0"/>
                </a:lnTo>
                <a:lnTo>
                  <a:pt x="9270876" y="5646783"/>
                </a:lnTo>
                <a:lnTo>
                  <a:pt x="0" y="5646783"/>
                </a:lnTo>
                <a:lnTo>
                  <a:pt x="0" y="0"/>
                </a:lnTo>
                <a:close/>
              </a:path>
            </a:pathLst>
          </a:custGeom>
          <a:blipFill>
            <a:blip r:embed="rId11"/>
            <a:stretch>
              <a:fillRect l="-1997" r="-9207" b="-2698"/>
            </a:stretch>
          </a:blipFill>
        </p:spPr>
        <p:txBody>
          <a:bodyPr/>
          <a:lstStyle/>
          <a:p>
            <a:endParaRPr lang="uk-UA"/>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4800446" y="9258300"/>
            <a:ext cx="12458854" cy="0"/>
          </a:xfrm>
          <a:prstGeom prst="line">
            <a:avLst/>
          </a:prstGeom>
          <a:ln w="19050" cap="flat">
            <a:solidFill>
              <a:srgbClr val="48276D"/>
            </a:solidFill>
            <a:prstDash val="solid"/>
            <a:headEnd type="none" w="sm" len="sm"/>
            <a:tailEnd type="none" w="sm" len="sm"/>
          </a:ln>
        </p:spPr>
        <p:txBody>
          <a:bodyPr/>
          <a:lstStyle/>
          <a:p>
            <a:endParaRPr lang="uk-UA"/>
          </a:p>
        </p:txBody>
      </p:sp>
      <p:sp>
        <p:nvSpPr>
          <p:cNvPr id="3" name="Freeform 3"/>
          <p:cNvSpPr/>
          <p:nvPr/>
        </p:nvSpPr>
        <p:spPr>
          <a:xfrm>
            <a:off x="15498007" y="7924463"/>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alphaModFix amt="35000"/>
              <a:extLst>
                <a:ext uri="{96DAC541-7B7A-43D3-8B79-37D633B846F1}">
                  <asvg:svgBlip xmlns:asvg="http://schemas.microsoft.com/office/drawing/2016/SVG/main" xmlns="" r:embed="rId3"/>
                </a:ext>
              </a:extLst>
            </a:blip>
            <a:stretch>
              <a:fillRect/>
            </a:stretch>
          </a:blipFill>
        </p:spPr>
        <p:txBody>
          <a:bodyPr/>
          <a:lstStyle/>
          <a:p>
            <a:endParaRPr lang="uk-UA"/>
          </a:p>
        </p:txBody>
      </p:sp>
      <p:sp>
        <p:nvSpPr>
          <p:cNvPr id="4" name="AutoShape 4"/>
          <p:cNvSpPr/>
          <p:nvPr/>
        </p:nvSpPr>
        <p:spPr>
          <a:xfrm flipV="1">
            <a:off x="1028700" y="1047750"/>
            <a:ext cx="16230600" cy="0"/>
          </a:xfrm>
          <a:prstGeom prst="line">
            <a:avLst/>
          </a:prstGeom>
          <a:ln w="19050" cap="flat">
            <a:solidFill>
              <a:srgbClr val="48276D"/>
            </a:solidFill>
            <a:prstDash val="solid"/>
            <a:headEnd type="none" w="sm" len="sm"/>
            <a:tailEnd type="none" w="sm" len="sm"/>
          </a:ln>
        </p:spPr>
        <p:txBody>
          <a:bodyPr/>
          <a:lstStyle/>
          <a:p>
            <a:endParaRPr lang="uk-UA"/>
          </a:p>
        </p:txBody>
      </p:sp>
      <p:sp>
        <p:nvSpPr>
          <p:cNvPr id="5" name="Freeform 5"/>
          <p:cNvSpPr/>
          <p:nvPr/>
        </p:nvSpPr>
        <p:spPr>
          <a:xfrm>
            <a:off x="16696854" y="642116"/>
            <a:ext cx="562446" cy="375305"/>
          </a:xfrm>
          <a:custGeom>
            <a:avLst/>
            <a:gdLst/>
            <a:ahLst/>
            <a:cxnLst/>
            <a:rect l="l" t="t" r="r" b="b"/>
            <a:pathLst>
              <a:path w="562446" h="375305">
                <a:moveTo>
                  <a:pt x="0" y="0"/>
                </a:moveTo>
                <a:lnTo>
                  <a:pt x="562446" y="0"/>
                </a:lnTo>
                <a:lnTo>
                  <a:pt x="562446" y="375305"/>
                </a:lnTo>
                <a:lnTo>
                  <a:pt x="0" y="37530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uk-UA"/>
          </a:p>
        </p:txBody>
      </p:sp>
      <p:sp>
        <p:nvSpPr>
          <p:cNvPr id="8" name="TextBox 8"/>
          <p:cNvSpPr txBox="1"/>
          <p:nvPr/>
        </p:nvSpPr>
        <p:spPr>
          <a:xfrm>
            <a:off x="1028700" y="9051607"/>
            <a:ext cx="3903301" cy="365760"/>
          </a:xfrm>
          <a:prstGeom prst="rect">
            <a:avLst/>
          </a:prstGeom>
        </p:spPr>
        <p:txBody>
          <a:bodyPr lIns="0" tIns="0" rIns="0" bIns="0" rtlCol="0" anchor="t">
            <a:spAutoFit/>
          </a:bodyPr>
          <a:lstStyle/>
          <a:p>
            <a:pPr algn="l">
              <a:lnSpc>
                <a:spcPts val="2939"/>
              </a:lnSpc>
            </a:pPr>
            <a:r>
              <a:rPr lang="en-US" sz="2099">
                <a:solidFill>
                  <a:srgbClr val="48276D"/>
                </a:solidFill>
                <a:latin typeface="Roboto"/>
                <a:ea typeface="Roboto"/>
                <a:cs typeface="Roboto"/>
                <a:sym typeface="Roboto"/>
              </a:rPr>
              <a:t>www.reallygreatsite.com</a:t>
            </a:r>
          </a:p>
        </p:txBody>
      </p:sp>
      <p:grpSp>
        <p:nvGrpSpPr>
          <p:cNvPr id="9" name="Group 9"/>
          <p:cNvGrpSpPr/>
          <p:nvPr/>
        </p:nvGrpSpPr>
        <p:grpSpPr>
          <a:xfrm>
            <a:off x="17832726" y="2833442"/>
            <a:ext cx="455274" cy="5724034"/>
            <a:chOff x="0" y="0"/>
            <a:chExt cx="275176" cy="1507565"/>
          </a:xfrm>
        </p:grpSpPr>
        <p:sp>
          <p:nvSpPr>
            <p:cNvPr id="10" name="Freeform 10"/>
            <p:cNvSpPr/>
            <p:nvPr/>
          </p:nvSpPr>
          <p:spPr>
            <a:xfrm>
              <a:off x="0" y="0"/>
              <a:ext cx="275176" cy="1507565"/>
            </a:xfrm>
            <a:custGeom>
              <a:avLst/>
              <a:gdLst/>
              <a:ahLst/>
              <a:cxnLst/>
              <a:rect l="l" t="t" r="r" b="b"/>
              <a:pathLst>
                <a:path w="275176" h="1507565">
                  <a:moveTo>
                    <a:pt x="0" y="0"/>
                  </a:moveTo>
                  <a:lnTo>
                    <a:pt x="275176" y="0"/>
                  </a:lnTo>
                  <a:lnTo>
                    <a:pt x="275176" y="1507565"/>
                  </a:lnTo>
                  <a:lnTo>
                    <a:pt x="0" y="1507565"/>
                  </a:lnTo>
                  <a:close/>
                </a:path>
              </a:pathLst>
            </a:custGeom>
            <a:gradFill rotWithShape="1">
              <a:gsLst>
                <a:gs pos="0">
                  <a:srgbClr val="9374B3">
                    <a:alpha val="100000"/>
                  </a:srgbClr>
                </a:gs>
                <a:gs pos="50000">
                  <a:srgbClr val="7161A6">
                    <a:alpha val="100000"/>
                  </a:srgbClr>
                </a:gs>
                <a:gs pos="100000">
                  <a:srgbClr val="4A4D9C">
                    <a:alpha val="100000"/>
                  </a:srgbClr>
                </a:gs>
              </a:gsLst>
              <a:lin ang="0"/>
            </a:gradFill>
          </p:spPr>
          <p:txBody>
            <a:bodyPr/>
            <a:lstStyle/>
            <a:p>
              <a:endParaRPr lang="uk-UA"/>
            </a:p>
          </p:txBody>
        </p:sp>
        <p:sp>
          <p:nvSpPr>
            <p:cNvPr id="11" name="TextBox 11"/>
            <p:cNvSpPr txBox="1"/>
            <p:nvPr/>
          </p:nvSpPr>
          <p:spPr>
            <a:xfrm>
              <a:off x="0" y="-38100"/>
              <a:ext cx="275176" cy="1545665"/>
            </a:xfrm>
            <a:prstGeom prst="rect">
              <a:avLst/>
            </a:prstGeom>
          </p:spPr>
          <p:txBody>
            <a:bodyPr lIns="50800" tIns="50800" rIns="50800" bIns="50800" rtlCol="0" anchor="ctr"/>
            <a:lstStyle/>
            <a:p>
              <a:pPr algn="ctr">
                <a:lnSpc>
                  <a:spcPts val="2659"/>
                </a:lnSpc>
                <a:spcBef>
                  <a:spcPct val="0"/>
                </a:spcBef>
              </a:pPr>
              <a:endParaRPr/>
            </a:p>
          </p:txBody>
        </p:sp>
      </p:grpSp>
      <p:sp>
        <p:nvSpPr>
          <p:cNvPr id="12" name="Freeform 12"/>
          <p:cNvSpPr/>
          <p:nvPr/>
        </p:nvSpPr>
        <p:spPr>
          <a:xfrm rot="-5400000">
            <a:off x="17461217" y="3939708"/>
            <a:ext cx="711163" cy="177791"/>
          </a:xfrm>
          <a:custGeom>
            <a:avLst/>
            <a:gdLst/>
            <a:ahLst/>
            <a:cxnLst/>
            <a:rect l="l" t="t" r="r" b="b"/>
            <a:pathLst>
              <a:path w="711163" h="177791">
                <a:moveTo>
                  <a:pt x="0" y="0"/>
                </a:moveTo>
                <a:lnTo>
                  <a:pt x="711162" y="0"/>
                </a:lnTo>
                <a:lnTo>
                  <a:pt x="711162" y="177791"/>
                </a:lnTo>
                <a:lnTo>
                  <a:pt x="0" y="17779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uk-UA"/>
          </a:p>
        </p:txBody>
      </p:sp>
      <p:sp>
        <p:nvSpPr>
          <p:cNvPr id="13" name="AutoShape 13"/>
          <p:cNvSpPr/>
          <p:nvPr/>
        </p:nvSpPr>
        <p:spPr>
          <a:xfrm flipV="1">
            <a:off x="17807273" y="4933828"/>
            <a:ext cx="0" cy="1044644"/>
          </a:xfrm>
          <a:prstGeom prst="line">
            <a:avLst/>
          </a:prstGeom>
          <a:ln w="19050" cap="flat">
            <a:solidFill>
              <a:srgbClr val="FFFFFF"/>
            </a:solidFill>
            <a:prstDash val="solid"/>
            <a:headEnd type="none" w="sm" len="sm"/>
            <a:tailEnd type="none" w="sm" len="sm"/>
          </a:ln>
        </p:spPr>
        <p:txBody>
          <a:bodyPr/>
          <a:lstStyle/>
          <a:p>
            <a:endParaRPr lang="uk-UA"/>
          </a:p>
        </p:txBody>
      </p:sp>
      <p:sp>
        <p:nvSpPr>
          <p:cNvPr id="14" name="Freeform 14"/>
          <p:cNvSpPr/>
          <p:nvPr/>
        </p:nvSpPr>
        <p:spPr>
          <a:xfrm rot="-5400000">
            <a:off x="17461217" y="6862572"/>
            <a:ext cx="711163" cy="177791"/>
          </a:xfrm>
          <a:custGeom>
            <a:avLst/>
            <a:gdLst/>
            <a:ahLst/>
            <a:cxnLst/>
            <a:rect l="l" t="t" r="r" b="b"/>
            <a:pathLst>
              <a:path w="711163" h="177791">
                <a:moveTo>
                  <a:pt x="0" y="0"/>
                </a:moveTo>
                <a:lnTo>
                  <a:pt x="711162" y="0"/>
                </a:lnTo>
                <a:lnTo>
                  <a:pt x="711162" y="177791"/>
                </a:lnTo>
                <a:lnTo>
                  <a:pt x="0" y="17779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uk-UA"/>
          </a:p>
        </p:txBody>
      </p:sp>
      <p:grpSp>
        <p:nvGrpSpPr>
          <p:cNvPr id="15" name="Group 15"/>
          <p:cNvGrpSpPr/>
          <p:nvPr/>
        </p:nvGrpSpPr>
        <p:grpSpPr>
          <a:xfrm>
            <a:off x="237190" y="6951467"/>
            <a:ext cx="4484407" cy="1847533"/>
            <a:chOff x="0" y="0"/>
            <a:chExt cx="1880712" cy="696699"/>
          </a:xfrm>
        </p:grpSpPr>
        <p:sp>
          <p:nvSpPr>
            <p:cNvPr id="16" name="Freeform 16"/>
            <p:cNvSpPr/>
            <p:nvPr/>
          </p:nvSpPr>
          <p:spPr>
            <a:xfrm>
              <a:off x="0" y="0"/>
              <a:ext cx="1880712" cy="696699"/>
            </a:xfrm>
            <a:custGeom>
              <a:avLst/>
              <a:gdLst/>
              <a:ahLst/>
              <a:cxnLst/>
              <a:rect l="l" t="t" r="r" b="b"/>
              <a:pathLst>
                <a:path w="1880712" h="696699">
                  <a:moveTo>
                    <a:pt x="0" y="0"/>
                  </a:moveTo>
                  <a:lnTo>
                    <a:pt x="1880712" y="0"/>
                  </a:lnTo>
                  <a:lnTo>
                    <a:pt x="1880712" y="696699"/>
                  </a:lnTo>
                  <a:lnTo>
                    <a:pt x="0" y="696699"/>
                  </a:lnTo>
                  <a:close/>
                </a:path>
              </a:pathLst>
            </a:custGeom>
            <a:gradFill rotWithShape="1">
              <a:gsLst>
                <a:gs pos="0">
                  <a:srgbClr val="9374B3">
                    <a:alpha val="100000"/>
                  </a:srgbClr>
                </a:gs>
                <a:gs pos="50000">
                  <a:srgbClr val="7161A6">
                    <a:alpha val="100000"/>
                  </a:srgbClr>
                </a:gs>
                <a:gs pos="100000">
                  <a:srgbClr val="4A4D9C">
                    <a:alpha val="100000"/>
                  </a:srgbClr>
                </a:gs>
              </a:gsLst>
              <a:lin ang="0"/>
            </a:gradFill>
          </p:spPr>
          <p:txBody>
            <a:bodyPr/>
            <a:lstStyle/>
            <a:p>
              <a:endParaRPr lang="uk-UA"/>
            </a:p>
          </p:txBody>
        </p:sp>
        <p:sp>
          <p:nvSpPr>
            <p:cNvPr id="17" name="TextBox 17"/>
            <p:cNvSpPr txBox="1"/>
            <p:nvPr/>
          </p:nvSpPr>
          <p:spPr>
            <a:xfrm>
              <a:off x="0" y="-38100"/>
              <a:ext cx="1880712" cy="734799"/>
            </a:xfrm>
            <a:prstGeom prst="rect">
              <a:avLst/>
            </a:prstGeom>
          </p:spPr>
          <p:txBody>
            <a:bodyPr lIns="50800" tIns="50800" rIns="50800" bIns="50800" rtlCol="0" anchor="ctr"/>
            <a:lstStyle/>
            <a:p>
              <a:pPr algn="ctr">
                <a:lnSpc>
                  <a:spcPts val="2659"/>
                </a:lnSpc>
                <a:spcBef>
                  <a:spcPct val="0"/>
                </a:spcBef>
              </a:pPr>
              <a:endParaRPr/>
            </a:p>
          </p:txBody>
        </p:sp>
      </p:grpSp>
      <p:sp>
        <p:nvSpPr>
          <p:cNvPr id="22" name="TextBox 22"/>
          <p:cNvSpPr txBox="1"/>
          <p:nvPr/>
        </p:nvSpPr>
        <p:spPr>
          <a:xfrm>
            <a:off x="7186535" y="661166"/>
            <a:ext cx="10822071" cy="8258671"/>
          </a:xfrm>
          <a:prstGeom prst="rect">
            <a:avLst/>
          </a:prstGeom>
        </p:spPr>
        <p:txBody>
          <a:bodyPr wrap="square" lIns="0" tIns="0" rIns="0" bIns="0" rtlCol="0" anchor="t">
            <a:spAutoFit/>
          </a:bodyPr>
          <a:lstStyle/>
          <a:p>
            <a:pPr algn="l">
              <a:lnSpc>
                <a:spcPts val="2825"/>
              </a:lnSpc>
            </a:pPr>
            <a:r>
              <a:rPr lang="en-US" sz="2500" b="1" dirty="0">
                <a:solidFill>
                  <a:srgbClr val="48276D"/>
                </a:solidFill>
                <a:latin typeface="Montserrat Bold"/>
                <a:ea typeface="Montserrat Bold"/>
                <a:cs typeface="Montserrat Bold"/>
                <a:sym typeface="Montserrat Bold"/>
              </a:rPr>
              <a:t> </a:t>
            </a:r>
            <a:r>
              <a:rPr lang="en-US" sz="3200" b="1" dirty="0">
                <a:solidFill>
                  <a:srgbClr val="48276D"/>
                </a:solidFill>
                <a:latin typeface="Montserrat Bold"/>
                <a:ea typeface="Montserrat Bold"/>
                <a:cs typeface="Montserrat Bold"/>
                <a:sym typeface="Montserrat Bold"/>
              </a:rPr>
              <a:t>24 СІЧНЯ 2025 Р. - «ІСТОРІЯ ЄВРОПИ І УКРАЇНИ. ПЕРІОДИЗАЦІЯ І СХЕМИ-КОНЦЕПЦІЇ». </a:t>
            </a:r>
            <a:endParaRPr lang="uk-UA" sz="3200" b="1" dirty="0">
              <a:solidFill>
                <a:srgbClr val="48276D"/>
              </a:solidFill>
              <a:latin typeface="Montserrat Bold"/>
              <a:ea typeface="Montserrat Bold"/>
              <a:cs typeface="Montserrat Bold"/>
              <a:sym typeface="Montserrat Bold"/>
            </a:endParaRPr>
          </a:p>
          <a:p>
            <a:pPr algn="l">
              <a:lnSpc>
                <a:spcPts val="2825"/>
              </a:lnSpc>
            </a:pPr>
            <a:endParaRPr lang="uk-UA" sz="2500" b="1" dirty="0">
              <a:solidFill>
                <a:srgbClr val="48276D"/>
              </a:solidFill>
              <a:latin typeface="Montserrat Bold"/>
              <a:ea typeface="Montserrat Bold"/>
              <a:cs typeface="Montserrat Bold"/>
              <a:sym typeface="Montserrat Bold"/>
            </a:endParaRPr>
          </a:p>
          <a:p>
            <a:pPr>
              <a:lnSpc>
                <a:spcPts val="2825"/>
              </a:lnSpc>
            </a:pPr>
            <a:r>
              <a:rPr lang="uk-UA" sz="3200" dirty="0">
                <a:solidFill>
                  <a:srgbClr val="7030A0"/>
                </a:solidFill>
              </a:rPr>
              <a:t>24 січня 2025 року  стартував курс лекційних занять доктора історичних наук, професора ЧНУ імені Петра Могили Юрія Котляра «Україна і Європа: ціннісні аспекти спільної історичної долі» у 2025 році. Він включає в себе 9 лекцій</a:t>
            </a:r>
          </a:p>
          <a:p>
            <a:pPr>
              <a:lnSpc>
                <a:spcPts val="2825"/>
              </a:lnSpc>
            </a:pPr>
            <a:endParaRPr lang="uk-UA" sz="3200" dirty="0">
              <a:solidFill>
                <a:srgbClr val="7030A0"/>
              </a:solidFill>
            </a:endParaRPr>
          </a:p>
          <a:p>
            <a:pPr>
              <a:lnSpc>
                <a:spcPts val="2825"/>
              </a:lnSpc>
            </a:pPr>
            <a:r>
              <a:rPr lang="uk-UA" sz="3200" dirty="0">
                <a:solidFill>
                  <a:srgbClr val="7030A0"/>
                </a:solidFill>
              </a:rPr>
              <a:t>Курс лекцій триває в межах реалізації міжнародного проєкту </a:t>
            </a:r>
            <a:r>
              <a:rPr lang="en-US" sz="3200" dirty="0">
                <a:solidFill>
                  <a:srgbClr val="7030A0"/>
                </a:solidFill>
              </a:rPr>
              <a:t>Erasmus+ </a:t>
            </a:r>
            <a:r>
              <a:rPr lang="uk-UA" sz="3200" dirty="0">
                <a:solidFill>
                  <a:srgbClr val="7030A0"/>
                </a:solidFill>
              </a:rPr>
              <a:t>за напрямком </a:t>
            </a:r>
            <a:r>
              <a:rPr lang="en-US" sz="3200" dirty="0">
                <a:solidFill>
                  <a:srgbClr val="7030A0"/>
                </a:solidFill>
              </a:rPr>
              <a:t>Jean Monnet Module «Implementation of European values as a basis of democracy in Ukraine».</a:t>
            </a:r>
            <a:r>
              <a:rPr lang="uk-UA" sz="3200" dirty="0">
                <a:solidFill>
                  <a:srgbClr val="7030A0"/>
                </a:solidFill>
              </a:rPr>
              <a:t> Серед основник обговорюваних питань – що собою містить Європа, актуальність дискурсивних понять «Русь» і «Україна» та підходи до періодизації історії, зокрема Української, різні ідеї, а також схеми-концепції історичності держави Україна.</a:t>
            </a:r>
            <a:endParaRPr lang="uk-UA" sz="3200" b="1" dirty="0">
              <a:solidFill>
                <a:srgbClr val="7030A0"/>
              </a:solidFill>
              <a:latin typeface="Montserrat Bold"/>
              <a:ea typeface="Montserrat Bold"/>
              <a:cs typeface="Montserrat Bold"/>
              <a:sym typeface="Montserrat Bold"/>
            </a:endParaRPr>
          </a:p>
          <a:p>
            <a:pPr algn="l">
              <a:lnSpc>
                <a:spcPts val="2825"/>
              </a:lnSpc>
            </a:pPr>
            <a:endParaRPr lang="uk-UA" sz="2800" b="1" dirty="0">
              <a:solidFill>
                <a:srgbClr val="48276D"/>
              </a:solidFill>
              <a:latin typeface="Montserrat Bold"/>
              <a:ea typeface="Montserrat Bold"/>
              <a:cs typeface="Montserrat Bold"/>
              <a:sym typeface="Montserrat Bold"/>
            </a:endParaRPr>
          </a:p>
          <a:p>
            <a:pPr algn="l">
              <a:lnSpc>
                <a:spcPts val="2825"/>
              </a:lnSpc>
            </a:pPr>
            <a:endParaRPr lang="uk-UA" sz="2500" b="1" dirty="0">
              <a:solidFill>
                <a:srgbClr val="48276D"/>
              </a:solidFill>
              <a:latin typeface="Montserrat Bold"/>
              <a:ea typeface="Montserrat Bold"/>
              <a:cs typeface="Montserrat Bold"/>
              <a:sym typeface="Montserrat Bold"/>
            </a:endParaRPr>
          </a:p>
          <a:p>
            <a:pPr algn="l">
              <a:lnSpc>
                <a:spcPts val="2825"/>
              </a:lnSpc>
            </a:pPr>
            <a:endParaRPr lang="uk-UA" sz="2500" b="1" dirty="0">
              <a:solidFill>
                <a:srgbClr val="48276D"/>
              </a:solidFill>
              <a:latin typeface="Montserrat Bold"/>
              <a:ea typeface="Montserrat Bold"/>
              <a:cs typeface="Montserrat Bold"/>
              <a:sym typeface="Montserrat Bold"/>
            </a:endParaRPr>
          </a:p>
          <a:p>
            <a:pPr algn="l">
              <a:lnSpc>
                <a:spcPts val="2825"/>
              </a:lnSpc>
            </a:pPr>
            <a:r>
              <a:rPr lang="uk-UA" sz="2500" b="1" dirty="0">
                <a:solidFill>
                  <a:srgbClr val="48276D"/>
                </a:solidFill>
                <a:latin typeface="Montserrat Bold"/>
                <a:ea typeface="Montserrat Bold"/>
                <a:cs typeface="Montserrat Bold"/>
                <a:sym typeface="Montserrat Bold"/>
              </a:rPr>
              <a:t>  </a:t>
            </a:r>
            <a:r>
              <a:rPr lang="en-US" sz="2500" b="1" dirty="0">
                <a:solidFill>
                  <a:srgbClr val="48276D"/>
                </a:solidFill>
                <a:latin typeface="Montserrat Bold"/>
                <a:ea typeface="Montserrat Bold"/>
                <a:cs typeface="Montserrat Bold"/>
                <a:sym typeface="Montserrat Bold"/>
              </a:rPr>
              <a:t>/ </a:t>
            </a:r>
            <a:r>
              <a:rPr lang="en-US" sz="2500" b="1" dirty="0">
                <a:solidFill>
                  <a:srgbClr val="48276D"/>
                </a:solidFill>
                <a:latin typeface="Montserrat Bold"/>
                <a:ea typeface="Montserrat Bold"/>
                <a:cs typeface="Montserrat Bold"/>
                <a:sym typeface="Montserrat Bold"/>
                <a:hlinkClick r:id="rId8"/>
              </a:rPr>
              <a:t>https://chmnu.edu.ua/ISTORIYA-YEVROPI-I-UKRAYINI-PERIODIZATSIYA-I-SHEMI-KONTSEPTSIYI-STARTUVAV-KURS-LEKTSIJ-UKRAYINA-I-YEVROPA-TSINNISNI-ASPEKTI-SPILNOYI-ISTORICHNOYI-DOLI-YURIYA-KOTLYARA-U-2025-ROTSI</a:t>
            </a:r>
            <a:endParaRPr lang="uk-UA" sz="2500" b="1" dirty="0">
              <a:solidFill>
                <a:srgbClr val="48276D"/>
              </a:solidFill>
              <a:latin typeface="Montserrat Bold"/>
              <a:ea typeface="Montserrat Bold"/>
              <a:cs typeface="Montserrat Bold"/>
              <a:sym typeface="Montserrat Bold"/>
            </a:endParaRPr>
          </a:p>
          <a:p>
            <a:pPr algn="l">
              <a:lnSpc>
                <a:spcPts val="2825"/>
              </a:lnSpc>
            </a:pPr>
            <a:endParaRPr lang="en-US" sz="2500" b="1" u="sng" dirty="0">
              <a:solidFill>
                <a:srgbClr val="48276D"/>
              </a:solidFill>
              <a:latin typeface="Montserrat Bold"/>
              <a:ea typeface="Montserrat Bold"/>
              <a:cs typeface="Montserrat Bold"/>
              <a:sym typeface="Montserrat Bold"/>
              <a:hlinkClick r:id="rId9" tooltip="https://chmnu.edu.ua/doktor-istorichnih-nauk-chnu-imeni-petra-mogili-prezentuvav-tretyu-lektsiyu-ukrayinska-mentalnist-indoyevropejskij-kontekst-u-2025-rotsi/"/>
            </a:endParaRPr>
          </a:p>
        </p:txBody>
      </p:sp>
      <p:grpSp>
        <p:nvGrpSpPr>
          <p:cNvPr id="23" name="Group 20">
            <a:extLst>
              <a:ext uri="{FF2B5EF4-FFF2-40B4-BE49-F238E27FC236}">
                <a16:creationId xmlns:a16="http://schemas.microsoft.com/office/drawing/2014/main" xmlns="" id="{694CE7BA-D48C-5C6C-A04D-3F88A8BE085A}"/>
              </a:ext>
            </a:extLst>
          </p:cNvPr>
          <p:cNvGrpSpPr/>
          <p:nvPr/>
        </p:nvGrpSpPr>
        <p:grpSpPr>
          <a:xfrm>
            <a:off x="360534" y="144239"/>
            <a:ext cx="6658294" cy="3601701"/>
            <a:chOff x="0" y="0"/>
            <a:chExt cx="951076" cy="514436"/>
          </a:xfrm>
        </p:grpSpPr>
        <p:sp>
          <p:nvSpPr>
            <p:cNvPr id="24" name="Freeform 21">
              <a:extLst>
                <a:ext uri="{FF2B5EF4-FFF2-40B4-BE49-F238E27FC236}">
                  <a16:creationId xmlns:a16="http://schemas.microsoft.com/office/drawing/2014/main" xmlns="" id="{FF8DD48C-552C-1F6C-7C4F-564CBCB8D585}"/>
                </a:ext>
              </a:extLst>
            </p:cNvPr>
            <p:cNvSpPr/>
            <p:nvPr/>
          </p:nvSpPr>
          <p:spPr>
            <a:xfrm>
              <a:off x="0" y="0"/>
              <a:ext cx="951076" cy="514436"/>
            </a:xfrm>
            <a:custGeom>
              <a:avLst/>
              <a:gdLst/>
              <a:ahLst/>
              <a:cxnLst/>
              <a:rect l="l" t="t" r="r" b="b"/>
              <a:pathLst>
                <a:path w="951076" h="514436">
                  <a:moveTo>
                    <a:pt x="0" y="0"/>
                  </a:moveTo>
                  <a:lnTo>
                    <a:pt x="951076" y="0"/>
                  </a:lnTo>
                  <a:lnTo>
                    <a:pt x="951076" y="514436"/>
                  </a:lnTo>
                  <a:lnTo>
                    <a:pt x="0" y="514436"/>
                  </a:lnTo>
                  <a:close/>
                </a:path>
              </a:pathLst>
            </a:custGeom>
            <a:blipFill>
              <a:blip r:embed="rId10"/>
              <a:stretch>
                <a:fillRect t="-7165" b="-7165"/>
              </a:stretch>
            </a:blipFill>
          </p:spPr>
          <p:txBody>
            <a:bodyPr/>
            <a:lstStyle/>
            <a:p>
              <a:endParaRPr lang="uk-UA"/>
            </a:p>
          </p:txBody>
        </p:sp>
      </p:grpSp>
      <p:pic>
        <p:nvPicPr>
          <p:cNvPr id="10242" name="Picture 2">
            <a:extLst>
              <a:ext uri="{FF2B5EF4-FFF2-40B4-BE49-F238E27FC236}">
                <a16:creationId xmlns:a16="http://schemas.microsoft.com/office/drawing/2014/main" xmlns="" id="{E273EDFE-78E5-19B4-7BA3-CDDAC32C50F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2306" y="3565984"/>
            <a:ext cx="6731261" cy="3459554"/>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a:extLst>
              <a:ext uri="{FF2B5EF4-FFF2-40B4-BE49-F238E27FC236}">
                <a16:creationId xmlns:a16="http://schemas.microsoft.com/office/drawing/2014/main" xmlns="" id="{2FD38A94-9F4C-753C-1C39-B39F7DB662A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2305" y="6973164"/>
            <a:ext cx="6731262" cy="339863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4800446" y="9258300"/>
            <a:ext cx="12458854" cy="0"/>
          </a:xfrm>
          <a:prstGeom prst="line">
            <a:avLst/>
          </a:prstGeom>
          <a:ln w="19050" cap="flat">
            <a:solidFill>
              <a:srgbClr val="48276D"/>
            </a:solidFill>
            <a:prstDash val="solid"/>
            <a:headEnd type="none" w="sm" len="sm"/>
            <a:tailEnd type="none" w="sm" len="sm"/>
          </a:ln>
        </p:spPr>
        <p:txBody>
          <a:bodyPr/>
          <a:lstStyle/>
          <a:p>
            <a:endParaRPr lang="uk-UA"/>
          </a:p>
        </p:txBody>
      </p:sp>
      <p:sp>
        <p:nvSpPr>
          <p:cNvPr id="3" name="Freeform 3"/>
          <p:cNvSpPr/>
          <p:nvPr/>
        </p:nvSpPr>
        <p:spPr>
          <a:xfrm>
            <a:off x="15498007" y="7924463"/>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alphaModFix amt="35000"/>
              <a:extLst>
                <a:ext uri="{96DAC541-7B7A-43D3-8B79-37D633B846F1}">
                  <asvg:svgBlip xmlns:asvg="http://schemas.microsoft.com/office/drawing/2016/SVG/main" xmlns="" r:embed="rId3"/>
                </a:ext>
              </a:extLst>
            </a:blip>
            <a:stretch>
              <a:fillRect/>
            </a:stretch>
          </a:blipFill>
        </p:spPr>
        <p:txBody>
          <a:bodyPr/>
          <a:lstStyle/>
          <a:p>
            <a:endParaRPr lang="uk-UA"/>
          </a:p>
        </p:txBody>
      </p:sp>
      <p:sp>
        <p:nvSpPr>
          <p:cNvPr id="4" name="AutoShape 4"/>
          <p:cNvSpPr/>
          <p:nvPr/>
        </p:nvSpPr>
        <p:spPr>
          <a:xfrm flipV="1">
            <a:off x="1012589" y="342900"/>
            <a:ext cx="16230600" cy="0"/>
          </a:xfrm>
          <a:prstGeom prst="line">
            <a:avLst/>
          </a:prstGeom>
          <a:ln w="19050" cap="flat">
            <a:solidFill>
              <a:srgbClr val="48276D"/>
            </a:solidFill>
            <a:prstDash val="solid"/>
            <a:headEnd type="none" w="sm" len="sm"/>
            <a:tailEnd type="none" w="sm" len="sm"/>
          </a:ln>
        </p:spPr>
        <p:txBody>
          <a:bodyPr/>
          <a:lstStyle/>
          <a:p>
            <a:endParaRPr lang="uk-UA"/>
          </a:p>
        </p:txBody>
      </p:sp>
      <p:sp>
        <p:nvSpPr>
          <p:cNvPr id="5" name="Freeform 5"/>
          <p:cNvSpPr/>
          <p:nvPr/>
        </p:nvSpPr>
        <p:spPr>
          <a:xfrm>
            <a:off x="16696854" y="642116"/>
            <a:ext cx="562446" cy="375305"/>
          </a:xfrm>
          <a:custGeom>
            <a:avLst/>
            <a:gdLst/>
            <a:ahLst/>
            <a:cxnLst/>
            <a:rect l="l" t="t" r="r" b="b"/>
            <a:pathLst>
              <a:path w="562446" h="375305">
                <a:moveTo>
                  <a:pt x="0" y="0"/>
                </a:moveTo>
                <a:lnTo>
                  <a:pt x="562446" y="0"/>
                </a:lnTo>
                <a:lnTo>
                  <a:pt x="562446" y="375305"/>
                </a:lnTo>
                <a:lnTo>
                  <a:pt x="0" y="37530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uk-UA"/>
          </a:p>
        </p:txBody>
      </p:sp>
      <p:grpSp>
        <p:nvGrpSpPr>
          <p:cNvPr id="6" name="Group 6"/>
          <p:cNvGrpSpPr/>
          <p:nvPr/>
        </p:nvGrpSpPr>
        <p:grpSpPr>
          <a:xfrm>
            <a:off x="220669" y="636673"/>
            <a:ext cx="6698068" cy="3884460"/>
            <a:chOff x="0" y="0"/>
            <a:chExt cx="821735" cy="476555"/>
          </a:xfrm>
        </p:grpSpPr>
        <p:sp>
          <p:nvSpPr>
            <p:cNvPr id="7" name="Freeform 7"/>
            <p:cNvSpPr/>
            <p:nvPr/>
          </p:nvSpPr>
          <p:spPr>
            <a:xfrm>
              <a:off x="0" y="0"/>
              <a:ext cx="821735" cy="476555"/>
            </a:xfrm>
            <a:custGeom>
              <a:avLst/>
              <a:gdLst/>
              <a:ahLst/>
              <a:cxnLst/>
              <a:rect l="l" t="t" r="r" b="b"/>
              <a:pathLst>
                <a:path w="821735" h="476555">
                  <a:moveTo>
                    <a:pt x="0" y="0"/>
                  </a:moveTo>
                  <a:lnTo>
                    <a:pt x="821735" y="0"/>
                  </a:lnTo>
                  <a:lnTo>
                    <a:pt x="821735" y="476555"/>
                  </a:lnTo>
                  <a:lnTo>
                    <a:pt x="0" y="476555"/>
                  </a:lnTo>
                  <a:close/>
                </a:path>
              </a:pathLst>
            </a:custGeom>
            <a:blipFill>
              <a:blip r:embed="rId6"/>
              <a:stretch>
                <a:fillRect t="-13284" b="-13284"/>
              </a:stretch>
            </a:blipFill>
          </p:spPr>
          <p:txBody>
            <a:bodyPr/>
            <a:lstStyle/>
            <a:p>
              <a:endParaRPr lang="uk-UA"/>
            </a:p>
          </p:txBody>
        </p:sp>
      </p:grpSp>
      <p:grpSp>
        <p:nvGrpSpPr>
          <p:cNvPr id="8" name="Group 8"/>
          <p:cNvGrpSpPr/>
          <p:nvPr/>
        </p:nvGrpSpPr>
        <p:grpSpPr>
          <a:xfrm>
            <a:off x="17243189" y="2833442"/>
            <a:ext cx="1044811" cy="5724034"/>
            <a:chOff x="0" y="0"/>
            <a:chExt cx="275176" cy="1507565"/>
          </a:xfrm>
        </p:grpSpPr>
        <p:sp>
          <p:nvSpPr>
            <p:cNvPr id="9" name="Freeform 9"/>
            <p:cNvSpPr/>
            <p:nvPr/>
          </p:nvSpPr>
          <p:spPr>
            <a:xfrm>
              <a:off x="0" y="0"/>
              <a:ext cx="275176" cy="1507565"/>
            </a:xfrm>
            <a:custGeom>
              <a:avLst/>
              <a:gdLst/>
              <a:ahLst/>
              <a:cxnLst/>
              <a:rect l="l" t="t" r="r" b="b"/>
              <a:pathLst>
                <a:path w="275176" h="1507565">
                  <a:moveTo>
                    <a:pt x="0" y="0"/>
                  </a:moveTo>
                  <a:lnTo>
                    <a:pt x="275176" y="0"/>
                  </a:lnTo>
                  <a:lnTo>
                    <a:pt x="275176" y="1507565"/>
                  </a:lnTo>
                  <a:lnTo>
                    <a:pt x="0" y="1507565"/>
                  </a:lnTo>
                  <a:close/>
                </a:path>
              </a:pathLst>
            </a:custGeom>
            <a:gradFill rotWithShape="1">
              <a:gsLst>
                <a:gs pos="0">
                  <a:srgbClr val="9374B3">
                    <a:alpha val="100000"/>
                  </a:srgbClr>
                </a:gs>
                <a:gs pos="50000">
                  <a:srgbClr val="7161A6">
                    <a:alpha val="100000"/>
                  </a:srgbClr>
                </a:gs>
                <a:gs pos="100000">
                  <a:srgbClr val="4A4D9C">
                    <a:alpha val="100000"/>
                  </a:srgbClr>
                </a:gs>
              </a:gsLst>
              <a:lin ang="0"/>
            </a:gradFill>
          </p:spPr>
          <p:txBody>
            <a:bodyPr/>
            <a:lstStyle/>
            <a:p>
              <a:endParaRPr lang="uk-UA"/>
            </a:p>
          </p:txBody>
        </p:sp>
        <p:sp>
          <p:nvSpPr>
            <p:cNvPr id="10" name="TextBox 10"/>
            <p:cNvSpPr txBox="1"/>
            <p:nvPr/>
          </p:nvSpPr>
          <p:spPr>
            <a:xfrm>
              <a:off x="0" y="-38100"/>
              <a:ext cx="275176" cy="1545665"/>
            </a:xfrm>
            <a:prstGeom prst="rect">
              <a:avLst/>
            </a:prstGeom>
          </p:spPr>
          <p:txBody>
            <a:bodyPr lIns="50800" tIns="50800" rIns="50800" bIns="50800" rtlCol="0" anchor="ctr"/>
            <a:lstStyle/>
            <a:p>
              <a:pPr algn="ctr">
                <a:lnSpc>
                  <a:spcPts val="2659"/>
                </a:lnSpc>
                <a:spcBef>
                  <a:spcPct val="0"/>
                </a:spcBef>
              </a:pPr>
              <a:endParaRPr/>
            </a:p>
          </p:txBody>
        </p:sp>
      </p:grpSp>
      <p:sp>
        <p:nvSpPr>
          <p:cNvPr id="11" name="Freeform 11"/>
          <p:cNvSpPr/>
          <p:nvPr/>
        </p:nvSpPr>
        <p:spPr>
          <a:xfrm rot="-5400000">
            <a:off x="17461217" y="3939708"/>
            <a:ext cx="711163" cy="177791"/>
          </a:xfrm>
          <a:custGeom>
            <a:avLst/>
            <a:gdLst/>
            <a:ahLst/>
            <a:cxnLst/>
            <a:rect l="l" t="t" r="r" b="b"/>
            <a:pathLst>
              <a:path w="711163" h="177791">
                <a:moveTo>
                  <a:pt x="0" y="0"/>
                </a:moveTo>
                <a:lnTo>
                  <a:pt x="711162" y="0"/>
                </a:lnTo>
                <a:lnTo>
                  <a:pt x="711162" y="177791"/>
                </a:lnTo>
                <a:lnTo>
                  <a:pt x="0" y="17779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uk-UA"/>
          </a:p>
        </p:txBody>
      </p:sp>
      <p:sp>
        <p:nvSpPr>
          <p:cNvPr id="12" name="AutoShape 12"/>
          <p:cNvSpPr/>
          <p:nvPr/>
        </p:nvSpPr>
        <p:spPr>
          <a:xfrm flipV="1">
            <a:off x="17807273" y="4933828"/>
            <a:ext cx="0" cy="1044644"/>
          </a:xfrm>
          <a:prstGeom prst="line">
            <a:avLst/>
          </a:prstGeom>
          <a:ln w="19050" cap="flat">
            <a:solidFill>
              <a:srgbClr val="FFFFFF"/>
            </a:solidFill>
            <a:prstDash val="solid"/>
            <a:headEnd type="none" w="sm" len="sm"/>
            <a:tailEnd type="none" w="sm" len="sm"/>
          </a:ln>
        </p:spPr>
        <p:txBody>
          <a:bodyPr/>
          <a:lstStyle/>
          <a:p>
            <a:endParaRPr lang="uk-UA"/>
          </a:p>
        </p:txBody>
      </p:sp>
      <p:sp>
        <p:nvSpPr>
          <p:cNvPr id="13" name="Freeform 13"/>
          <p:cNvSpPr/>
          <p:nvPr/>
        </p:nvSpPr>
        <p:spPr>
          <a:xfrm rot="-5400000">
            <a:off x="17461217" y="6862572"/>
            <a:ext cx="711163" cy="177791"/>
          </a:xfrm>
          <a:custGeom>
            <a:avLst/>
            <a:gdLst/>
            <a:ahLst/>
            <a:cxnLst/>
            <a:rect l="l" t="t" r="r" b="b"/>
            <a:pathLst>
              <a:path w="711163" h="177791">
                <a:moveTo>
                  <a:pt x="0" y="0"/>
                </a:moveTo>
                <a:lnTo>
                  <a:pt x="711162" y="0"/>
                </a:lnTo>
                <a:lnTo>
                  <a:pt x="711162" y="177791"/>
                </a:lnTo>
                <a:lnTo>
                  <a:pt x="0" y="17779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uk-UA"/>
          </a:p>
        </p:txBody>
      </p:sp>
      <p:grpSp>
        <p:nvGrpSpPr>
          <p:cNvPr id="14" name="Group 14"/>
          <p:cNvGrpSpPr/>
          <p:nvPr/>
        </p:nvGrpSpPr>
        <p:grpSpPr>
          <a:xfrm>
            <a:off x="0" y="7875477"/>
            <a:ext cx="7540386" cy="2347412"/>
            <a:chOff x="0" y="0"/>
            <a:chExt cx="2479846" cy="1038751"/>
          </a:xfrm>
        </p:grpSpPr>
        <p:sp>
          <p:nvSpPr>
            <p:cNvPr id="15" name="Freeform 15"/>
            <p:cNvSpPr/>
            <p:nvPr/>
          </p:nvSpPr>
          <p:spPr>
            <a:xfrm>
              <a:off x="0" y="0"/>
              <a:ext cx="2479846" cy="1038751"/>
            </a:xfrm>
            <a:custGeom>
              <a:avLst/>
              <a:gdLst/>
              <a:ahLst/>
              <a:cxnLst/>
              <a:rect l="l" t="t" r="r" b="b"/>
              <a:pathLst>
                <a:path w="2479846" h="1038751">
                  <a:moveTo>
                    <a:pt x="0" y="0"/>
                  </a:moveTo>
                  <a:lnTo>
                    <a:pt x="2479846" y="0"/>
                  </a:lnTo>
                  <a:lnTo>
                    <a:pt x="2479846" y="1038751"/>
                  </a:lnTo>
                  <a:lnTo>
                    <a:pt x="0" y="1038751"/>
                  </a:lnTo>
                  <a:close/>
                </a:path>
              </a:pathLst>
            </a:custGeom>
            <a:gradFill rotWithShape="1">
              <a:gsLst>
                <a:gs pos="0">
                  <a:srgbClr val="9374B3">
                    <a:alpha val="100000"/>
                  </a:srgbClr>
                </a:gs>
                <a:gs pos="50000">
                  <a:srgbClr val="7161A6">
                    <a:alpha val="100000"/>
                  </a:srgbClr>
                </a:gs>
                <a:gs pos="100000">
                  <a:srgbClr val="4A4D9C">
                    <a:alpha val="100000"/>
                  </a:srgbClr>
                </a:gs>
              </a:gsLst>
              <a:lin ang="0"/>
            </a:gradFill>
          </p:spPr>
          <p:txBody>
            <a:bodyPr/>
            <a:lstStyle/>
            <a:p>
              <a:endParaRPr lang="uk-UA"/>
            </a:p>
          </p:txBody>
        </p:sp>
        <p:sp>
          <p:nvSpPr>
            <p:cNvPr id="16" name="TextBox 16"/>
            <p:cNvSpPr txBox="1"/>
            <p:nvPr/>
          </p:nvSpPr>
          <p:spPr>
            <a:xfrm>
              <a:off x="0" y="-38100"/>
              <a:ext cx="2479846" cy="1076851"/>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p:cNvGrpSpPr/>
          <p:nvPr/>
        </p:nvGrpSpPr>
        <p:grpSpPr>
          <a:xfrm>
            <a:off x="152201" y="4756331"/>
            <a:ext cx="6698068" cy="3531766"/>
            <a:chOff x="0" y="0"/>
            <a:chExt cx="821735" cy="433286"/>
          </a:xfrm>
        </p:grpSpPr>
        <p:sp>
          <p:nvSpPr>
            <p:cNvPr id="18" name="Freeform 18"/>
            <p:cNvSpPr/>
            <p:nvPr/>
          </p:nvSpPr>
          <p:spPr>
            <a:xfrm>
              <a:off x="0" y="0"/>
              <a:ext cx="821735" cy="433286"/>
            </a:xfrm>
            <a:custGeom>
              <a:avLst/>
              <a:gdLst/>
              <a:ahLst/>
              <a:cxnLst/>
              <a:rect l="l" t="t" r="r" b="b"/>
              <a:pathLst>
                <a:path w="821735" h="433286">
                  <a:moveTo>
                    <a:pt x="0" y="0"/>
                  </a:moveTo>
                  <a:lnTo>
                    <a:pt x="821735" y="0"/>
                  </a:lnTo>
                  <a:lnTo>
                    <a:pt x="821735" y="433286"/>
                  </a:lnTo>
                  <a:lnTo>
                    <a:pt x="0" y="433286"/>
                  </a:lnTo>
                  <a:close/>
                </a:path>
              </a:pathLst>
            </a:custGeom>
            <a:blipFill>
              <a:blip r:embed="rId9"/>
              <a:stretch>
                <a:fillRect t="-1803" b="-1803"/>
              </a:stretch>
            </a:blipFill>
          </p:spPr>
          <p:txBody>
            <a:bodyPr/>
            <a:lstStyle/>
            <a:p>
              <a:endParaRPr lang="uk-UA"/>
            </a:p>
          </p:txBody>
        </p:sp>
      </p:grpSp>
      <p:sp>
        <p:nvSpPr>
          <p:cNvPr id="19" name="TextBox 19"/>
          <p:cNvSpPr txBox="1"/>
          <p:nvPr/>
        </p:nvSpPr>
        <p:spPr>
          <a:xfrm>
            <a:off x="7002470" y="364195"/>
            <a:ext cx="10930835" cy="9637575"/>
          </a:xfrm>
          <a:prstGeom prst="rect">
            <a:avLst/>
          </a:prstGeom>
        </p:spPr>
        <p:txBody>
          <a:bodyPr wrap="square" lIns="0" tIns="0" rIns="0" bIns="0" rtlCol="0" anchor="t">
            <a:spAutoFit/>
          </a:bodyPr>
          <a:lstStyle/>
          <a:p>
            <a:r>
              <a:rPr lang="en-US" sz="4200" b="1" dirty="0">
                <a:solidFill>
                  <a:srgbClr val="48276D"/>
                </a:solidFill>
                <a:latin typeface="Montserrat Bold"/>
                <a:ea typeface="Montserrat Bold"/>
                <a:cs typeface="Montserrat Bold"/>
                <a:sym typeface="Montserrat Bold"/>
              </a:rPr>
              <a:t> </a:t>
            </a:r>
            <a:r>
              <a:rPr lang="en-US" sz="2000" b="1" dirty="0">
                <a:solidFill>
                  <a:srgbClr val="48276D"/>
                </a:solidFill>
                <a:latin typeface="Montserrat Bold"/>
                <a:ea typeface="Montserrat Bold"/>
                <a:cs typeface="Montserrat Bold"/>
                <a:sym typeface="Montserrat Bold"/>
              </a:rPr>
              <a:t>В РАМКАХ ПРОЄКТУ ЖАНА МОНЕ «СПІЛЬНА ПОЛІТИКА БЕЗПЕКИ ТА ОБОРОНИ ЄВРОПЕЙСЬКОГО СОЮЗУ: ВИКЛИКИ, ПОВ’ЯЗАНІ З ВІЙНОЮ В УКРАЇНІ» (ESEDEP</a:t>
            </a:r>
            <a:r>
              <a:rPr lang="en-US" sz="3200" b="1" dirty="0">
                <a:solidFill>
                  <a:schemeClr val="accent4">
                    <a:lumMod val="50000"/>
                  </a:schemeClr>
                </a:solidFill>
                <a:latin typeface="Montserrat Bold"/>
                <a:ea typeface="Montserrat Bold"/>
                <a:cs typeface="Montserrat Bold"/>
                <a:sym typeface="Montserrat Bold"/>
              </a:rPr>
              <a:t>)</a:t>
            </a:r>
            <a:r>
              <a:rPr lang="uk-UA" sz="3200" dirty="0">
                <a:solidFill>
                  <a:schemeClr val="accent4">
                    <a:lumMod val="50000"/>
                  </a:schemeClr>
                </a:solidFill>
              </a:rPr>
              <a:t>  відбувся вебінар експертки з комунікації Любов Цибульської на тему “Гібридна війна Кремля в Україні та наслідки для ЄС”.</a:t>
            </a:r>
          </a:p>
          <a:p>
            <a:r>
              <a:rPr lang="uk-UA" sz="3200" dirty="0">
                <a:solidFill>
                  <a:schemeClr val="accent4">
                    <a:lumMod val="50000"/>
                  </a:schemeClr>
                </a:solidFill>
              </a:rPr>
              <a:t>Під час вебінару Любов Цибульська ознайомила студентів та викладачів з п’ятьма поколіннями ведення війни. Обговорили основні інструменти кремлівського гібридного впливу, зокрема: місцеві проросійські політики, провокація спецслужб, проросійські ЗМІ, російська православна церква, кібератаки, громадські організації, лідери думок, блогери та ін.</a:t>
            </a:r>
            <a:br>
              <a:rPr lang="uk-UA" sz="3200" dirty="0">
                <a:solidFill>
                  <a:schemeClr val="accent4">
                    <a:lumMod val="50000"/>
                  </a:schemeClr>
                </a:solidFill>
              </a:rPr>
            </a:br>
            <a:r>
              <a:rPr lang="uk-UA" sz="3200" dirty="0">
                <a:solidFill>
                  <a:schemeClr val="accent4">
                    <a:lumMod val="50000"/>
                  </a:schemeClr>
                </a:solidFill>
              </a:rPr>
              <a:t>Окремо висвітлила тенденції російського впливу, основні інформаційні операції в Криму та такі технології, як «Анексія, без жодного пострілу, деморалізуючі повідомлення солдатам, Хресна хода з Донецька до Києва.</a:t>
            </a:r>
          </a:p>
          <a:p>
            <a:r>
              <a:rPr lang="uk-UA" sz="2800" dirty="0">
                <a:solidFill>
                  <a:schemeClr val="accent4">
                    <a:lumMod val="50000"/>
                  </a:schemeClr>
                </a:solidFill>
              </a:rPr>
              <a:t> </a:t>
            </a:r>
            <a:br>
              <a:rPr lang="uk-UA" sz="2800" dirty="0">
                <a:solidFill>
                  <a:schemeClr val="accent4">
                    <a:lumMod val="50000"/>
                  </a:schemeClr>
                </a:solidFill>
              </a:rPr>
            </a:br>
            <a:r>
              <a:rPr lang="uk-UA" sz="2400" dirty="0"/>
              <a:t> </a:t>
            </a:r>
            <a:endParaRPr lang="en-US" sz="2000" b="1" dirty="0">
              <a:solidFill>
                <a:srgbClr val="48276D"/>
              </a:solidFill>
              <a:latin typeface="Montserrat Bold"/>
              <a:ea typeface="Montserrat Bold"/>
              <a:cs typeface="Montserrat Bold"/>
              <a:sym typeface="Montserrat Bold"/>
            </a:endParaRPr>
          </a:p>
          <a:p>
            <a:pPr algn="l">
              <a:lnSpc>
                <a:spcPts val="8927"/>
              </a:lnSpc>
            </a:pPr>
            <a:endParaRPr lang="en-US" sz="4200" b="1" dirty="0">
              <a:solidFill>
                <a:srgbClr val="48276D"/>
              </a:solidFill>
              <a:latin typeface="Montserrat Bold"/>
              <a:ea typeface="Montserrat Bold"/>
              <a:cs typeface="Montserrat Bold"/>
              <a:sym typeface="Montserrat Bold"/>
            </a:endParaRPr>
          </a:p>
        </p:txBody>
      </p:sp>
      <p:sp>
        <p:nvSpPr>
          <p:cNvPr id="20" name="TextBox 20"/>
          <p:cNvSpPr txBox="1"/>
          <p:nvPr/>
        </p:nvSpPr>
        <p:spPr>
          <a:xfrm>
            <a:off x="6647774" y="8190172"/>
            <a:ext cx="11640225" cy="2759666"/>
          </a:xfrm>
          <a:prstGeom prst="rect">
            <a:avLst/>
          </a:prstGeom>
        </p:spPr>
        <p:txBody>
          <a:bodyPr wrap="square" lIns="0" tIns="0" rIns="0" bIns="0" rtlCol="0" anchor="t">
            <a:spAutoFit/>
          </a:bodyPr>
          <a:lstStyle/>
          <a:p>
            <a:pPr algn="ctr">
              <a:lnSpc>
                <a:spcPts val="4441"/>
              </a:lnSpc>
              <a:spcBef>
                <a:spcPct val="0"/>
              </a:spcBef>
            </a:pPr>
            <a:r>
              <a:rPr lang="uk-UA" sz="3172" dirty="0">
                <a:solidFill>
                  <a:srgbClr val="FFFFFF"/>
                </a:solidFill>
                <a:latin typeface="Canva Sans"/>
                <a:ea typeface="Canva Sans"/>
                <a:cs typeface="Canva Sans"/>
                <a:sym typeface="Canva Sans"/>
              </a:rPr>
              <a:t> </a:t>
            </a:r>
            <a:r>
              <a:rPr lang="en-US" sz="3172" dirty="0">
                <a:solidFill>
                  <a:srgbClr val="FFFFFF"/>
                </a:solidFill>
                <a:latin typeface="Canva Sans"/>
                <a:ea typeface="Canva Sans"/>
                <a:cs typeface="Canva Sans"/>
                <a:sym typeface="Canva Sans"/>
              </a:rPr>
              <a:t>”.</a:t>
            </a:r>
            <a:r>
              <a:rPr lang="en-US" sz="3172" b="1" dirty="0">
                <a:solidFill>
                  <a:srgbClr val="FFFFFF"/>
                </a:solidFill>
                <a:latin typeface="Canva Sans Bold"/>
                <a:ea typeface="Canva Sans Bold"/>
                <a:cs typeface="Canva Sans Bold"/>
                <a:sym typeface="Canva Sans Bold"/>
              </a:rPr>
              <a:t> </a:t>
            </a:r>
            <a:r>
              <a:rPr lang="en-US" sz="2400" b="1" dirty="0">
                <a:solidFill>
                  <a:srgbClr val="FFFFFF"/>
                </a:solidFill>
                <a:latin typeface="Canva Sans Bold"/>
                <a:ea typeface="Canva Sans Bold"/>
                <a:cs typeface="Canva Sans Bold"/>
                <a:sym typeface="Canva Sans Bold"/>
              </a:rPr>
              <a:t>U</a:t>
            </a:r>
            <a:r>
              <a:rPr lang="uk-UA" sz="2400" b="1" dirty="0">
                <a:solidFill>
                  <a:srgbClr val="FFFFFF"/>
                </a:solidFill>
                <a:latin typeface="Canva Sans Bold"/>
                <a:ea typeface="Canva Sans Bold"/>
                <a:cs typeface="Canva Sans Bold"/>
                <a:sym typeface="Canva Sans Bold"/>
              </a:rPr>
              <a:t> тощо</a:t>
            </a:r>
            <a:r>
              <a:rPr lang="en-US" sz="2400" b="1" dirty="0">
                <a:solidFill>
                  <a:srgbClr val="FFFFFF"/>
                </a:solidFill>
                <a:latin typeface="Canva Sans Bold"/>
                <a:ea typeface="Canva Sans Bold"/>
                <a:cs typeface="Canva Sans Bold"/>
                <a:sym typeface="Canva Sans Bold"/>
              </a:rPr>
              <a:t>R</a:t>
            </a:r>
            <a:endParaRPr lang="uk-UA" sz="2400" b="1" dirty="0">
              <a:solidFill>
                <a:srgbClr val="FFFFFF"/>
              </a:solidFill>
              <a:latin typeface="Canva Sans Bold"/>
              <a:ea typeface="Canva Sans Bold"/>
              <a:cs typeface="Canva Sans Bold"/>
              <a:sym typeface="Canva Sans Bold"/>
            </a:endParaRPr>
          </a:p>
          <a:p>
            <a:pPr algn="ctr">
              <a:lnSpc>
                <a:spcPts val="4441"/>
              </a:lnSpc>
              <a:spcBef>
                <a:spcPct val="0"/>
              </a:spcBef>
            </a:pPr>
            <a:endParaRPr lang="uk-UA" sz="2400" b="1" dirty="0">
              <a:solidFill>
                <a:srgbClr val="FFFFFF"/>
              </a:solidFill>
              <a:latin typeface="Canva Sans Bold"/>
              <a:ea typeface="Canva Sans Bold"/>
              <a:cs typeface="Canva Sans Bold"/>
              <a:sym typeface="Canva Sans Bold"/>
            </a:endParaRPr>
          </a:p>
          <a:p>
            <a:pPr algn="ctr">
              <a:lnSpc>
                <a:spcPts val="4441"/>
              </a:lnSpc>
              <a:spcBef>
                <a:spcPct val="0"/>
              </a:spcBef>
            </a:pPr>
            <a:r>
              <a:rPr lang="uk-UA" sz="2400" b="1" dirty="0">
                <a:solidFill>
                  <a:srgbClr val="FFFFFF"/>
                </a:solidFill>
                <a:latin typeface="Canva Sans Bold"/>
                <a:ea typeface="Canva Sans Bold"/>
                <a:cs typeface="Canva Sans Bold"/>
                <a:sym typeface="Canva Sans Bold"/>
              </a:rPr>
              <a:t> </a:t>
            </a:r>
            <a:r>
              <a:rPr lang="en-US" sz="2000" b="1" dirty="0">
                <a:solidFill>
                  <a:srgbClr val="FFDE59"/>
                </a:solidFill>
                <a:latin typeface="Canva Sans Bold"/>
                <a:ea typeface="Canva Sans Bold"/>
                <a:cs typeface="Canva Sans Bold"/>
                <a:sym typeface="Canva Sans Bold"/>
                <a:hlinkClick r:id="rId10"/>
              </a:rPr>
              <a:t>https://chmnu.edu.ua/</a:t>
            </a:r>
            <a:r>
              <a:rPr lang="en-US" sz="2000" dirty="0">
                <a:solidFill>
                  <a:srgbClr val="FFDE59"/>
                </a:solidFill>
                <a:latin typeface="Canva Sans Bold"/>
                <a:ea typeface="Canva Sans Bold"/>
                <a:cs typeface="Canva Sans Bold"/>
                <a:sym typeface="Canva Sans Bold"/>
                <a:hlinkClick r:id="rId10"/>
              </a:rPr>
              <a:t>v-ramkah-proyektu-esedep-vidbuvsya-vebinar-gibridna-vijna-kremlya-v-ukrayini-ta-naslidki-dlya-yes</a:t>
            </a:r>
            <a:endParaRPr lang="uk-UA" sz="2000" dirty="0">
              <a:solidFill>
                <a:srgbClr val="FFDE59"/>
              </a:solidFill>
              <a:latin typeface="Canva Sans Bold"/>
              <a:ea typeface="Canva Sans Bold"/>
              <a:cs typeface="Canva Sans Bold"/>
              <a:sym typeface="Canva Sans Bold"/>
            </a:endParaRPr>
          </a:p>
          <a:p>
            <a:pPr algn="ctr">
              <a:lnSpc>
                <a:spcPts val="4441"/>
              </a:lnSpc>
              <a:spcBef>
                <a:spcPct val="0"/>
              </a:spcBef>
            </a:pPr>
            <a:r>
              <a:rPr lang="en-US" sz="2400" dirty="0">
                <a:solidFill>
                  <a:srgbClr val="FFDE59"/>
                </a:solidFill>
                <a:latin typeface="Canva Sans Bold"/>
                <a:ea typeface="Canva Sans Bold"/>
                <a:cs typeface="Canva Sans Bold"/>
                <a:sym typeface="Canva Sans Bold"/>
              </a:rPr>
              <a:t>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4800446" y="9258300"/>
            <a:ext cx="12458854" cy="0"/>
          </a:xfrm>
          <a:prstGeom prst="line">
            <a:avLst/>
          </a:prstGeom>
          <a:ln w="19050" cap="flat">
            <a:solidFill>
              <a:srgbClr val="48276D"/>
            </a:solidFill>
            <a:prstDash val="solid"/>
            <a:headEnd type="none" w="sm" len="sm"/>
            <a:tailEnd type="none" w="sm" len="sm"/>
          </a:ln>
        </p:spPr>
        <p:txBody>
          <a:bodyPr/>
          <a:lstStyle/>
          <a:p>
            <a:endParaRPr lang="uk-UA"/>
          </a:p>
        </p:txBody>
      </p:sp>
      <p:sp>
        <p:nvSpPr>
          <p:cNvPr id="3" name="Freeform 3"/>
          <p:cNvSpPr/>
          <p:nvPr/>
        </p:nvSpPr>
        <p:spPr>
          <a:xfrm>
            <a:off x="15498007" y="7924463"/>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alphaModFix amt="35000"/>
              <a:extLst>
                <a:ext uri="{96DAC541-7B7A-43D3-8B79-37D633B846F1}">
                  <asvg:svgBlip xmlns:asvg="http://schemas.microsoft.com/office/drawing/2016/SVG/main" xmlns="" r:embed="rId3"/>
                </a:ext>
              </a:extLst>
            </a:blip>
            <a:stretch>
              <a:fillRect/>
            </a:stretch>
          </a:blipFill>
        </p:spPr>
        <p:txBody>
          <a:bodyPr/>
          <a:lstStyle/>
          <a:p>
            <a:endParaRPr lang="uk-UA"/>
          </a:p>
        </p:txBody>
      </p:sp>
      <p:sp>
        <p:nvSpPr>
          <p:cNvPr id="4" name="AutoShape 4"/>
          <p:cNvSpPr/>
          <p:nvPr/>
        </p:nvSpPr>
        <p:spPr>
          <a:xfrm flipV="1">
            <a:off x="1028700" y="1047750"/>
            <a:ext cx="16230600" cy="0"/>
          </a:xfrm>
          <a:prstGeom prst="line">
            <a:avLst/>
          </a:prstGeom>
          <a:ln w="19050" cap="flat">
            <a:solidFill>
              <a:srgbClr val="48276D"/>
            </a:solidFill>
            <a:prstDash val="solid"/>
            <a:headEnd type="none" w="sm" len="sm"/>
            <a:tailEnd type="none" w="sm" len="sm"/>
          </a:ln>
        </p:spPr>
        <p:txBody>
          <a:bodyPr/>
          <a:lstStyle/>
          <a:p>
            <a:endParaRPr lang="uk-UA"/>
          </a:p>
        </p:txBody>
      </p:sp>
      <p:sp>
        <p:nvSpPr>
          <p:cNvPr id="5" name="Freeform 5"/>
          <p:cNvSpPr/>
          <p:nvPr/>
        </p:nvSpPr>
        <p:spPr>
          <a:xfrm>
            <a:off x="16696854" y="642116"/>
            <a:ext cx="562446" cy="375305"/>
          </a:xfrm>
          <a:custGeom>
            <a:avLst/>
            <a:gdLst/>
            <a:ahLst/>
            <a:cxnLst/>
            <a:rect l="l" t="t" r="r" b="b"/>
            <a:pathLst>
              <a:path w="562446" h="375305">
                <a:moveTo>
                  <a:pt x="0" y="0"/>
                </a:moveTo>
                <a:lnTo>
                  <a:pt x="562446" y="0"/>
                </a:lnTo>
                <a:lnTo>
                  <a:pt x="562446" y="375305"/>
                </a:lnTo>
                <a:lnTo>
                  <a:pt x="0" y="37530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uk-UA"/>
          </a:p>
        </p:txBody>
      </p:sp>
      <p:grpSp>
        <p:nvGrpSpPr>
          <p:cNvPr id="6" name="Group 6"/>
          <p:cNvGrpSpPr/>
          <p:nvPr/>
        </p:nvGrpSpPr>
        <p:grpSpPr>
          <a:xfrm>
            <a:off x="297001" y="642116"/>
            <a:ext cx="8846999" cy="9339747"/>
            <a:chOff x="0" y="0"/>
            <a:chExt cx="1274631" cy="1345623"/>
          </a:xfrm>
        </p:grpSpPr>
        <p:sp>
          <p:nvSpPr>
            <p:cNvPr id="7" name="Freeform 7"/>
            <p:cNvSpPr/>
            <p:nvPr/>
          </p:nvSpPr>
          <p:spPr>
            <a:xfrm>
              <a:off x="0" y="0"/>
              <a:ext cx="1274631" cy="1345623"/>
            </a:xfrm>
            <a:custGeom>
              <a:avLst/>
              <a:gdLst/>
              <a:ahLst/>
              <a:cxnLst/>
              <a:rect l="l" t="t" r="r" b="b"/>
              <a:pathLst>
                <a:path w="1274631" h="1345623">
                  <a:moveTo>
                    <a:pt x="0" y="0"/>
                  </a:moveTo>
                  <a:lnTo>
                    <a:pt x="1274631" y="0"/>
                  </a:lnTo>
                  <a:lnTo>
                    <a:pt x="1274631" y="1345623"/>
                  </a:lnTo>
                  <a:lnTo>
                    <a:pt x="0" y="1345623"/>
                  </a:lnTo>
                  <a:close/>
                </a:path>
              </a:pathLst>
            </a:custGeom>
            <a:blipFill>
              <a:blip r:embed="rId6"/>
              <a:stretch>
                <a:fillRect l="-654" r="-654"/>
              </a:stretch>
            </a:blipFill>
          </p:spPr>
          <p:txBody>
            <a:bodyPr/>
            <a:lstStyle/>
            <a:p>
              <a:endParaRPr lang="uk-UA"/>
            </a:p>
          </p:txBody>
        </p:sp>
      </p:grpSp>
      <p:grpSp>
        <p:nvGrpSpPr>
          <p:cNvPr id="8" name="Group 8"/>
          <p:cNvGrpSpPr/>
          <p:nvPr/>
        </p:nvGrpSpPr>
        <p:grpSpPr>
          <a:xfrm>
            <a:off x="17421225" y="2840355"/>
            <a:ext cx="1044811" cy="5724034"/>
            <a:chOff x="0" y="0"/>
            <a:chExt cx="275176" cy="1507565"/>
          </a:xfrm>
        </p:grpSpPr>
        <p:sp>
          <p:nvSpPr>
            <p:cNvPr id="9" name="Freeform 9"/>
            <p:cNvSpPr/>
            <p:nvPr/>
          </p:nvSpPr>
          <p:spPr>
            <a:xfrm>
              <a:off x="0" y="0"/>
              <a:ext cx="275176" cy="1507565"/>
            </a:xfrm>
            <a:custGeom>
              <a:avLst/>
              <a:gdLst/>
              <a:ahLst/>
              <a:cxnLst/>
              <a:rect l="l" t="t" r="r" b="b"/>
              <a:pathLst>
                <a:path w="275176" h="1507565">
                  <a:moveTo>
                    <a:pt x="0" y="0"/>
                  </a:moveTo>
                  <a:lnTo>
                    <a:pt x="275176" y="0"/>
                  </a:lnTo>
                  <a:lnTo>
                    <a:pt x="275176" y="1507565"/>
                  </a:lnTo>
                  <a:lnTo>
                    <a:pt x="0" y="1507565"/>
                  </a:lnTo>
                  <a:close/>
                </a:path>
              </a:pathLst>
            </a:custGeom>
            <a:gradFill rotWithShape="1">
              <a:gsLst>
                <a:gs pos="0">
                  <a:srgbClr val="9374B3">
                    <a:alpha val="100000"/>
                  </a:srgbClr>
                </a:gs>
                <a:gs pos="50000">
                  <a:srgbClr val="7161A6">
                    <a:alpha val="100000"/>
                  </a:srgbClr>
                </a:gs>
                <a:gs pos="100000">
                  <a:srgbClr val="4A4D9C">
                    <a:alpha val="100000"/>
                  </a:srgbClr>
                </a:gs>
              </a:gsLst>
              <a:lin ang="0"/>
            </a:gradFill>
          </p:spPr>
          <p:txBody>
            <a:bodyPr/>
            <a:lstStyle/>
            <a:p>
              <a:endParaRPr lang="uk-UA"/>
            </a:p>
          </p:txBody>
        </p:sp>
        <p:sp>
          <p:nvSpPr>
            <p:cNvPr id="10" name="TextBox 10"/>
            <p:cNvSpPr txBox="1"/>
            <p:nvPr/>
          </p:nvSpPr>
          <p:spPr>
            <a:xfrm>
              <a:off x="0" y="-38100"/>
              <a:ext cx="275176" cy="1545665"/>
            </a:xfrm>
            <a:prstGeom prst="rect">
              <a:avLst/>
            </a:prstGeom>
          </p:spPr>
          <p:txBody>
            <a:bodyPr lIns="50800" tIns="50800" rIns="50800" bIns="50800" rtlCol="0" anchor="ctr"/>
            <a:lstStyle/>
            <a:p>
              <a:pPr algn="ctr">
                <a:lnSpc>
                  <a:spcPts val="2659"/>
                </a:lnSpc>
                <a:spcBef>
                  <a:spcPct val="0"/>
                </a:spcBef>
              </a:pPr>
              <a:endParaRPr/>
            </a:p>
          </p:txBody>
        </p:sp>
      </p:grpSp>
      <p:sp>
        <p:nvSpPr>
          <p:cNvPr id="11" name="Freeform 11"/>
          <p:cNvSpPr/>
          <p:nvPr/>
        </p:nvSpPr>
        <p:spPr>
          <a:xfrm rot="-5400000">
            <a:off x="17461217" y="3939708"/>
            <a:ext cx="711163" cy="177791"/>
          </a:xfrm>
          <a:custGeom>
            <a:avLst/>
            <a:gdLst/>
            <a:ahLst/>
            <a:cxnLst/>
            <a:rect l="l" t="t" r="r" b="b"/>
            <a:pathLst>
              <a:path w="711163" h="177791">
                <a:moveTo>
                  <a:pt x="0" y="0"/>
                </a:moveTo>
                <a:lnTo>
                  <a:pt x="711162" y="0"/>
                </a:lnTo>
                <a:lnTo>
                  <a:pt x="711162" y="177791"/>
                </a:lnTo>
                <a:lnTo>
                  <a:pt x="0" y="17779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uk-UA"/>
          </a:p>
        </p:txBody>
      </p:sp>
      <p:sp>
        <p:nvSpPr>
          <p:cNvPr id="12" name="AutoShape 12"/>
          <p:cNvSpPr/>
          <p:nvPr/>
        </p:nvSpPr>
        <p:spPr>
          <a:xfrm flipV="1">
            <a:off x="17807273" y="4933828"/>
            <a:ext cx="0" cy="1044644"/>
          </a:xfrm>
          <a:prstGeom prst="line">
            <a:avLst/>
          </a:prstGeom>
          <a:ln w="19050" cap="flat">
            <a:solidFill>
              <a:srgbClr val="FFFFFF"/>
            </a:solidFill>
            <a:prstDash val="solid"/>
            <a:headEnd type="none" w="sm" len="sm"/>
            <a:tailEnd type="none" w="sm" len="sm"/>
          </a:ln>
        </p:spPr>
        <p:txBody>
          <a:bodyPr/>
          <a:lstStyle/>
          <a:p>
            <a:endParaRPr lang="uk-UA"/>
          </a:p>
        </p:txBody>
      </p:sp>
      <p:sp>
        <p:nvSpPr>
          <p:cNvPr id="13" name="Freeform 13"/>
          <p:cNvSpPr/>
          <p:nvPr/>
        </p:nvSpPr>
        <p:spPr>
          <a:xfrm rot="-5400000">
            <a:off x="17461217" y="6862572"/>
            <a:ext cx="711163" cy="177791"/>
          </a:xfrm>
          <a:custGeom>
            <a:avLst/>
            <a:gdLst/>
            <a:ahLst/>
            <a:cxnLst/>
            <a:rect l="l" t="t" r="r" b="b"/>
            <a:pathLst>
              <a:path w="711163" h="177791">
                <a:moveTo>
                  <a:pt x="0" y="0"/>
                </a:moveTo>
                <a:lnTo>
                  <a:pt x="711162" y="0"/>
                </a:lnTo>
                <a:lnTo>
                  <a:pt x="711162" y="177791"/>
                </a:lnTo>
                <a:lnTo>
                  <a:pt x="0" y="17779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uk-UA"/>
          </a:p>
        </p:txBody>
      </p:sp>
      <p:grpSp>
        <p:nvGrpSpPr>
          <p:cNvPr id="14" name="Group 14"/>
          <p:cNvGrpSpPr/>
          <p:nvPr/>
        </p:nvGrpSpPr>
        <p:grpSpPr>
          <a:xfrm>
            <a:off x="9238184" y="3673022"/>
            <a:ext cx="7955483" cy="4114800"/>
            <a:chOff x="0" y="0"/>
            <a:chExt cx="2095271" cy="1400747"/>
          </a:xfrm>
        </p:grpSpPr>
        <p:sp>
          <p:nvSpPr>
            <p:cNvPr id="15" name="Freeform 15"/>
            <p:cNvSpPr/>
            <p:nvPr/>
          </p:nvSpPr>
          <p:spPr>
            <a:xfrm>
              <a:off x="0" y="0"/>
              <a:ext cx="2095271" cy="1400747"/>
            </a:xfrm>
            <a:custGeom>
              <a:avLst/>
              <a:gdLst/>
              <a:ahLst/>
              <a:cxnLst/>
              <a:rect l="l" t="t" r="r" b="b"/>
              <a:pathLst>
                <a:path w="2095271" h="1400747">
                  <a:moveTo>
                    <a:pt x="0" y="0"/>
                  </a:moveTo>
                  <a:lnTo>
                    <a:pt x="2095271" y="0"/>
                  </a:lnTo>
                  <a:lnTo>
                    <a:pt x="2095271" y="1400747"/>
                  </a:lnTo>
                  <a:lnTo>
                    <a:pt x="0" y="1400747"/>
                  </a:lnTo>
                  <a:close/>
                </a:path>
              </a:pathLst>
            </a:custGeom>
            <a:gradFill rotWithShape="1">
              <a:gsLst>
                <a:gs pos="0">
                  <a:srgbClr val="9374B3">
                    <a:alpha val="100000"/>
                  </a:srgbClr>
                </a:gs>
                <a:gs pos="50000">
                  <a:srgbClr val="7161A6">
                    <a:alpha val="100000"/>
                  </a:srgbClr>
                </a:gs>
                <a:gs pos="100000">
                  <a:srgbClr val="4A4D9C">
                    <a:alpha val="100000"/>
                  </a:srgbClr>
                </a:gs>
              </a:gsLst>
              <a:lin ang="0"/>
            </a:gradFill>
          </p:spPr>
          <p:txBody>
            <a:bodyPr/>
            <a:lstStyle/>
            <a:p>
              <a:endParaRPr lang="uk-UA"/>
            </a:p>
          </p:txBody>
        </p:sp>
        <p:sp>
          <p:nvSpPr>
            <p:cNvPr id="16" name="TextBox 16"/>
            <p:cNvSpPr txBox="1"/>
            <p:nvPr/>
          </p:nvSpPr>
          <p:spPr>
            <a:xfrm>
              <a:off x="0" y="-38100"/>
              <a:ext cx="2095271" cy="1438847"/>
            </a:xfrm>
            <a:prstGeom prst="rect">
              <a:avLst/>
            </a:prstGeom>
          </p:spPr>
          <p:txBody>
            <a:bodyPr lIns="50800" tIns="50800" rIns="50800" bIns="50800" rtlCol="0" anchor="ctr"/>
            <a:lstStyle/>
            <a:p>
              <a:pPr algn="ctr">
                <a:lnSpc>
                  <a:spcPts val="2659"/>
                </a:lnSpc>
                <a:spcBef>
                  <a:spcPct val="0"/>
                </a:spcBef>
              </a:pPr>
              <a:endParaRPr/>
            </a:p>
          </p:txBody>
        </p:sp>
      </p:grpSp>
      <p:sp>
        <p:nvSpPr>
          <p:cNvPr id="17" name="TextBox 17"/>
          <p:cNvSpPr txBox="1"/>
          <p:nvPr/>
        </p:nvSpPr>
        <p:spPr>
          <a:xfrm>
            <a:off x="9905792" y="819150"/>
            <a:ext cx="7060319" cy="3813810"/>
          </a:xfrm>
          <a:prstGeom prst="rect">
            <a:avLst/>
          </a:prstGeom>
        </p:spPr>
        <p:txBody>
          <a:bodyPr lIns="0" tIns="0" rIns="0" bIns="0" rtlCol="0" anchor="t">
            <a:spAutoFit/>
          </a:bodyPr>
          <a:lstStyle/>
          <a:p>
            <a:pPr algn="just">
              <a:lnSpc>
                <a:spcPts val="5599"/>
              </a:lnSpc>
            </a:pPr>
            <a:r>
              <a:rPr lang="en-US" sz="2799">
                <a:solidFill>
                  <a:srgbClr val="545454"/>
                </a:solidFill>
                <a:latin typeface="Roboto"/>
                <a:ea typeface="Roboto"/>
                <a:cs typeface="Roboto"/>
                <a:sym typeface="Roboto"/>
              </a:rPr>
              <a:t> </a:t>
            </a:r>
            <a:r>
              <a:rPr lang="en-US" sz="2799" b="1">
                <a:solidFill>
                  <a:srgbClr val="545454"/>
                </a:solidFill>
                <a:latin typeface="Roboto Bold"/>
                <a:ea typeface="Roboto Bold"/>
                <a:cs typeface="Roboto Bold"/>
                <a:sym typeface="Roboto Bold"/>
              </a:rPr>
              <a:t>В рамках проєкту Жана Моне «Спільна політика безпеки та оборони Європейського Союзу: виклики, пов’язані з війною в Україні» (ESEDEP)</a:t>
            </a:r>
          </a:p>
          <a:p>
            <a:pPr algn="just">
              <a:lnSpc>
                <a:spcPts val="4000"/>
              </a:lnSpc>
            </a:pPr>
            <a:endParaRPr lang="en-US" sz="2799" b="1">
              <a:solidFill>
                <a:srgbClr val="545454"/>
              </a:solidFill>
              <a:latin typeface="Roboto Bold"/>
              <a:ea typeface="Roboto Bold"/>
              <a:cs typeface="Roboto Bold"/>
              <a:sym typeface="Roboto Bold"/>
            </a:endParaRPr>
          </a:p>
          <a:p>
            <a:pPr algn="just">
              <a:lnSpc>
                <a:spcPts val="4000"/>
              </a:lnSpc>
            </a:pPr>
            <a:endParaRPr lang="en-US" sz="2799" b="1">
              <a:solidFill>
                <a:srgbClr val="545454"/>
              </a:solidFill>
              <a:latin typeface="Roboto Bold"/>
              <a:ea typeface="Roboto Bold"/>
              <a:cs typeface="Roboto Bold"/>
              <a:sym typeface="Roboto Bold"/>
            </a:endParaRPr>
          </a:p>
        </p:txBody>
      </p:sp>
      <p:sp>
        <p:nvSpPr>
          <p:cNvPr id="18" name="TextBox 18"/>
          <p:cNvSpPr txBox="1"/>
          <p:nvPr/>
        </p:nvSpPr>
        <p:spPr>
          <a:xfrm>
            <a:off x="9371558" y="4000532"/>
            <a:ext cx="7594553" cy="5078313"/>
          </a:xfrm>
          <a:prstGeom prst="rect">
            <a:avLst/>
          </a:prstGeom>
        </p:spPr>
        <p:txBody>
          <a:bodyPr wrap="square" lIns="0" tIns="0" rIns="0" bIns="0" rtlCol="0" anchor="t">
            <a:spAutoFit/>
          </a:bodyPr>
          <a:lstStyle/>
          <a:p>
            <a:pPr algn="just">
              <a:lnSpc>
                <a:spcPts val="4400"/>
              </a:lnSpc>
            </a:pPr>
            <a:r>
              <a:rPr lang="en-US" sz="2200" b="1" dirty="0">
                <a:solidFill>
                  <a:srgbClr val="FFFFFF"/>
                </a:solidFill>
                <a:latin typeface="Roboto Bold"/>
                <a:ea typeface="Roboto Bold"/>
                <a:cs typeface="Roboto Bold"/>
                <a:sym typeface="Roboto Bold"/>
              </a:rPr>
              <a:t>28 </a:t>
            </a:r>
            <a:r>
              <a:rPr lang="uk-UA" sz="2200" b="1" dirty="0">
                <a:solidFill>
                  <a:srgbClr val="FFFFFF"/>
                </a:solidFill>
                <a:latin typeface="Roboto Bold"/>
                <a:ea typeface="Roboto Bold"/>
                <a:cs typeface="Roboto Bold"/>
                <a:sym typeface="Roboto Bold"/>
              </a:rPr>
              <a:t>жовтня 2024 р. - Крістан Стоддарт, доцент кафедри кіберзагроз, політики, філософії та міжнародних відносин у Школі соціальних наук, член Центру дослідження кіберзагроз (CYTREC) в </a:t>
            </a:r>
            <a:r>
              <a:rPr lang="uk-UA" sz="2200" b="1" dirty="0" smtClean="0">
                <a:solidFill>
                  <a:srgbClr val="FFFFFF"/>
                </a:solidFill>
                <a:latin typeface="Roboto Bold"/>
                <a:ea typeface="Roboto Bold"/>
                <a:cs typeface="Roboto Bold"/>
                <a:sym typeface="Roboto Bold"/>
              </a:rPr>
              <a:t>Університеті </a:t>
            </a:r>
            <a:r>
              <a:rPr lang="uk-UA" sz="2200" b="1" dirty="0">
                <a:solidFill>
                  <a:srgbClr val="FFFFFF"/>
                </a:solidFill>
                <a:latin typeface="Roboto Bold"/>
                <a:ea typeface="Roboto Bold"/>
                <a:cs typeface="Roboto Bold"/>
                <a:sym typeface="Roboto Bold"/>
              </a:rPr>
              <a:t>Суонсі (Велика Британія)</a:t>
            </a:r>
          </a:p>
          <a:p>
            <a:pPr algn="just">
              <a:lnSpc>
                <a:spcPts val="4400"/>
              </a:lnSpc>
            </a:pPr>
            <a:r>
              <a:rPr lang="uk-UA" sz="2200" b="1" dirty="0">
                <a:solidFill>
                  <a:srgbClr val="FFFFFF"/>
                </a:solidFill>
                <a:latin typeface="Roboto Bold"/>
                <a:ea typeface="Roboto Bold"/>
                <a:cs typeface="Roboto Bold"/>
                <a:sym typeface="Roboto Bold"/>
              </a:rPr>
              <a:t> «Кампанія гібридної війни Росії проти України (2014-2024 рр.)»</a:t>
            </a:r>
          </a:p>
          <a:p>
            <a:pPr algn="just">
              <a:lnSpc>
                <a:spcPts val="4400"/>
              </a:lnSpc>
            </a:pPr>
            <a:r>
              <a:rPr lang="en-US" sz="2200" b="1" dirty="0">
                <a:solidFill>
                  <a:schemeClr val="bg1"/>
                </a:solidFill>
                <a:latin typeface="Roboto Bold"/>
                <a:ea typeface="Roboto Bold"/>
                <a:cs typeface="Roboto Bold"/>
                <a:sym typeface="Roboto Bold"/>
              </a:rPr>
              <a:t>URL: </a:t>
            </a:r>
            <a:r>
              <a:rPr lang="en-US" sz="2200" b="1" u="sng" dirty="0">
                <a:solidFill>
                  <a:srgbClr val="F4E51E"/>
                </a:solidFill>
                <a:latin typeface="Roboto Bold"/>
                <a:ea typeface="Roboto Bold"/>
                <a:cs typeface="Roboto Bold"/>
                <a:sym typeface="Roboto Bold"/>
                <a:hlinkClick r:id="rId9" tooltip="https://chmnu.edu.ua/vebinar-kampaniya-gibridnoyi-vijni-rosiyi-proti-ukrayini-2014-2024-rr-kristana-stoddarta/"/>
              </a:rPr>
              <a:t>https://chmnu.edu.ua/vebinar-kampaniya-gibridnoyi-vijni-rosiyi-proti-ukrayini-2014-2024-rr-kristana-stoddarta</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39C8DE5-35B8-956C-0B93-253DDE85FEAE}"/>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xmlns="" id="{DC3D9B91-94C9-A5F3-6C8D-0846D1E1D8AC}"/>
              </a:ext>
            </a:extLst>
          </p:cNvPr>
          <p:cNvSpPr/>
          <p:nvPr/>
        </p:nvSpPr>
        <p:spPr>
          <a:xfrm>
            <a:off x="4800446" y="9258300"/>
            <a:ext cx="12458854" cy="0"/>
          </a:xfrm>
          <a:prstGeom prst="line">
            <a:avLst/>
          </a:prstGeom>
          <a:ln w="19050" cap="flat">
            <a:solidFill>
              <a:srgbClr val="48276D"/>
            </a:solidFill>
            <a:prstDash val="solid"/>
            <a:headEnd type="none" w="sm" len="sm"/>
            <a:tailEnd type="none" w="sm" len="sm"/>
          </a:ln>
        </p:spPr>
        <p:txBody>
          <a:bodyPr/>
          <a:lstStyle/>
          <a:p>
            <a:endParaRPr lang="uk-UA"/>
          </a:p>
        </p:txBody>
      </p:sp>
      <p:sp>
        <p:nvSpPr>
          <p:cNvPr id="3" name="Freeform 3">
            <a:extLst>
              <a:ext uri="{FF2B5EF4-FFF2-40B4-BE49-F238E27FC236}">
                <a16:creationId xmlns:a16="http://schemas.microsoft.com/office/drawing/2014/main" xmlns="" id="{6B10A266-EB2F-2F8D-CC71-37BA96DB7BD3}"/>
              </a:ext>
            </a:extLst>
          </p:cNvPr>
          <p:cNvSpPr/>
          <p:nvPr/>
        </p:nvSpPr>
        <p:spPr>
          <a:xfrm>
            <a:off x="15498007" y="7924463"/>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alphaModFix amt="35000"/>
              <a:extLst>
                <a:ext uri="{96DAC541-7B7A-43D3-8B79-37D633B846F1}">
                  <asvg:svgBlip xmlns:asvg="http://schemas.microsoft.com/office/drawing/2016/SVG/main" xmlns="" r:embed="rId4"/>
                </a:ext>
              </a:extLst>
            </a:blip>
            <a:stretch>
              <a:fillRect/>
            </a:stretch>
          </a:blipFill>
        </p:spPr>
        <p:txBody>
          <a:bodyPr/>
          <a:lstStyle/>
          <a:p>
            <a:endParaRPr lang="uk-UA"/>
          </a:p>
        </p:txBody>
      </p:sp>
      <p:sp>
        <p:nvSpPr>
          <p:cNvPr id="4" name="AutoShape 4">
            <a:extLst>
              <a:ext uri="{FF2B5EF4-FFF2-40B4-BE49-F238E27FC236}">
                <a16:creationId xmlns:a16="http://schemas.microsoft.com/office/drawing/2014/main" xmlns="" id="{619AD0ED-ED66-0CB1-9302-5DDDBED1E9F2}"/>
              </a:ext>
            </a:extLst>
          </p:cNvPr>
          <p:cNvSpPr/>
          <p:nvPr/>
        </p:nvSpPr>
        <p:spPr>
          <a:xfrm flipV="1">
            <a:off x="1028700" y="1047750"/>
            <a:ext cx="16230600" cy="0"/>
          </a:xfrm>
          <a:prstGeom prst="line">
            <a:avLst/>
          </a:prstGeom>
          <a:ln w="19050" cap="flat">
            <a:solidFill>
              <a:srgbClr val="48276D"/>
            </a:solidFill>
            <a:prstDash val="solid"/>
            <a:headEnd type="none" w="sm" len="sm"/>
            <a:tailEnd type="none" w="sm" len="sm"/>
          </a:ln>
        </p:spPr>
        <p:txBody>
          <a:bodyPr/>
          <a:lstStyle/>
          <a:p>
            <a:endParaRPr lang="uk-UA"/>
          </a:p>
        </p:txBody>
      </p:sp>
      <p:sp>
        <p:nvSpPr>
          <p:cNvPr id="5" name="Freeform 5">
            <a:extLst>
              <a:ext uri="{FF2B5EF4-FFF2-40B4-BE49-F238E27FC236}">
                <a16:creationId xmlns:a16="http://schemas.microsoft.com/office/drawing/2014/main" xmlns="" id="{1506DD76-67CF-58C0-163F-568455864BE7}"/>
              </a:ext>
            </a:extLst>
          </p:cNvPr>
          <p:cNvSpPr/>
          <p:nvPr/>
        </p:nvSpPr>
        <p:spPr>
          <a:xfrm>
            <a:off x="16696854" y="642116"/>
            <a:ext cx="562446" cy="375305"/>
          </a:xfrm>
          <a:custGeom>
            <a:avLst/>
            <a:gdLst/>
            <a:ahLst/>
            <a:cxnLst/>
            <a:rect l="l" t="t" r="r" b="b"/>
            <a:pathLst>
              <a:path w="562446" h="375305">
                <a:moveTo>
                  <a:pt x="0" y="0"/>
                </a:moveTo>
                <a:lnTo>
                  <a:pt x="562446" y="0"/>
                </a:lnTo>
                <a:lnTo>
                  <a:pt x="562446" y="375305"/>
                </a:lnTo>
                <a:lnTo>
                  <a:pt x="0" y="37530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uk-UA"/>
          </a:p>
        </p:txBody>
      </p:sp>
      <p:grpSp>
        <p:nvGrpSpPr>
          <p:cNvPr id="6" name="Group 6">
            <a:extLst>
              <a:ext uri="{FF2B5EF4-FFF2-40B4-BE49-F238E27FC236}">
                <a16:creationId xmlns:a16="http://schemas.microsoft.com/office/drawing/2014/main" xmlns="" id="{3FC5CC48-98D3-3ACD-BD51-50305DF1BB87}"/>
              </a:ext>
            </a:extLst>
          </p:cNvPr>
          <p:cNvGrpSpPr/>
          <p:nvPr/>
        </p:nvGrpSpPr>
        <p:grpSpPr>
          <a:xfrm>
            <a:off x="17807273" y="2840355"/>
            <a:ext cx="658763" cy="5724034"/>
            <a:chOff x="0" y="0"/>
            <a:chExt cx="275176" cy="1507565"/>
          </a:xfrm>
        </p:grpSpPr>
        <p:sp>
          <p:nvSpPr>
            <p:cNvPr id="7" name="Freeform 7">
              <a:extLst>
                <a:ext uri="{FF2B5EF4-FFF2-40B4-BE49-F238E27FC236}">
                  <a16:creationId xmlns:a16="http://schemas.microsoft.com/office/drawing/2014/main" xmlns="" id="{B039748A-7A93-6BC0-AC9A-A7CDF7D313BA}"/>
                </a:ext>
              </a:extLst>
            </p:cNvPr>
            <p:cNvSpPr/>
            <p:nvPr/>
          </p:nvSpPr>
          <p:spPr>
            <a:xfrm>
              <a:off x="0" y="0"/>
              <a:ext cx="275176" cy="1507565"/>
            </a:xfrm>
            <a:custGeom>
              <a:avLst/>
              <a:gdLst/>
              <a:ahLst/>
              <a:cxnLst/>
              <a:rect l="l" t="t" r="r" b="b"/>
              <a:pathLst>
                <a:path w="275176" h="1507565">
                  <a:moveTo>
                    <a:pt x="0" y="0"/>
                  </a:moveTo>
                  <a:lnTo>
                    <a:pt x="275176" y="0"/>
                  </a:lnTo>
                  <a:lnTo>
                    <a:pt x="275176" y="1507565"/>
                  </a:lnTo>
                  <a:lnTo>
                    <a:pt x="0" y="1507565"/>
                  </a:lnTo>
                  <a:close/>
                </a:path>
              </a:pathLst>
            </a:custGeom>
            <a:gradFill rotWithShape="1">
              <a:gsLst>
                <a:gs pos="0">
                  <a:srgbClr val="9374B3">
                    <a:alpha val="100000"/>
                  </a:srgbClr>
                </a:gs>
                <a:gs pos="50000">
                  <a:srgbClr val="7161A6">
                    <a:alpha val="100000"/>
                  </a:srgbClr>
                </a:gs>
                <a:gs pos="100000">
                  <a:srgbClr val="4A4D9C">
                    <a:alpha val="100000"/>
                  </a:srgbClr>
                </a:gs>
              </a:gsLst>
              <a:lin ang="0"/>
            </a:gradFill>
          </p:spPr>
          <p:txBody>
            <a:bodyPr/>
            <a:lstStyle/>
            <a:p>
              <a:endParaRPr lang="uk-UA"/>
            </a:p>
          </p:txBody>
        </p:sp>
        <p:sp>
          <p:nvSpPr>
            <p:cNvPr id="8" name="TextBox 8">
              <a:extLst>
                <a:ext uri="{FF2B5EF4-FFF2-40B4-BE49-F238E27FC236}">
                  <a16:creationId xmlns:a16="http://schemas.microsoft.com/office/drawing/2014/main" xmlns="" id="{F6A4D57D-CF0C-29F9-49CC-6A57456782D8}"/>
                </a:ext>
              </a:extLst>
            </p:cNvPr>
            <p:cNvSpPr txBox="1"/>
            <p:nvPr/>
          </p:nvSpPr>
          <p:spPr>
            <a:xfrm>
              <a:off x="0" y="-38100"/>
              <a:ext cx="275176" cy="1545665"/>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a:extLst>
              <a:ext uri="{FF2B5EF4-FFF2-40B4-BE49-F238E27FC236}">
                <a16:creationId xmlns:a16="http://schemas.microsoft.com/office/drawing/2014/main" xmlns="" id="{4D46FF06-666C-2370-410A-35240F8BD48D}"/>
              </a:ext>
            </a:extLst>
          </p:cNvPr>
          <p:cNvSpPr/>
          <p:nvPr/>
        </p:nvSpPr>
        <p:spPr>
          <a:xfrm rot="-5400000">
            <a:off x="17461217" y="3939708"/>
            <a:ext cx="711163" cy="177791"/>
          </a:xfrm>
          <a:custGeom>
            <a:avLst/>
            <a:gdLst/>
            <a:ahLst/>
            <a:cxnLst/>
            <a:rect l="l" t="t" r="r" b="b"/>
            <a:pathLst>
              <a:path w="711163" h="177791">
                <a:moveTo>
                  <a:pt x="0" y="0"/>
                </a:moveTo>
                <a:lnTo>
                  <a:pt x="711162" y="0"/>
                </a:lnTo>
                <a:lnTo>
                  <a:pt x="711162" y="177791"/>
                </a:lnTo>
                <a:lnTo>
                  <a:pt x="0" y="17779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uk-UA"/>
          </a:p>
        </p:txBody>
      </p:sp>
      <p:sp>
        <p:nvSpPr>
          <p:cNvPr id="10" name="AutoShape 10">
            <a:extLst>
              <a:ext uri="{FF2B5EF4-FFF2-40B4-BE49-F238E27FC236}">
                <a16:creationId xmlns:a16="http://schemas.microsoft.com/office/drawing/2014/main" xmlns="" id="{F31D3C5F-4821-03C4-C7F4-740900961206}"/>
              </a:ext>
            </a:extLst>
          </p:cNvPr>
          <p:cNvSpPr/>
          <p:nvPr/>
        </p:nvSpPr>
        <p:spPr>
          <a:xfrm flipV="1">
            <a:off x="17807273" y="4933828"/>
            <a:ext cx="0" cy="1044644"/>
          </a:xfrm>
          <a:prstGeom prst="line">
            <a:avLst/>
          </a:prstGeom>
          <a:ln w="19050" cap="flat">
            <a:solidFill>
              <a:srgbClr val="FFFFFF"/>
            </a:solidFill>
            <a:prstDash val="solid"/>
            <a:headEnd type="none" w="sm" len="sm"/>
            <a:tailEnd type="none" w="sm" len="sm"/>
          </a:ln>
        </p:spPr>
        <p:txBody>
          <a:bodyPr/>
          <a:lstStyle/>
          <a:p>
            <a:endParaRPr lang="uk-UA"/>
          </a:p>
        </p:txBody>
      </p:sp>
      <p:sp>
        <p:nvSpPr>
          <p:cNvPr id="11" name="Freeform 11">
            <a:extLst>
              <a:ext uri="{FF2B5EF4-FFF2-40B4-BE49-F238E27FC236}">
                <a16:creationId xmlns:a16="http://schemas.microsoft.com/office/drawing/2014/main" xmlns="" id="{4AC27E26-300F-6BE7-A4FA-936DFBE8AB51}"/>
              </a:ext>
            </a:extLst>
          </p:cNvPr>
          <p:cNvSpPr/>
          <p:nvPr/>
        </p:nvSpPr>
        <p:spPr>
          <a:xfrm rot="-5400000">
            <a:off x="17461217" y="6862572"/>
            <a:ext cx="711163" cy="177791"/>
          </a:xfrm>
          <a:custGeom>
            <a:avLst/>
            <a:gdLst/>
            <a:ahLst/>
            <a:cxnLst/>
            <a:rect l="l" t="t" r="r" b="b"/>
            <a:pathLst>
              <a:path w="711163" h="177791">
                <a:moveTo>
                  <a:pt x="0" y="0"/>
                </a:moveTo>
                <a:lnTo>
                  <a:pt x="711162" y="0"/>
                </a:lnTo>
                <a:lnTo>
                  <a:pt x="711162" y="177791"/>
                </a:lnTo>
                <a:lnTo>
                  <a:pt x="0" y="17779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uk-UA"/>
          </a:p>
        </p:txBody>
      </p:sp>
      <p:grpSp>
        <p:nvGrpSpPr>
          <p:cNvPr id="12" name="Group 12">
            <a:extLst>
              <a:ext uri="{FF2B5EF4-FFF2-40B4-BE49-F238E27FC236}">
                <a16:creationId xmlns:a16="http://schemas.microsoft.com/office/drawing/2014/main" xmlns="" id="{15B9539C-78F7-3E1B-4F2B-4A8AB74BB7E5}"/>
              </a:ext>
            </a:extLst>
          </p:cNvPr>
          <p:cNvGrpSpPr/>
          <p:nvPr/>
        </p:nvGrpSpPr>
        <p:grpSpPr>
          <a:xfrm>
            <a:off x="6934200" y="151737"/>
            <a:ext cx="10667995" cy="8964407"/>
            <a:chOff x="0" y="0"/>
            <a:chExt cx="2549386" cy="2182420"/>
          </a:xfrm>
        </p:grpSpPr>
        <p:sp>
          <p:nvSpPr>
            <p:cNvPr id="13" name="Freeform 13">
              <a:extLst>
                <a:ext uri="{FF2B5EF4-FFF2-40B4-BE49-F238E27FC236}">
                  <a16:creationId xmlns:a16="http://schemas.microsoft.com/office/drawing/2014/main" xmlns="" id="{C22A1433-9D25-CC9F-42F9-945005695989}"/>
                </a:ext>
              </a:extLst>
            </p:cNvPr>
            <p:cNvSpPr/>
            <p:nvPr/>
          </p:nvSpPr>
          <p:spPr>
            <a:xfrm>
              <a:off x="0" y="0"/>
              <a:ext cx="2549386" cy="2182420"/>
            </a:xfrm>
            <a:custGeom>
              <a:avLst/>
              <a:gdLst/>
              <a:ahLst/>
              <a:cxnLst/>
              <a:rect l="l" t="t" r="r" b="b"/>
              <a:pathLst>
                <a:path w="2549386" h="2182420">
                  <a:moveTo>
                    <a:pt x="0" y="0"/>
                  </a:moveTo>
                  <a:lnTo>
                    <a:pt x="2549386" y="0"/>
                  </a:lnTo>
                  <a:lnTo>
                    <a:pt x="2549386" y="2182420"/>
                  </a:lnTo>
                  <a:lnTo>
                    <a:pt x="0" y="2182420"/>
                  </a:lnTo>
                  <a:close/>
                </a:path>
              </a:pathLst>
            </a:custGeom>
            <a:gradFill rotWithShape="1">
              <a:gsLst>
                <a:gs pos="0">
                  <a:srgbClr val="9374B3">
                    <a:alpha val="100000"/>
                  </a:srgbClr>
                </a:gs>
                <a:gs pos="50000">
                  <a:srgbClr val="7161A6">
                    <a:alpha val="100000"/>
                  </a:srgbClr>
                </a:gs>
                <a:gs pos="100000">
                  <a:srgbClr val="4A4D9C">
                    <a:alpha val="100000"/>
                  </a:srgbClr>
                </a:gs>
              </a:gsLst>
              <a:lin ang="0"/>
            </a:gradFill>
          </p:spPr>
          <p:txBody>
            <a:bodyPr/>
            <a:lstStyle/>
            <a:p>
              <a:endParaRPr lang="uk-UA"/>
            </a:p>
          </p:txBody>
        </p:sp>
        <p:sp>
          <p:nvSpPr>
            <p:cNvPr id="14" name="TextBox 14">
              <a:extLst>
                <a:ext uri="{FF2B5EF4-FFF2-40B4-BE49-F238E27FC236}">
                  <a16:creationId xmlns:a16="http://schemas.microsoft.com/office/drawing/2014/main" xmlns="" id="{2AA76E2B-0D5E-77F5-605B-24F09B0180E2}"/>
                </a:ext>
              </a:extLst>
            </p:cNvPr>
            <p:cNvSpPr txBox="1"/>
            <p:nvPr/>
          </p:nvSpPr>
          <p:spPr>
            <a:xfrm>
              <a:off x="0" y="-38100"/>
              <a:ext cx="2549386" cy="2220520"/>
            </a:xfrm>
            <a:prstGeom prst="rect">
              <a:avLst/>
            </a:prstGeom>
          </p:spPr>
          <p:txBody>
            <a:bodyPr lIns="50800" tIns="50800" rIns="50800" bIns="50800" rtlCol="0" anchor="ctr"/>
            <a:lstStyle/>
            <a:p>
              <a:pPr algn="ctr">
                <a:lnSpc>
                  <a:spcPts val="2659"/>
                </a:lnSpc>
                <a:spcBef>
                  <a:spcPct val="0"/>
                </a:spcBef>
              </a:pPr>
              <a:endParaRPr/>
            </a:p>
          </p:txBody>
        </p:sp>
      </p:grpSp>
      <p:sp>
        <p:nvSpPr>
          <p:cNvPr id="16" name="Freeform 16">
            <a:extLst>
              <a:ext uri="{FF2B5EF4-FFF2-40B4-BE49-F238E27FC236}">
                <a16:creationId xmlns:a16="http://schemas.microsoft.com/office/drawing/2014/main" xmlns="" id="{43C52386-6C95-794F-FC7C-C02410409B1F}"/>
              </a:ext>
            </a:extLst>
          </p:cNvPr>
          <p:cNvSpPr/>
          <p:nvPr/>
        </p:nvSpPr>
        <p:spPr>
          <a:xfrm>
            <a:off x="157156" y="5982693"/>
            <a:ext cx="6691022" cy="3999170"/>
          </a:xfrm>
          <a:custGeom>
            <a:avLst/>
            <a:gdLst/>
            <a:ahLst/>
            <a:cxnLst/>
            <a:rect l="l" t="t" r="r" b="b"/>
            <a:pathLst>
              <a:path w="9168736" h="5659299">
                <a:moveTo>
                  <a:pt x="0" y="0"/>
                </a:moveTo>
                <a:lnTo>
                  <a:pt x="9168736" y="0"/>
                </a:lnTo>
                <a:lnTo>
                  <a:pt x="9168736" y="5659299"/>
                </a:lnTo>
                <a:lnTo>
                  <a:pt x="0" y="5659299"/>
                </a:lnTo>
                <a:lnTo>
                  <a:pt x="0" y="0"/>
                </a:lnTo>
                <a:close/>
              </a:path>
            </a:pathLst>
          </a:custGeom>
          <a:blipFill>
            <a:blip r:embed="rId9"/>
            <a:stretch>
              <a:fillRect t="-2670" b="-2670"/>
            </a:stretch>
          </a:blipFill>
        </p:spPr>
        <p:txBody>
          <a:bodyPr/>
          <a:lstStyle/>
          <a:p>
            <a:endParaRPr lang="uk-UA"/>
          </a:p>
        </p:txBody>
      </p:sp>
      <p:sp>
        <p:nvSpPr>
          <p:cNvPr id="17" name="TextBox 17">
            <a:extLst>
              <a:ext uri="{FF2B5EF4-FFF2-40B4-BE49-F238E27FC236}">
                <a16:creationId xmlns:a16="http://schemas.microsoft.com/office/drawing/2014/main" xmlns="" id="{93C0713A-D2EC-AC5A-4224-DD20864B3C2F}"/>
              </a:ext>
            </a:extLst>
          </p:cNvPr>
          <p:cNvSpPr txBox="1"/>
          <p:nvPr/>
        </p:nvSpPr>
        <p:spPr>
          <a:xfrm>
            <a:off x="6911032" y="342902"/>
            <a:ext cx="11200860" cy="13244973"/>
          </a:xfrm>
          <a:prstGeom prst="rect">
            <a:avLst/>
          </a:prstGeom>
        </p:spPr>
        <p:txBody>
          <a:bodyPr wrap="square" lIns="0" tIns="0" rIns="0" bIns="0" rtlCol="0" anchor="t">
            <a:spAutoFit/>
          </a:bodyPr>
          <a:lstStyle/>
          <a:p>
            <a:pPr algn="ctr">
              <a:lnSpc>
                <a:spcPts val="4339"/>
              </a:lnSpc>
              <a:spcBef>
                <a:spcPct val="0"/>
              </a:spcBef>
            </a:pPr>
            <a:r>
              <a:rPr lang="en-US" sz="2400" dirty="0">
                <a:solidFill>
                  <a:srgbClr val="FFFFFF"/>
                </a:solidFill>
                <a:latin typeface="Canva Sans"/>
                <a:ea typeface="Canva Sans"/>
                <a:cs typeface="Canva Sans"/>
                <a:sym typeface="Canva Sans"/>
              </a:rPr>
              <a:t>0</a:t>
            </a:r>
            <a:r>
              <a:rPr lang="uk-UA" sz="2400" dirty="0">
                <a:solidFill>
                  <a:srgbClr val="FFFFFF"/>
                </a:solidFill>
                <a:latin typeface="Canva Sans"/>
                <a:ea typeface="Canva Sans"/>
                <a:cs typeface="Canva Sans"/>
                <a:sym typeface="Canva Sans"/>
              </a:rPr>
              <a:t>3</a:t>
            </a:r>
            <a:r>
              <a:rPr lang="en-US" sz="2400" dirty="0">
                <a:solidFill>
                  <a:srgbClr val="FFFFFF"/>
                </a:solidFill>
                <a:latin typeface="Canva Sans"/>
                <a:ea typeface="Canva Sans"/>
                <a:cs typeface="Canva Sans"/>
                <a:sym typeface="Canva Sans"/>
              </a:rPr>
              <a:t> </a:t>
            </a:r>
            <a:r>
              <a:rPr lang="uk-UA" sz="2400" dirty="0">
                <a:solidFill>
                  <a:srgbClr val="FFFFFF"/>
                </a:solidFill>
                <a:latin typeface="Canva Sans"/>
                <a:ea typeface="Canva Sans"/>
                <a:cs typeface="Canva Sans"/>
                <a:sym typeface="Canva Sans"/>
              </a:rPr>
              <a:t>лютого 2025 р. - Іовчева А., координаторка проєкту ESEDEP, кандидатка політичних наук, доцентка кафедри історії ЧНУ імені Петра Могили</a:t>
            </a:r>
          </a:p>
          <a:p>
            <a:pPr algn="ctr">
              <a:lnSpc>
                <a:spcPts val="4339"/>
              </a:lnSpc>
              <a:spcBef>
                <a:spcPct val="0"/>
              </a:spcBef>
            </a:pPr>
            <a:r>
              <a:rPr lang="en-US" sz="2400" dirty="0">
                <a:solidFill>
                  <a:srgbClr val="FFFFFF"/>
                </a:solidFill>
                <a:latin typeface="Canva Sans"/>
                <a:ea typeface="Canva Sans"/>
                <a:cs typeface="Canva Sans"/>
                <a:sym typeface="Canva Sans"/>
              </a:rPr>
              <a:t>«Особливості </a:t>
            </a:r>
            <a:r>
              <a:rPr lang="uk-UA" sz="2400" dirty="0">
                <a:solidFill>
                  <a:srgbClr val="FFFFFF"/>
                </a:solidFill>
                <a:latin typeface="Canva Sans"/>
                <a:ea typeface="Canva Sans"/>
                <a:cs typeface="Canva Sans"/>
                <a:sym typeface="Canva Sans"/>
              </a:rPr>
              <a:t>політичного, економічного та </a:t>
            </a:r>
            <a:r>
              <a:rPr lang="uk-UA" sz="2400" dirty="0" err="1">
                <a:solidFill>
                  <a:srgbClr val="FFFFFF"/>
                </a:solidFill>
                <a:latin typeface="Canva Sans"/>
                <a:ea typeface="Canva Sans"/>
                <a:cs typeface="Canva Sans"/>
                <a:sym typeface="Canva Sans"/>
              </a:rPr>
              <a:t>безпекового</a:t>
            </a:r>
            <a:r>
              <a:rPr lang="uk-UA" sz="2400" dirty="0">
                <a:solidFill>
                  <a:srgbClr val="FFFFFF"/>
                </a:solidFill>
                <a:latin typeface="Canva Sans"/>
                <a:ea typeface="Canva Sans"/>
                <a:cs typeface="Canva Sans"/>
                <a:sym typeface="Canva Sans"/>
              </a:rPr>
              <a:t> дизайну Європи після Другої світової війни</a:t>
            </a:r>
            <a:r>
              <a:rPr lang="en-US" sz="2400" dirty="0">
                <a:solidFill>
                  <a:srgbClr val="FFFFFF"/>
                </a:solidFill>
                <a:latin typeface="Canva Sans"/>
                <a:ea typeface="Canva Sans"/>
                <a:cs typeface="Canva Sans"/>
                <a:sym typeface="Canva Sans"/>
              </a:rPr>
              <a:t>»</a:t>
            </a:r>
            <a:endParaRPr lang="uk-UA" sz="2400" dirty="0">
              <a:solidFill>
                <a:srgbClr val="FFFFFF"/>
              </a:solidFill>
              <a:latin typeface="Canva Sans"/>
              <a:ea typeface="Canva Sans"/>
              <a:cs typeface="Canva Sans"/>
              <a:sym typeface="Canva Sans"/>
            </a:endParaRPr>
          </a:p>
          <a:p>
            <a:r>
              <a:rPr lang="uk-UA" sz="2400" dirty="0">
                <a:solidFill>
                  <a:schemeClr val="bg1"/>
                </a:solidFill>
              </a:rPr>
              <a:t>3лютого 2025 року розпочався другий лекційний модуль «ЄС як модель регіональної інтеграції», який викладається к.політ.н., доценткою кафедри історії Чорноморського національного університету імені Петра Могили Аліною Іовчевою. Перша лекція модулю була присвячена зародженню та еволюції «ідеї об’єднаної Європи» та спробам її реалізації в період до Другої світової війни. До лекції долучилися викладачі та здобувачі освітніх програм 014 Середня освіта «Історія та громадянська освіта. Правознавство», 032 «Історія та археологія» першого бакалаврського, другого магістерського і третього (освітньо-наукового) рівнів вищої освіти. Після лекції відбулося обговорення, на якому слухачі мали змогу доповнити, уточнити або задати питання лектору.</a:t>
            </a:r>
          </a:p>
          <a:p>
            <a:r>
              <a:rPr lang="uk-UA" sz="2400" dirty="0">
                <a:solidFill>
                  <a:schemeClr val="bg1"/>
                </a:solidFill>
              </a:rPr>
              <a:t>Розпочатий сьогодні цикл лекцій є одним з трьох інших, які разом утворюють проєктний навчальний курс в рамках Модулю Жана Моне «Імплементація європейських цінностей як базис демократії в Україні» (EVADEM), що реалізовується кафедрою історії ЧНУ ім. П. Могили та має на меті:</a:t>
            </a:r>
          </a:p>
          <a:p>
            <a:r>
              <a:rPr lang="uk-UA" sz="2400" dirty="0">
                <a:solidFill>
                  <a:schemeClr val="bg1"/>
                </a:solidFill>
              </a:rPr>
              <a:t>− розробку і впровадження навчального курсу для студентів;</a:t>
            </a:r>
          </a:p>
          <a:p>
            <a:r>
              <a:rPr lang="uk-UA" sz="2400" dirty="0">
                <a:solidFill>
                  <a:schemeClr val="bg1"/>
                </a:solidFill>
              </a:rPr>
              <a:t>− академічні дослідження у галузі Європейського Союзу;</a:t>
            </a:r>
          </a:p>
          <a:p>
            <a:r>
              <a:rPr lang="uk-UA" sz="2400" dirty="0">
                <a:solidFill>
                  <a:schemeClr val="bg1"/>
                </a:solidFill>
              </a:rPr>
              <a:t>− просування європейських цінностей у науковій, освітній, політико-адміністративній спільноті та в українському суспільстві загалом</a:t>
            </a:r>
            <a:endParaRPr lang="uk-UA" sz="2400" dirty="0">
              <a:solidFill>
                <a:schemeClr val="bg1"/>
              </a:solidFill>
              <a:sym typeface="Canva Sans"/>
            </a:endParaRPr>
          </a:p>
          <a:p>
            <a:endParaRPr lang="uk-UA" sz="2000" dirty="0">
              <a:solidFill>
                <a:schemeClr val="bg1"/>
              </a:solidFill>
              <a:latin typeface="Canva Sans"/>
              <a:ea typeface="Canva Sans"/>
              <a:cs typeface="Canva Sans"/>
              <a:sym typeface="Canva Sans"/>
              <a:hlinkClick r:id="rId10"/>
            </a:endParaRPr>
          </a:p>
          <a:p>
            <a:r>
              <a:rPr lang="uk-UA" sz="3099" dirty="0">
                <a:solidFill>
                  <a:srgbClr val="FFFFFF"/>
                </a:solidFill>
                <a:latin typeface="Canva Sans"/>
                <a:ea typeface="Canva Sans"/>
                <a:cs typeface="Canva Sans"/>
                <a:sym typeface="Canva Sans"/>
                <a:hlinkClick r:id="rId10"/>
              </a:rPr>
              <a:t>                                 </a:t>
            </a:r>
            <a:r>
              <a:rPr lang="en-US" sz="3099" dirty="0">
                <a:solidFill>
                  <a:srgbClr val="FFFFFF"/>
                </a:solidFill>
                <a:latin typeface="Canva Sans"/>
                <a:ea typeface="Canva Sans"/>
                <a:cs typeface="Canva Sans"/>
                <a:sym typeface="Canva Sans"/>
                <a:hlinkClick r:id="rId10"/>
              </a:rPr>
              <a:t>https://www.facebook.com/photo/?fbid</a:t>
            </a:r>
            <a:endParaRPr lang="uk-UA" sz="3099" dirty="0">
              <a:solidFill>
                <a:srgbClr val="FFFFFF"/>
              </a:solidFill>
              <a:latin typeface="Canva Sans"/>
              <a:ea typeface="Canva Sans"/>
              <a:cs typeface="Canva Sans"/>
              <a:sym typeface="Canva Sans"/>
            </a:endParaRPr>
          </a:p>
          <a:p>
            <a:pPr algn="ctr">
              <a:lnSpc>
                <a:spcPts val="4339"/>
              </a:lnSpc>
              <a:spcBef>
                <a:spcPct val="0"/>
              </a:spcBef>
            </a:pPr>
            <a:r>
              <a:rPr lang="uk-UA" sz="3099" dirty="0">
                <a:solidFill>
                  <a:srgbClr val="FFFFFF"/>
                </a:solidFill>
                <a:latin typeface="Canva Sans"/>
                <a:ea typeface="Canva Sans"/>
                <a:cs typeface="Canva Sans"/>
                <a:sym typeface="Canva Sans"/>
              </a:rPr>
              <a:t> </a:t>
            </a:r>
            <a:r>
              <a:rPr lang="en-US" sz="3099" dirty="0">
                <a:solidFill>
                  <a:srgbClr val="FFFFFF"/>
                </a:solidFill>
                <a:latin typeface="Canva Sans"/>
                <a:ea typeface="Canva Sans"/>
                <a:cs typeface="Canva Sans"/>
                <a:sym typeface="Canva Sans"/>
              </a:rPr>
              <a:t> </a:t>
            </a:r>
            <a:r>
              <a:rPr lang="uk-UA" sz="3099" dirty="0">
                <a:solidFill>
                  <a:srgbClr val="FFFFFF"/>
                </a:solidFill>
                <a:latin typeface="Canva Sans"/>
                <a:ea typeface="Canva Sans"/>
                <a:cs typeface="Canva Sans"/>
                <a:sym typeface="Canva Sans"/>
              </a:rPr>
              <a:t> </a:t>
            </a:r>
          </a:p>
          <a:p>
            <a:pPr algn="ctr">
              <a:lnSpc>
                <a:spcPts val="4339"/>
              </a:lnSpc>
              <a:spcBef>
                <a:spcPct val="0"/>
              </a:spcBef>
            </a:pPr>
            <a:endParaRPr lang="uk-UA" sz="3099" dirty="0">
              <a:solidFill>
                <a:srgbClr val="FFFFFF"/>
              </a:solidFill>
              <a:latin typeface="Canva Sans"/>
              <a:ea typeface="Canva Sans"/>
              <a:cs typeface="Canva Sans"/>
              <a:sym typeface="Canva Sans"/>
            </a:endParaRPr>
          </a:p>
          <a:p>
            <a:pPr algn="ctr">
              <a:lnSpc>
                <a:spcPts val="4339"/>
              </a:lnSpc>
              <a:spcBef>
                <a:spcPct val="0"/>
              </a:spcBef>
            </a:pPr>
            <a:endParaRPr lang="en-US" sz="3099" dirty="0">
              <a:solidFill>
                <a:srgbClr val="FFFFFF"/>
              </a:solidFill>
              <a:latin typeface="Canva Sans"/>
              <a:ea typeface="Canva Sans"/>
              <a:cs typeface="Canva Sans"/>
              <a:sym typeface="Canva Sans"/>
            </a:endParaRPr>
          </a:p>
          <a:p>
            <a:pPr algn="ctr">
              <a:lnSpc>
                <a:spcPts val="3779"/>
              </a:lnSpc>
              <a:spcBef>
                <a:spcPct val="0"/>
              </a:spcBef>
            </a:pPr>
            <a:r>
              <a:rPr lang="uk-UA" sz="2699" dirty="0">
                <a:latin typeface="Canva Sans"/>
                <a:ea typeface="Canva Sans"/>
                <a:cs typeface="Canva Sans"/>
                <a:sym typeface="Canva Sans"/>
              </a:rPr>
              <a:t> </a:t>
            </a:r>
            <a:endParaRPr lang="uk-UA" sz="2699" dirty="0">
              <a:solidFill>
                <a:srgbClr val="FFDE59"/>
              </a:solidFill>
              <a:latin typeface="Canva Sans"/>
              <a:ea typeface="Canva Sans"/>
              <a:cs typeface="Canva Sans"/>
              <a:sym typeface="Canva Sans"/>
            </a:endParaRPr>
          </a:p>
          <a:p>
            <a:pPr algn="ctr">
              <a:lnSpc>
                <a:spcPts val="3779"/>
              </a:lnSpc>
              <a:spcBef>
                <a:spcPct val="0"/>
              </a:spcBef>
            </a:pPr>
            <a:r>
              <a:rPr lang="en-US" sz="2699" dirty="0">
                <a:solidFill>
                  <a:srgbClr val="FFDE59"/>
                </a:solidFill>
                <a:latin typeface="Canva Sans"/>
                <a:ea typeface="Canva Sans"/>
                <a:cs typeface="Canva Sans"/>
                <a:sym typeface="Canva Sans"/>
              </a:rPr>
              <a:t> </a:t>
            </a:r>
          </a:p>
          <a:p>
            <a:pPr algn="ctr">
              <a:lnSpc>
                <a:spcPts val="3779"/>
              </a:lnSpc>
              <a:spcBef>
                <a:spcPct val="0"/>
              </a:spcBef>
            </a:pPr>
            <a:endParaRPr lang="en-US" sz="2699" dirty="0">
              <a:solidFill>
                <a:srgbClr val="FFDE59"/>
              </a:solidFill>
              <a:latin typeface="Canva Sans"/>
              <a:ea typeface="Canva Sans"/>
              <a:cs typeface="Canva Sans"/>
              <a:sym typeface="Canva Sans"/>
            </a:endParaRPr>
          </a:p>
          <a:p>
            <a:pPr algn="ctr">
              <a:lnSpc>
                <a:spcPts val="4059"/>
              </a:lnSpc>
              <a:spcBef>
                <a:spcPct val="0"/>
              </a:spcBef>
            </a:pPr>
            <a:r>
              <a:rPr lang="uk-UA" sz="2899" dirty="0">
                <a:solidFill>
                  <a:srgbClr val="FFFFFF"/>
                </a:solidFill>
                <a:latin typeface="Canva Sans"/>
                <a:ea typeface="Canva Sans"/>
                <a:cs typeface="Canva Sans"/>
                <a:sym typeface="Canva Sans"/>
              </a:rPr>
              <a:t> </a:t>
            </a:r>
            <a:endParaRPr lang="en-US" sz="2899" dirty="0">
              <a:solidFill>
                <a:srgbClr val="FFDE59"/>
              </a:solidFill>
              <a:latin typeface="Canva Sans"/>
              <a:ea typeface="Canva Sans"/>
              <a:cs typeface="Canva Sans"/>
              <a:sym typeface="Canva Sans"/>
            </a:endParaRPr>
          </a:p>
        </p:txBody>
      </p:sp>
      <p:pic>
        <p:nvPicPr>
          <p:cNvPr id="15362" name="Picture 2" descr="Немає опису світлини.">
            <a:extLst>
              <a:ext uri="{FF2B5EF4-FFF2-40B4-BE49-F238E27FC236}">
                <a16:creationId xmlns:a16="http://schemas.microsoft.com/office/drawing/2014/main" xmlns="" id="{84B2E260-6D15-1E27-C31D-0CCCAFF1D24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3974" y="3232061"/>
            <a:ext cx="6183032" cy="3694606"/>
          </a:xfrm>
          <a:prstGeom prst="rect">
            <a:avLst/>
          </a:prstGeom>
          <a:noFill/>
          <a:extLst>
            <a:ext uri="{909E8E84-426E-40DD-AFC4-6F175D3DCCD1}">
              <a14:hiddenFill xmlns:a14="http://schemas.microsoft.com/office/drawing/2010/main">
                <a:solidFill>
                  <a:srgbClr val="FFFFFF"/>
                </a:solidFill>
              </a14:hiddenFill>
            </a:ext>
          </a:extLst>
        </p:spPr>
      </p:pic>
      <p:sp>
        <p:nvSpPr>
          <p:cNvPr id="19" name="Freeform 15">
            <a:extLst>
              <a:ext uri="{FF2B5EF4-FFF2-40B4-BE49-F238E27FC236}">
                <a16:creationId xmlns:a16="http://schemas.microsoft.com/office/drawing/2014/main" xmlns="" id="{C0008E44-6E45-7A03-A376-151E1DB7B1F8}"/>
              </a:ext>
            </a:extLst>
          </p:cNvPr>
          <p:cNvSpPr/>
          <p:nvPr/>
        </p:nvSpPr>
        <p:spPr>
          <a:xfrm>
            <a:off x="125723" y="105172"/>
            <a:ext cx="4591824" cy="3049994"/>
          </a:xfrm>
          <a:custGeom>
            <a:avLst/>
            <a:gdLst/>
            <a:ahLst/>
            <a:cxnLst/>
            <a:rect l="l" t="t" r="r" b="b"/>
            <a:pathLst>
              <a:path w="5778104" h="5949531">
                <a:moveTo>
                  <a:pt x="0" y="0"/>
                </a:moveTo>
                <a:lnTo>
                  <a:pt x="5778104" y="0"/>
                </a:lnTo>
                <a:lnTo>
                  <a:pt x="5778104" y="5949531"/>
                </a:lnTo>
                <a:lnTo>
                  <a:pt x="0" y="5949531"/>
                </a:lnTo>
                <a:lnTo>
                  <a:pt x="0" y="0"/>
                </a:lnTo>
                <a:close/>
              </a:path>
            </a:pathLst>
          </a:custGeom>
          <a:blipFill>
            <a:blip r:embed="rId12"/>
            <a:stretch>
              <a:fillRect/>
            </a:stretch>
          </a:blipFill>
        </p:spPr>
        <p:txBody>
          <a:bodyPr/>
          <a:lstStyle/>
          <a:p>
            <a:endParaRPr lang="uk-UA"/>
          </a:p>
        </p:txBody>
      </p:sp>
      <p:sp>
        <p:nvSpPr>
          <p:cNvPr id="21" name="TextBox 20">
            <a:extLst>
              <a:ext uri="{FF2B5EF4-FFF2-40B4-BE49-F238E27FC236}">
                <a16:creationId xmlns:a16="http://schemas.microsoft.com/office/drawing/2014/main" xmlns="" id="{54CE683B-4B99-0E7F-F4E7-CC579A3D3078}"/>
              </a:ext>
            </a:extLst>
          </p:cNvPr>
          <p:cNvSpPr txBox="1"/>
          <p:nvPr/>
        </p:nvSpPr>
        <p:spPr>
          <a:xfrm>
            <a:off x="4191000" y="1689900"/>
            <a:ext cx="2657178" cy="1477328"/>
          </a:xfrm>
          <a:prstGeom prst="rect">
            <a:avLst/>
          </a:prstGeom>
          <a:noFill/>
        </p:spPr>
        <p:txBody>
          <a:bodyPr wrap="square">
            <a:spAutoFit/>
          </a:bodyPr>
          <a:lstStyle/>
          <a:p>
            <a:r>
              <a:rPr lang="en-US" dirty="0">
                <a:hlinkClick r:id="rId13"/>
              </a:rPr>
              <a:t>https://chmnu.edu.ua/politiki-yevropejskogo-soyuzu-vidkrita-lektsiya-alini-iovchevoyi</a:t>
            </a:r>
            <a:endParaRPr lang="uk-UA" dirty="0"/>
          </a:p>
          <a:p>
            <a:r>
              <a:rPr lang="en-US" dirty="0"/>
              <a:t>/</a:t>
            </a:r>
            <a:endParaRPr lang="uk-UA" dirty="0"/>
          </a:p>
        </p:txBody>
      </p:sp>
    </p:spTree>
    <p:extLst>
      <p:ext uri="{BB962C8B-B14F-4D97-AF65-F5344CB8AC3E}">
        <p14:creationId xmlns:p14="http://schemas.microsoft.com/office/powerpoint/2010/main" val="5425984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4800446" y="9258300"/>
            <a:ext cx="12458854" cy="0"/>
          </a:xfrm>
          <a:prstGeom prst="line">
            <a:avLst/>
          </a:prstGeom>
          <a:ln w="19050" cap="flat">
            <a:solidFill>
              <a:srgbClr val="48276D"/>
            </a:solidFill>
            <a:prstDash val="solid"/>
            <a:headEnd type="none" w="sm" len="sm"/>
            <a:tailEnd type="none" w="sm" len="sm"/>
          </a:ln>
        </p:spPr>
        <p:txBody>
          <a:bodyPr/>
          <a:lstStyle/>
          <a:p>
            <a:endParaRPr lang="uk-UA"/>
          </a:p>
        </p:txBody>
      </p:sp>
      <p:sp>
        <p:nvSpPr>
          <p:cNvPr id="3" name="Freeform 3"/>
          <p:cNvSpPr/>
          <p:nvPr/>
        </p:nvSpPr>
        <p:spPr>
          <a:xfrm>
            <a:off x="15498007" y="7924463"/>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alphaModFix amt="35000"/>
              <a:extLst>
                <a:ext uri="{96DAC541-7B7A-43D3-8B79-37D633B846F1}">
                  <asvg:svgBlip xmlns:asvg="http://schemas.microsoft.com/office/drawing/2016/SVG/main" xmlns="" r:embed="rId3"/>
                </a:ext>
              </a:extLst>
            </a:blip>
            <a:stretch>
              <a:fillRect/>
            </a:stretch>
          </a:blipFill>
        </p:spPr>
        <p:txBody>
          <a:bodyPr/>
          <a:lstStyle/>
          <a:p>
            <a:endParaRPr lang="uk-UA"/>
          </a:p>
        </p:txBody>
      </p:sp>
      <p:sp>
        <p:nvSpPr>
          <p:cNvPr id="4" name="AutoShape 4"/>
          <p:cNvSpPr/>
          <p:nvPr/>
        </p:nvSpPr>
        <p:spPr>
          <a:xfrm flipV="1">
            <a:off x="1028700" y="1047750"/>
            <a:ext cx="16230600" cy="0"/>
          </a:xfrm>
          <a:prstGeom prst="line">
            <a:avLst/>
          </a:prstGeom>
          <a:ln w="19050" cap="flat">
            <a:solidFill>
              <a:srgbClr val="48276D"/>
            </a:solidFill>
            <a:prstDash val="solid"/>
            <a:headEnd type="none" w="sm" len="sm"/>
            <a:tailEnd type="none" w="sm" len="sm"/>
          </a:ln>
        </p:spPr>
        <p:txBody>
          <a:bodyPr/>
          <a:lstStyle/>
          <a:p>
            <a:endParaRPr lang="uk-UA"/>
          </a:p>
        </p:txBody>
      </p:sp>
      <p:sp>
        <p:nvSpPr>
          <p:cNvPr id="5" name="Freeform 5"/>
          <p:cNvSpPr/>
          <p:nvPr/>
        </p:nvSpPr>
        <p:spPr>
          <a:xfrm>
            <a:off x="16696854" y="642116"/>
            <a:ext cx="562446" cy="375305"/>
          </a:xfrm>
          <a:custGeom>
            <a:avLst/>
            <a:gdLst/>
            <a:ahLst/>
            <a:cxnLst/>
            <a:rect l="l" t="t" r="r" b="b"/>
            <a:pathLst>
              <a:path w="562446" h="375305">
                <a:moveTo>
                  <a:pt x="0" y="0"/>
                </a:moveTo>
                <a:lnTo>
                  <a:pt x="562446" y="0"/>
                </a:lnTo>
                <a:lnTo>
                  <a:pt x="562446" y="375305"/>
                </a:lnTo>
                <a:lnTo>
                  <a:pt x="0" y="37530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uk-UA"/>
          </a:p>
        </p:txBody>
      </p:sp>
      <p:grpSp>
        <p:nvGrpSpPr>
          <p:cNvPr id="6" name="Group 6"/>
          <p:cNvGrpSpPr/>
          <p:nvPr/>
        </p:nvGrpSpPr>
        <p:grpSpPr>
          <a:xfrm>
            <a:off x="108977" y="2275148"/>
            <a:ext cx="4724126" cy="5999662"/>
            <a:chOff x="0" y="0"/>
            <a:chExt cx="1244214" cy="1580158"/>
          </a:xfrm>
        </p:grpSpPr>
        <p:sp>
          <p:nvSpPr>
            <p:cNvPr id="7" name="Freeform 7"/>
            <p:cNvSpPr/>
            <p:nvPr/>
          </p:nvSpPr>
          <p:spPr>
            <a:xfrm>
              <a:off x="0" y="0"/>
              <a:ext cx="1244214" cy="1580158"/>
            </a:xfrm>
            <a:custGeom>
              <a:avLst/>
              <a:gdLst/>
              <a:ahLst/>
              <a:cxnLst/>
              <a:rect l="l" t="t" r="r" b="b"/>
              <a:pathLst>
                <a:path w="1244214" h="1580158">
                  <a:moveTo>
                    <a:pt x="0" y="0"/>
                  </a:moveTo>
                  <a:lnTo>
                    <a:pt x="1244214" y="0"/>
                  </a:lnTo>
                  <a:lnTo>
                    <a:pt x="1244214" y="1580158"/>
                  </a:lnTo>
                  <a:lnTo>
                    <a:pt x="0" y="1580158"/>
                  </a:lnTo>
                  <a:close/>
                </a:path>
              </a:pathLst>
            </a:custGeom>
            <a:gradFill rotWithShape="1">
              <a:gsLst>
                <a:gs pos="0">
                  <a:srgbClr val="9374B3">
                    <a:alpha val="100000"/>
                  </a:srgbClr>
                </a:gs>
                <a:gs pos="50000">
                  <a:srgbClr val="7161A6">
                    <a:alpha val="100000"/>
                  </a:srgbClr>
                </a:gs>
                <a:gs pos="100000">
                  <a:srgbClr val="4A4D9C">
                    <a:alpha val="100000"/>
                  </a:srgbClr>
                </a:gs>
              </a:gsLst>
              <a:lin ang="0"/>
            </a:gradFill>
          </p:spPr>
          <p:txBody>
            <a:bodyPr/>
            <a:lstStyle/>
            <a:p>
              <a:endParaRPr lang="uk-UA"/>
            </a:p>
          </p:txBody>
        </p:sp>
        <p:sp>
          <p:nvSpPr>
            <p:cNvPr id="8" name="TextBox 8"/>
            <p:cNvSpPr txBox="1"/>
            <p:nvPr/>
          </p:nvSpPr>
          <p:spPr>
            <a:xfrm>
              <a:off x="0" y="-38100"/>
              <a:ext cx="1244214" cy="1618258"/>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a:off x="367607" y="4857146"/>
            <a:ext cx="6222128" cy="4188642"/>
            <a:chOff x="0" y="0"/>
            <a:chExt cx="1275059" cy="867142"/>
          </a:xfrm>
        </p:grpSpPr>
        <p:sp>
          <p:nvSpPr>
            <p:cNvPr id="10" name="Freeform 10"/>
            <p:cNvSpPr/>
            <p:nvPr/>
          </p:nvSpPr>
          <p:spPr>
            <a:xfrm>
              <a:off x="0" y="0"/>
              <a:ext cx="1275059" cy="867142"/>
            </a:xfrm>
            <a:custGeom>
              <a:avLst/>
              <a:gdLst/>
              <a:ahLst/>
              <a:cxnLst/>
              <a:rect l="l" t="t" r="r" b="b"/>
              <a:pathLst>
                <a:path w="1275059" h="867142">
                  <a:moveTo>
                    <a:pt x="0" y="0"/>
                  </a:moveTo>
                  <a:lnTo>
                    <a:pt x="1275059" y="0"/>
                  </a:lnTo>
                  <a:lnTo>
                    <a:pt x="1275059" y="867142"/>
                  </a:lnTo>
                  <a:lnTo>
                    <a:pt x="0" y="867142"/>
                  </a:lnTo>
                  <a:close/>
                </a:path>
              </a:pathLst>
            </a:custGeom>
            <a:blipFill>
              <a:blip r:embed="rId6"/>
              <a:stretch>
                <a:fillRect l="-8353" r="-8353"/>
              </a:stretch>
            </a:blipFill>
          </p:spPr>
          <p:txBody>
            <a:bodyPr/>
            <a:lstStyle/>
            <a:p>
              <a:endParaRPr lang="uk-UA"/>
            </a:p>
          </p:txBody>
        </p:sp>
      </p:grpSp>
      <p:grpSp>
        <p:nvGrpSpPr>
          <p:cNvPr id="11" name="Group 11"/>
          <p:cNvGrpSpPr/>
          <p:nvPr/>
        </p:nvGrpSpPr>
        <p:grpSpPr>
          <a:xfrm>
            <a:off x="17727902" y="2833442"/>
            <a:ext cx="560098" cy="5724034"/>
            <a:chOff x="0" y="0"/>
            <a:chExt cx="275176" cy="1507565"/>
          </a:xfrm>
        </p:grpSpPr>
        <p:sp>
          <p:nvSpPr>
            <p:cNvPr id="12" name="Freeform 12"/>
            <p:cNvSpPr/>
            <p:nvPr/>
          </p:nvSpPr>
          <p:spPr>
            <a:xfrm>
              <a:off x="0" y="0"/>
              <a:ext cx="275176" cy="1507565"/>
            </a:xfrm>
            <a:custGeom>
              <a:avLst/>
              <a:gdLst/>
              <a:ahLst/>
              <a:cxnLst/>
              <a:rect l="l" t="t" r="r" b="b"/>
              <a:pathLst>
                <a:path w="275176" h="1507565">
                  <a:moveTo>
                    <a:pt x="0" y="0"/>
                  </a:moveTo>
                  <a:lnTo>
                    <a:pt x="275176" y="0"/>
                  </a:lnTo>
                  <a:lnTo>
                    <a:pt x="275176" y="1507565"/>
                  </a:lnTo>
                  <a:lnTo>
                    <a:pt x="0" y="1507565"/>
                  </a:lnTo>
                  <a:close/>
                </a:path>
              </a:pathLst>
            </a:custGeom>
            <a:gradFill rotWithShape="1">
              <a:gsLst>
                <a:gs pos="0">
                  <a:srgbClr val="9374B3">
                    <a:alpha val="100000"/>
                  </a:srgbClr>
                </a:gs>
                <a:gs pos="50000">
                  <a:srgbClr val="7161A6">
                    <a:alpha val="100000"/>
                  </a:srgbClr>
                </a:gs>
                <a:gs pos="100000">
                  <a:srgbClr val="4A4D9C">
                    <a:alpha val="100000"/>
                  </a:srgbClr>
                </a:gs>
              </a:gsLst>
              <a:lin ang="0"/>
            </a:gradFill>
          </p:spPr>
          <p:txBody>
            <a:bodyPr/>
            <a:lstStyle/>
            <a:p>
              <a:endParaRPr lang="uk-UA"/>
            </a:p>
          </p:txBody>
        </p:sp>
        <p:sp>
          <p:nvSpPr>
            <p:cNvPr id="13" name="TextBox 13"/>
            <p:cNvSpPr txBox="1"/>
            <p:nvPr/>
          </p:nvSpPr>
          <p:spPr>
            <a:xfrm>
              <a:off x="0" y="-38100"/>
              <a:ext cx="275176" cy="1545665"/>
            </a:xfrm>
            <a:prstGeom prst="rect">
              <a:avLst/>
            </a:prstGeom>
          </p:spPr>
          <p:txBody>
            <a:bodyPr lIns="50800" tIns="50800" rIns="50800" bIns="50800" rtlCol="0" anchor="ctr"/>
            <a:lstStyle/>
            <a:p>
              <a:pPr algn="ctr">
                <a:lnSpc>
                  <a:spcPts val="2659"/>
                </a:lnSpc>
                <a:spcBef>
                  <a:spcPct val="0"/>
                </a:spcBef>
              </a:pPr>
              <a:endParaRPr/>
            </a:p>
          </p:txBody>
        </p:sp>
      </p:grpSp>
      <p:sp>
        <p:nvSpPr>
          <p:cNvPr id="14" name="Freeform 14"/>
          <p:cNvSpPr/>
          <p:nvPr/>
        </p:nvSpPr>
        <p:spPr>
          <a:xfrm rot="-5400000">
            <a:off x="17461217" y="3939708"/>
            <a:ext cx="711163" cy="177791"/>
          </a:xfrm>
          <a:custGeom>
            <a:avLst/>
            <a:gdLst/>
            <a:ahLst/>
            <a:cxnLst/>
            <a:rect l="l" t="t" r="r" b="b"/>
            <a:pathLst>
              <a:path w="711163" h="177791">
                <a:moveTo>
                  <a:pt x="0" y="0"/>
                </a:moveTo>
                <a:lnTo>
                  <a:pt x="711162" y="0"/>
                </a:lnTo>
                <a:lnTo>
                  <a:pt x="711162" y="177791"/>
                </a:lnTo>
                <a:lnTo>
                  <a:pt x="0" y="17779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uk-UA"/>
          </a:p>
        </p:txBody>
      </p:sp>
      <p:sp>
        <p:nvSpPr>
          <p:cNvPr id="15" name="AutoShape 15"/>
          <p:cNvSpPr/>
          <p:nvPr/>
        </p:nvSpPr>
        <p:spPr>
          <a:xfrm flipV="1">
            <a:off x="17807273" y="4933828"/>
            <a:ext cx="0" cy="1044644"/>
          </a:xfrm>
          <a:prstGeom prst="line">
            <a:avLst/>
          </a:prstGeom>
          <a:ln w="19050" cap="flat">
            <a:solidFill>
              <a:srgbClr val="FFFFFF"/>
            </a:solidFill>
            <a:prstDash val="solid"/>
            <a:headEnd type="none" w="sm" len="sm"/>
            <a:tailEnd type="none" w="sm" len="sm"/>
          </a:ln>
        </p:spPr>
        <p:txBody>
          <a:bodyPr/>
          <a:lstStyle/>
          <a:p>
            <a:endParaRPr lang="uk-UA"/>
          </a:p>
        </p:txBody>
      </p:sp>
      <p:sp>
        <p:nvSpPr>
          <p:cNvPr id="16" name="Freeform 16"/>
          <p:cNvSpPr/>
          <p:nvPr/>
        </p:nvSpPr>
        <p:spPr>
          <a:xfrm rot="-5400000">
            <a:off x="17461217" y="6862572"/>
            <a:ext cx="711163" cy="177791"/>
          </a:xfrm>
          <a:custGeom>
            <a:avLst/>
            <a:gdLst/>
            <a:ahLst/>
            <a:cxnLst/>
            <a:rect l="l" t="t" r="r" b="b"/>
            <a:pathLst>
              <a:path w="711163" h="177791">
                <a:moveTo>
                  <a:pt x="0" y="0"/>
                </a:moveTo>
                <a:lnTo>
                  <a:pt x="711162" y="0"/>
                </a:lnTo>
                <a:lnTo>
                  <a:pt x="711162" y="177791"/>
                </a:lnTo>
                <a:lnTo>
                  <a:pt x="0" y="17779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uk-UA"/>
          </a:p>
        </p:txBody>
      </p:sp>
      <p:sp>
        <p:nvSpPr>
          <p:cNvPr id="17" name="Freeform 17"/>
          <p:cNvSpPr/>
          <p:nvPr/>
        </p:nvSpPr>
        <p:spPr>
          <a:xfrm>
            <a:off x="174314" y="487134"/>
            <a:ext cx="6511453" cy="3886199"/>
          </a:xfrm>
          <a:custGeom>
            <a:avLst/>
            <a:gdLst/>
            <a:ahLst/>
            <a:cxnLst/>
            <a:rect l="l" t="t" r="r" b="b"/>
            <a:pathLst>
              <a:path w="7628671" h="4545581">
                <a:moveTo>
                  <a:pt x="0" y="0"/>
                </a:moveTo>
                <a:lnTo>
                  <a:pt x="7628672" y="0"/>
                </a:lnTo>
                <a:lnTo>
                  <a:pt x="7628672" y="4545581"/>
                </a:lnTo>
                <a:lnTo>
                  <a:pt x="0" y="4545581"/>
                </a:lnTo>
                <a:lnTo>
                  <a:pt x="0" y="0"/>
                </a:lnTo>
                <a:close/>
              </a:path>
            </a:pathLst>
          </a:custGeom>
          <a:blipFill>
            <a:blip r:embed="rId9"/>
            <a:stretch>
              <a:fillRect/>
            </a:stretch>
          </a:blipFill>
        </p:spPr>
        <p:txBody>
          <a:bodyPr/>
          <a:lstStyle/>
          <a:p>
            <a:endParaRPr lang="uk-UA"/>
          </a:p>
        </p:txBody>
      </p:sp>
      <p:sp>
        <p:nvSpPr>
          <p:cNvPr id="18" name="TextBox 18"/>
          <p:cNvSpPr txBox="1"/>
          <p:nvPr/>
        </p:nvSpPr>
        <p:spPr>
          <a:xfrm>
            <a:off x="7369406" y="40458"/>
            <a:ext cx="10536287" cy="1992981"/>
          </a:xfrm>
          <a:prstGeom prst="rect">
            <a:avLst/>
          </a:prstGeom>
        </p:spPr>
        <p:txBody>
          <a:bodyPr wrap="square" lIns="0" tIns="0" rIns="0" bIns="0" rtlCol="0" anchor="t">
            <a:spAutoFit/>
          </a:bodyPr>
          <a:lstStyle/>
          <a:p>
            <a:pPr algn="l">
              <a:lnSpc>
                <a:spcPts val="3503"/>
              </a:lnSpc>
            </a:pPr>
            <a:r>
              <a:rPr lang="en-US" sz="3100" b="1" dirty="0">
                <a:solidFill>
                  <a:srgbClr val="48276D"/>
                </a:solidFill>
                <a:latin typeface="Montserrat Bold"/>
                <a:ea typeface="Montserrat Bold"/>
                <a:cs typeface="Montserrat Bold"/>
                <a:sym typeface="Montserrat Bold"/>
              </a:rPr>
              <a:t> </a:t>
            </a:r>
            <a:r>
              <a:rPr lang="en-US" sz="2400" b="1" dirty="0">
                <a:solidFill>
                  <a:srgbClr val="48276D"/>
                </a:solidFill>
                <a:latin typeface="Montserrat Bold"/>
                <a:ea typeface="Montserrat Bold"/>
                <a:cs typeface="Montserrat Bold"/>
                <a:sym typeface="Montserrat Bold"/>
              </a:rPr>
              <a:t>В РАМКАХ ПРОЄКТУ ЖАНА МОНЕ «СПІЛЬНА ПОЛІТИКА БЕЗПЕКИ ТА ОБОРОНИ ЄВРОПЕЙСЬКОГО СОЮЗУ: ВИКЛИКИ, ПОВ’ЯЗАНІ З ВІЙНОЮ В УКРАЇНІ» (ESEDEP)</a:t>
            </a:r>
          </a:p>
          <a:p>
            <a:pPr algn="l">
              <a:lnSpc>
                <a:spcPts val="5650"/>
              </a:lnSpc>
            </a:pPr>
            <a:endParaRPr lang="en-US" sz="3100" b="1" dirty="0">
              <a:solidFill>
                <a:srgbClr val="48276D"/>
              </a:solidFill>
              <a:latin typeface="Montserrat Bold"/>
              <a:ea typeface="Montserrat Bold"/>
              <a:cs typeface="Montserrat Bold"/>
              <a:sym typeface="Montserrat Bold"/>
            </a:endParaRPr>
          </a:p>
        </p:txBody>
      </p:sp>
      <p:sp>
        <p:nvSpPr>
          <p:cNvPr id="19" name="TextBox 19"/>
          <p:cNvSpPr txBox="1"/>
          <p:nvPr/>
        </p:nvSpPr>
        <p:spPr>
          <a:xfrm>
            <a:off x="6781800" y="1729524"/>
            <a:ext cx="11266819" cy="8545929"/>
          </a:xfrm>
          <a:prstGeom prst="rect">
            <a:avLst/>
          </a:prstGeom>
        </p:spPr>
        <p:txBody>
          <a:bodyPr wrap="square" lIns="0" tIns="0" rIns="0" bIns="0" rtlCol="0" anchor="t">
            <a:spAutoFit/>
          </a:bodyPr>
          <a:lstStyle/>
          <a:p>
            <a:pPr algn="ctr">
              <a:lnSpc>
                <a:spcPts val="4339"/>
              </a:lnSpc>
              <a:spcBef>
                <a:spcPct val="0"/>
              </a:spcBef>
            </a:pPr>
            <a:r>
              <a:rPr lang="uk-UA" sz="2800" b="1" dirty="0">
                <a:solidFill>
                  <a:srgbClr val="48276D"/>
                </a:solidFill>
                <a:latin typeface="Canva Sans Bold"/>
                <a:ea typeface="Canva Sans Bold"/>
                <a:cs typeface="Canva Sans Bold"/>
                <a:sym typeface="Canva Sans Bold"/>
              </a:rPr>
              <a:t>01 березня 2025 р. - Флоріан Бібер, професор історії та політики Південно-Східної Європи, директор Центру досліджень Південно-Східної Європи Університету Граца, експерт і викладач проєкту </a:t>
            </a:r>
            <a:r>
              <a:rPr lang="uk-UA" sz="2400" b="1" dirty="0">
                <a:solidFill>
                  <a:srgbClr val="48276D"/>
                </a:solidFill>
                <a:latin typeface="Canva Sans Bold"/>
                <a:ea typeface="Canva Sans Bold"/>
                <a:cs typeface="Canva Sans Bold"/>
                <a:sym typeface="Canva Sans Bold"/>
              </a:rPr>
              <a:t>ESEDEP</a:t>
            </a:r>
          </a:p>
          <a:p>
            <a:r>
              <a:rPr lang="uk-UA" sz="2800" b="1" dirty="0">
                <a:solidFill>
                  <a:srgbClr val="48276D"/>
                </a:solidFill>
                <a:latin typeface="Canva Sans Bold"/>
                <a:ea typeface="Canva Sans Bold"/>
                <a:cs typeface="Canva Sans Bold"/>
                <a:sym typeface="Canva Sans Bold"/>
              </a:rPr>
              <a:t> “Західні Балкани та їх вплив на безпеку в Європі</a:t>
            </a:r>
            <a:r>
              <a:rPr lang="en-US" sz="2800" b="1" dirty="0">
                <a:solidFill>
                  <a:srgbClr val="48276D"/>
                </a:solidFill>
                <a:latin typeface="Canva Sans Bold"/>
                <a:ea typeface="Canva Sans Bold"/>
                <a:cs typeface="Canva Sans Bold"/>
                <a:sym typeface="Canva Sans Bold"/>
              </a:rPr>
              <a:t>” </a:t>
            </a:r>
            <a:endParaRPr lang="uk-UA" sz="2800" b="1" dirty="0">
              <a:solidFill>
                <a:srgbClr val="48276D"/>
              </a:solidFill>
              <a:latin typeface="Canva Sans Bold"/>
              <a:ea typeface="Canva Sans Bold"/>
              <a:cs typeface="Canva Sans Bold"/>
              <a:sym typeface="Canva Sans Bold"/>
            </a:endParaRPr>
          </a:p>
          <a:p>
            <a:r>
              <a:rPr lang="uk-UA" sz="2800" dirty="0"/>
              <a:t>Лекція на тему “Західні Балкани та їх вплив на безпеку в Європі” була присвячена огляду євроінтеграційного досвіду балканських держав, як тривалого і складного процесу. Оскільки, балканські країни територіально знаходяться майже в центрі Європи і подали свої заявки на членство в ЄС ще у 2000-х роках, але членство здобула тільки Хорватія у 2013 році.</a:t>
            </a:r>
          </a:p>
          <a:p>
            <a:r>
              <a:rPr lang="uk-UA" sz="2800" dirty="0"/>
              <a:t>Російсько-українська війна стала переломним моментом, яка надала “друге дихання” процесу розширення ЄС. Очікуючи дестабілізації регіону з боку росії та Китаю, ЄС доводиться докладати зусиль, щоб зрушити процес євроінтеграції в балканському регіоні з мертвої точки. Флоріан Бібер наголосив, що ЄС зіштовхується з великою кількістю безпекових ризиків. Один з них, це можлива перемога Трампа на виборах та вихід США з НАТО. На сьогодні, Європа продовжує активізуватися у безпековій сфері</a:t>
            </a:r>
            <a:r>
              <a:rPr lang="en-US" sz="2400" dirty="0">
                <a:solidFill>
                  <a:srgbClr val="48276D"/>
                </a:solidFill>
                <a:latin typeface="Canva Sans"/>
                <a:ea typeface="Canva Sans"/>
                <a:cs typeface="Canva Sans"/>
                <a:sym typeface="Canva Sans"/>
              </a:rPr>
              <a:t> URL</a:t>
            </a:r>
            <a:r>
              <a:rPr lang="en-US" sz="2000" dirty="0">
                <a:solidFill>
                  <a:srgbClr val="48276D"/>
                </a:solidFill>
                <a:latin typeface="Canva Sans"/>
                <a:ea typeface="Canva Sans"/>
                <a:cs typeface="Canva Sans"/>
                <a:sym typeface="Canva Sans"/>
              </a:rPr>
              <a:t>:</a:t>
            </a:r>
            <a:r>
              <a:rPr lang="en-US" sz="2000" b="1" dirty="0">
                <a:solidFill>
                  <a:srgbClr val="5170FF"/>
                </a:solidFill>
                <a:latin typeface="Canva Sans Bold"/>
                <a:ea typeface="Canva Sans Bold"/>
                <a:cs typeface="Canva Sans Bold"/>
                <a:sym typeface="Canva Sans Bold"/>
              </a:rPr>
              <a:t> https://chmnu.edu.ua/zahidni-balkani-ta-yih-vpliv-na-bezpeku-v-yevropi-vidkrita-lektsiya-eksperta-floriana-bibera-v-ramkah-proyektu-esedep</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4800446" y="9258300"/>
            <a:ext cx="12458854" cy="0"/>
          </a:xfrm>
          <a:prstGeom prst="line">
            <a:avLst/>
          </a:prstGeom>
          <a:ln w="19050" cap="flat">
            <a:solidFill>
              <a:srgbClr val="48276D"/>
            </a:solidFill>
            <a:prstDash val="solid"/>
            <a:headEnd type="none" w="sm" len="sm"/>
            <a:tailEnd type="none" w="sm" len="sm"/>
          </a:ln>
        </p:spPr>
        <p:txBody>
          <a:bodyPr/>
          <a:lstStyle/>
          <a:p>
            <a:endParaRPr lang="uk-UA"/>
          </a:p>
        </p:txBody>
      </p:sp>
      <p:sp>
        <p:nvSpPr>
          <p:cNvPr id="3" name="Freeform 3"/>
          <p:cNvSpPr/>
          <p:nvPr/>
        </p:nvSpPr>
        <p:spPr>
          <a:xfrm>
            <a:off x="15498007" y="7924463"/>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alphaModFix amt="35000"/>
              <a:extLst>
                <a:ext uri="{96DAC541-7B7A-43D3-8B79-37D633B846F1}">
                  <asvg:svgBlip xmlns:asvg="http://schemas.microsoft.com/office/drawing/2016/SVG/main" xmlns="" r:embed="rId3"/>
                </a:ext>
              </a:extLst>
            </a:blip>
            <a:stretch>
              <a:fillRect/>
            </a:stretch>
          </a:blipFill>
        </p:spPr>
        <p:txBody>
          <a:bodyPr/>
          <a:lstStyle/>
          <a:p>
            <a:endParaRPr lang="uk-UA"/>
          </a:p>
        </p:txBody>
      </p:sp>
      <p:sp>
        <p:nvSpPr>
          <p:cNvPr id="4" name="AutoShape 4"/>
          <p:cNvSpPr/>
          <p:nvPr/>
        </p:nvSpPr>
        <p:spPr>
          <a:xfrm flipV="1">
            <a:off x="1028700" y="1047750"/>
            <a:ext cx="16230600" cy="0"/>
          </a:xfrm>
          <a:prstGeom prst="line">
            <a:avLst/>
          </a:prstGeom>
          <a:ln w="19050" cap="flat">
            <a:solidFill>
              <a:srgbClr val="48276D"/>
            </a:solidFill>
            <a:prstDash val="solid"/>
            <a:headEnd type="none" w="sm" len="sm"/>
            <a:tailEnd type="none" w="sm" len="sm"/>
          </a:ln>
        </p:spPr>
        <p:txBody>
          <a:bodyPr/>
          <a:lstStyle/>
          <a:p>
            <a:endParaRPr lang="uk-UA"/>
          </a:p>
        </p:txBody>
      </p:sp>
      <p:sp>
        <p:nvSpPr>
          <p:cNvPr id="5" name="Freeform 5"/>
          <p:cNvSpPr/>
          <p:nvPr/>
        </p:nvSpPr>
        <p:spPr>
          <a:xfrm>
            <a:off x="16696854" y="642116"/>
            <a:ext cx="562446" cy="375305"/>
          </a:xfrm>
          <a:custGeom>
            <a:avLst/>
            <a:gdLst/>
            <a:ahLst/>
            <a:cxnLst/>
            <a:rect l="l" t="t" r="r" b="b"/>
            <a:pathLst>
              <a:path w="562446" h="375305">
                <a:moveTo>
                  <a:pt x="0" y="0"/>
                </a:moveTo>
                <a:lnTo>
                  <a:pt x="562446" y="0"/>
                </a:lnTo>
                <a:lnTo>
                  <a:pt x="562446" y="375305"/>
                </a:lnTo>
                <a:lnTo>
                  <a:pt x="0" y="37530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uk-UA"/>
          </a:p>
        </p:txBody>
      </p:sp>
      <p:grpSp>
        <p:nvGrpSpPr>
          <p:cNvPr id="6" name="Group 6"/>
          <p:cNvGrpSpPr/>
          <p:nvPr/>
        </p:nvGrpSpPr>
        <p:grpSpPr>
          <a:xfrm>
            <a:off x="30381" y="2313249"/>
            <a:ext cx="3339162" cy="5999662"/>
            <a:chOff x="0" y="0"/>
            <a:chExt cx="1244214" cy="1580158"/>
          </a:xfrm>
        </p:grpSpPr>
        <p:sp>
          <p:nvSpPr>
            <p:cNvPr id="7" name="Freeform 7"/>
            <p:cNvSpPr/>
            <p:nvPr/>
          </p:nvSpPr>
          <p:spPr>
            <a:xfrm>
              <a:off x="0" y="0"/>
              <a:ext cx="1244214" cy="1580158"/>
            </a:xfrm>
            <a:custGeom>
              <a:avLst/>
              <a:gdLst/>
              <a:ahLst/>
              <a:cxnLst/>
              <a:rect l="l" t="t" r="r" b="b"/>
              <a:pathLst>
                <a:path w="1244214" h="1580158">
                  <a:moveTo>
                    <a:pt x="0" y="0"/>
                  </a:moveTo>
                  <a:lnTo>
                    <a:pt x="1244214" y="0"/>
                  </a:lnTo>
                  <a:lnTo>
                    <a:pt x="1244214" y="1580158"/>
                  </a:lnTo>
                  <a:lnTo>
                    <a:pt x="0" y="1580158"/>
                  </a:lnTo>
                  <a:close/>
                </a:path>
              </a:pathLst>
            </a:custGeom>
            <a:gradFill rotWithShape="1">
              <a:gsLst>
                <a:gs pos="0">
                  <a:srgbClr val="9374B3">
                    <a:alpha val="100000"/>
                  </a:srgbClr>
                </a:gs>
                <a:gs pos="50000">
                  <a:srgbClr val="7161A6">
                    <a:alpha val="100000"/>
                  </a:srgbClr>
                </a:gs>
                <a:gs pos="100000">
                  <a:srgbClr val="4A4D9C">
                    <a:alpha val="100000"/>
                  </a:srgbClr>
                </a:gs>
              </a:gsLst>
              <a:lin ang="0"/>
            </a:gradFill>
          </p:spPr>
          <p:txBody>
            <a:bodyPr/>
            <a:lstStyle/>
            <a:p>
              <a:endParaRPr lang="uk-UA"/>
            </a:p>
          </p:txBody>
        </p:sp>
        <p:sp>
          <p:nvSpPr>
            <p:cNvPr id="8" name="TextBox 8"/>
            <p:cNvSpPr txBox="1"/>
            <p:nvPr/>
          </p:nvSpPr>
          <p:spPr>
            <a:xfrm>
              <a:off x="0" y="-38100"/>
              <a:ext cx="1244214" cy="1618258"/>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a:off x="17243189" y="2833442"/>
            <a:ext cx="1044811" cy="5724034"/>
            <a:chOff x="0" y="0"/>
            <a:chExt cx="275176" cy="1507565"/>
          </a:xfrm>
        </p:grpSpPr>
        <p:sp>
          <p:nvSpPr>
            <p:cNvPr id="10" name="Freeform 10"/>
            <p:cNvSpPr/>
            <p:nvPr/>
          </p:nvSpPr>
          <p:spPr>
            <a:xfrm>
              <a:off x="0" y="0"/>
              <a:ext cx="275176" cy="1507565"/>
            </a:xfrm>
            <a:custGeom>
              <a:avLst/>
              <a:gdLst/>
              <a:ahLst/>
              <a:cxnLst/>
              <a:rect l="l" t="t" r="r" b="b"/>
              <a:pathLst>
                <a:path w="275176" h="1507565">
                  <a:moveTo>
                    <a:pt x="0" y="0"/>
                  </a:moveTo>
                  <a:lnTo>
                    <a:pt x="275176" y="0"/>
                  </a:lnTo>
                  <a:lnTo>
                    <a:pt x="275176" y="1507565"/>
                  </a:lnTo>
                  <a:lnTo>
                    <a:pt x="0" y="1507565"/>
                  </a:lnTo>
                  <a:close/>
                </a:path>
              </a:pathLst>
            </a:custGeom>
            <a:gradFill rotWithShape="1">
              <a:gsLst>
                <a:gs pos="0">
                  <a:srgbClr val="9374B3">
                    <a:alpha val="100000"/>
                  </a:srgbClr>
                </a:gs>
                <a:gs pos="50000">
                  <a:srgbClr val="7161A6">
                    <a:alpha val="100000"/>
                  </a:srgbClr>
                </a:gs>
                <a:gs pos="100000">
                  <a:srgbClr val="4A4D9C">
                    <a:alpha val="100000"/>
                  </a:srgbClr>
                </a:gs>
              </a:gsLst>
              <a:lin ang="0"/>
            </a:gradFill>
          </p:spPr>
          <p:txBody>
            <a:bodyPr/>
            <a:lstStyle/>
            <a:p>
              <a:endParaRPr lang="uk-UA"/>
            </a:p>
          </p:txBody>
        </p:sp>
        <p:sp>
          <p:nvSpPr>
            <p:cNvPr id="11" name="TextBox 11"/>
            <p:cNvSpPr txBox="1"/>
            <p:nvPr/>
          </p:nvSpPr>
          <p:spPr>
            <a:xfrm>
              <a:off x="0" y="-38100"/>
              <a:ext cx="275176" cy="1545665"/>
            </a:xfrm>
            <a:prstGeom prst="rect">
              <a:avLst/>
            </a:prstGeom>
          </p:spPr>
          <p:txBody>
            <a:bodyPr lIns="50800" tIns="50800" rIns="50800" bIns="50800" rtlCol="0" anchor="ctr"/>
            <a:lstStyle/>
            <a:p>
              <a:pPr algn="ctr">
                <a:lnSpc>
                  <a:spcPts val="2659"/>
                </a:lnSpc>
                <a:spcBef>
                  <a:spcPct val="0"/>
                </a:spcBef>
              </a:pPr>
              <a:endParaRPr/>
            </a:p>
          </p:txBody>
        </p:sp>
      </p:grpSp>
      <p:sp>
        <p:nvSpPr>
          <p:cNvPr id="12" name="Freeform 12"/>
          <p:cNvSpPr/>
          <p:nvPr/>
        </p:nvSpPr>
        <p:spPr>
          <a:xfrm rot="-5400000">
            <a:off x="17461217" y="3939708"/>
            <a:ext cx="711163" cy="177791"/>
          </a:xfrm>
          <a:custGeom>
            <a:avLst/>
            <a:gdLst/>
            <a:ahLst/>
            <a:cxnLst/>
            <a:rect l="l" t="t" r="r" b="b"/>
            <a:pathLst>
              <a:path w="711163" h="177791">
                <a:moveTo>
                  <a:pt x="0" y="0"/>
                </a:moveTo>
                <a:lnTo>
                  <a:pt x="711162" y="0"/>
                </a:lnTo>
                <a:lnTo>
                  <a:pt x="711162" y="177791"/>
                </a:lnTo>
                <a:lnTo>
                  <a:pt x="0" y="17779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uk-UA"/>
          </a:p>
        </p:txBody>
      </p:sp>
      <p:sp>
        <p:nvSpPr>
          <p:cNvPr id="13" name="AutoShape 13"/>
          <p:cNvSpPr/>
          <p:nvPr/>
        </p:nvSpPr>
        <p:spPr>
          <a:xfrm flipV="1">
            <a:off x="17807273" y="4933828"/>
            <a:ext cx="0" cy="1044644"/>
          </a:xfrm>
          <a:prstGeom prst="line">
            <a:avLst/>
          </a:prstGeom>
          <a:ln w="19050" cap="flat">
            <a:solidFill>
              <a:srgbClr val="FFFFFF"/>
            </a:solidFill>
            <a:prstDash val="solid"/>
            <a:headEnd type="none" w="sm" len="sm"/>
            <a:tailEnd type="none" w="sm" len="sm"/>
          </a:ln>
        </p:spPr>
        <p:txBody>
          <a:bodyPr/>
          <a:lstStyle/>
          <a:p>
            <a:endParaRPr lang="uk-UA"/>
          </a:p>
        </p:txBody>
      </p:sp>
      <p:sp>
        <p:nvSpPr>
          <p:cNvPr id="14" name="Freeform 14"/>
          <p:cNvSpPr/>
          <p:nvPr/>
        </p:nvSpPr>
        <p:spPr>
          <a:xfrm rot="-5400000">
            <a:off x="17461217" y="6862572"/>
            <a:ext cx="711163" cy="177791"/>
          </a:xfrm>
          <a:custGeom>
            <a:avLst/>
            <a:gdLst/>
            <a:ahLst/>
            <a:cxnLst/>
            <a:rect l="l" t="t" r="r" b="b"/>
            <a:pathLst>
              <a:path w="711163" h="177791">
                <a:moveTo>
                  <a:pt x="0" y="0"/>
                </a:moveTo>
                <a:lnTo>
                  <a:pt x="711162" y="0"/>
                </a:lnTo>
                <a:lnTo>
                  <a:pt x="711162" y="177791"/>
                </a:lnTo>
                <a:lnTo>
                  <a:pt x="0" y="17779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uk-UA"/>
          </a:p>
        </p:txBody>
      </p:sp>
      <p:sp>
        <p:nvSpPr>
          <p:cNvPr id="15" name="Freeform 15"/>
          <p:cNvSpPr/>
          <p:nvPr/>
        </p:nvSpPr>
        <p:spPr>
          <a:xfrm>
            <a:off x="293788" y="642116"/>
            <a:ext cx="7250012" cy="8616184"/>
          </a:xfrm>
          <a:custGeom>
            <a:avLst/>
            <a:gdLst/>
            <a:ahLst/>
            <a:cxnLst/>
            <a:rect l="l" t="t" r="r" b="b"/>
            <a:pathLst>
              <a:path w="7351786" h="8616184">
                <a:moveTo>
                  <a:pt x="0" y="0"/>
                </a:moveTo>
                <a:lnTo>
                  <a:pt x="7351786" y="0"/>
                </a:lnTo>
                <a:lnTo>
                  <a:pt x="7351786" y="8616184"/>
                </a:lnTo>
                <a:lnTo>
                  <a:pt x="0" y="8616184"/>
                </a:lnTo>
                <a:lnTo>
                  <a:pt x="0" y="0"/>
                </a:lnTo>
                <a:close/>
              </a:path>
            </a:pathLst>
          </a:custGeom>
          <a:blipFill>
            <a:blip r:embed="rId8"/>
            <a:stretch>
              <a:fillRect l="-9356" r="-13015"/>
            </a:stretch>
          </a:blipFill>
        </p:spPr>
        <p:txBody>
          <a:bodyPr/>
          <a:lstStyle/>
          <a:p>
            <a:endParaRPr lang="uk-UA"/>
          </a:p>
        </p:txBody>
      </p:sp>
      <p:sp>
        <p:nvSpPr>
          <p:cNvPr id="16" name="TextBox 16"/>
          <p:cNvSpPr txBox="1"/>
          <p:nvPr/>
        </p:nvSpPr>
        <p:spPr>
          <a:xfrm>
            <a:off x="7696200" y="395318"/>
            <a:ext cx="10209494" cy="9475030"/>
          </a:xfrm>
          <a:prstGeom prst="rect">
            <a:avLst/>
          </a:prstGeom>
        </p:spPr>
        <p:txBody>
          <a:bodyPr wrap="square" lIns="0" tIns="0" rIns="0" bIns="0" rtlCol="0" anchor="t">
            <a:spAutoFit/>
          </a:bodyPr>
          <a:lstStyle/>
          <a:p>
            <a:r>
              <a:rPr lang="en-US" sz="3100" b="1" dirty="0">
                <a:solidFill>
                  <a:srgbClr val="48276D"/>
                </a:solidFill>
                <a:latin typeface="Montserrat Bold"/>
                <a:ea typeface="Montserrat Bold"/>
                <a:cs typeface="Montserrat Bold"/>
                <a:sym typeface="Montserrat Bold"/>
              </a:rPr>
              <a:t> </a:t>
            </a:r>
            <a:r>
              <a:rPr lang="en-US" sz="2800" b="1" dirty="0">
                <a:solidFill>
                  <a:srgbClr val="48276D"/>
                </a:solidFill>
                <a:latin typeface="Montserrat Bold"/>
                <a:ea typeface="Montserrat Bold"/>
                <a:cs typeface="Montserrat Bold"/>
                <a:sym typeface="Montserrat Bold"/>
              </a:rPr>
              <a:t>В РАМКАХ ПРОЄКТУ ЖАНА МОНЕ «СПІЛЬНА ПОЛІТИКА БЕЗПЕКИ ТА ОБОРОНИ ЄВРОПЕЙСЬКОГО СОЮЗУ: ВИКЛИКИ, ПОВ’ЯЗАНІ З ВІЙНОЮ В УКРАЇНІ» (ESEDEP)</a:t>
            </a:r>
            <a:endParaRPr lang="uk-UA" sz="3100" b="1" dirty="0">
              <a:solidFill>
                <a:srgbClr val="48276D"/>
              </a:solidFill>
              <a:latin typeface="Montserrat Bold"/>
              <a:sym typeface="Montserrat Bold"/>
            </a:endParaRPr>
          </a:p>
          <a:p>
            <a:r>
              <a:rPr lang="uk-UA" dirty="0"/>
              <a:t> </a:t>
            </a:r>
            <a:r>
              <a:rPr lang="uk-UA" sz="2800" b="1" dirty="0">
                <a:solidFill>
                  <a:schemeClr val="accent4">
                    <a:lumMod val="75000"/>
                  </a:schemeClr>
                </a:solidFill>
              </a:rPr>
              <a:t>10 лютого 2025 року в рамках Модулю Жана Моне «Імплементація європейських цінностей як базис демократії в Україні» (EVADEM) відбулася друга відкрита лекція серії «ЄС як модель регіональної інтеграції» за участю запрошеного професора Університету Коменського Девіда Рейхарда. Професор Рейхард спеціалізується на питаннях євроінтеграційних процесів та діяльності ЄС.</a:t>
            </a:r>
          </a:p>
          <a:p>
            <a:r>
              <a:rPr lang="uk-UA" sz="2800" b="1" dirty="0">
                <a:solidFill>
                  <a:schemeClr val="accent4">
                    <a:lumMod val="75000"/>
                  </a:schemeClr>
                </a:solidFill>
              </a:rPr>
              <a:t>На лекції було визначено основи інтеграційних процесів в Європі після Другої світової війни до офіційного створення ЄС 1993 року </a:t>
            </a:r>
            <a:r>
              <a:rPr lang="uk-UA" sz="2800" b="1" dirty="0">
                <a:solidFill>
                  <a:schemeClr val="accent4">
                    <a:lumMod val="75000"/>
                  </a:schemeClr>
                </a:solidFill>
                <a:latin typeface="Montserrat Bold"/>
                <a:ea typeface="Montserrat Bold"/>
                <a:cs typeface="Montserrat Bold"/>
                <a:sym typeface="Montserrat Bold"/>
              </a:rPr>
              <a:t> </a:t>
            </a:r>
          </a:p>
          <a:p>
            <a:pPr algn="l">
              <a:lnSpc>
                <a:spcPts val="3390"/>
              </a:lnSpc>
            </a:pPr>
            <a:r>
              <a:rPr lang="en-US" sz="2000" b="1" dirty="0">
                <a:solidFill>
                  <a:srgbClr val="48276D"/>
                </a:solidFill>
                <a:latin typeface="Montserrat Bold"/>
                <a:ea typeface="Montserrat Bold"/>
                <a:cs typeface="Montserrat Bold"/>
                <a:sym typeface="Montserrat Bold"/>
              </a:rPr>
              <a:t>15 ЛЮТОГО 2025 Р. – ДАВІД РЕІХАРД, КАНДИДАТ НАУК У ГАЛУЗІ МІЖНАРОДНОЇ ПОЛІТИКИ, ПРОФЕСОР УНІВЕРИТЕТУ КОМЕНСЬКОГО В БРАТИСЛАВІ (СЛОВАЧЧИНА), CТАРШОГО ВИКЛАДАЧА ІНСТИТУТУ МІЖНАРОДНИХ ВІДНОСИН ІМ. КАРОЛЯ РИБАКА</a:t>
            </a:r>
          </a:p>
          <a:p>
            <a:pPr algn="l">
              <a:lnSpc>
                <a:spcPts val="3503"/>
              </a:lnSpc>
            </a:pPr>
            <a:r>
              <a:rPr lang="en-US" sz="2000" b="1" dirty="0">
                <a:solidFill>
                  <a:srgbClr val="48276D"/>
                </a:solidFill>
                <a:latin typeface="Montserrat Bold"/>
                <a:ea typeface="Montserrat Bold"/>
                <a:cs typeface="Montserrat Bold"/>
                <a:sym typeface="Montserrat Bold"/>
              </a:rPr>
              <a:t>“ЄВРОПЕЙСЬКИЙ СОЮЗ: ЦІЛІ, ПРИЗНАЧЕННЯ ТА ПЕРЕВАГИ. </a:t>
            </a:r>
          </a:p>
          <a:p>
            <a:pPr algn="l">
              <a:lnSpc>
                <a:spcPts val="3503"/>
              </a:lnSpc>
            </a:pPr>
            <a:r>
              <a:rPr lang="en-US" sz="2000" b="1" dirty="0">
                <a:solidFill>
                  <a:srgbClr val="48276D"/>
                </a:solidFill>
                <a:latin typeface="Montserrat Bold"/>
                <a:ea typeface="Montserrat Bold"/>
                <a:cs typeface="Montserrat Bold"/>
                <a:sym typeface="Montserrat Bold"/>
              </a:rPr>
              <a:t>ІНСТИТУЦІЇ ТА ОРГАНИ ЄС”</a:t>
            </a:r>
          </a:p>
          <a:p>
            <a:pPr algn="l">
              <a:lnSpc>
                <a:spcPts val="3164"/>
              </a:lnSpc>
            </a:pPr>
            <a:r>
              <a:rPr lang="en-US" sz="2000" b="1" dirty="0">
                <a:solidFill>
                  <a:srgbClr val="48276D"/>
                </a:solidFill>
                <a:latin typeface="Montserrat Bold"/>
                <a:ea typeface="Montserrat Bold"/>
                <a:cs typeface="Montserrat Bold"/>
                <a:sym typeface="Montserrat Bold"/>
              </a:rPr>
              <a:t>URL: </a:t>
            </a:r>
            <a:endParaRPr lang="uk-UA" sz="2000" b="1" dirty="0">
              <a:solidFill>
                <a:srgbClr val="48276D"/>
              </a:solidFill>
              <a:latin typeface="Montserrat Bold"/>
              <a:ea typeface="Montserrat Bold"/>
              <a:cs typeface="Montserrat Bold"/>
              <a:sym typeface="Montserrat Bold"/>
            </a:endParaRPr>
          </a:p>
          <a:p>
            <a:pPr algn="l">
              <a:lnSpc>
                <a:spcPts val="3164"/>
              </a:lnSpc>
            </a:pPr>
            <a:r>
              <a:rPr lang="en-US" b="1" u="sng" dirty="0">
                <a:solidFill>
                  <a:srgbClr val="5170FF"/>
                </a:solidFill>
                <a:latin typeface="Montserrat Bold"/>
                <a:ea typeface="Montserrat Bold"/>
                <a:cs typeface="Montserrat Bold"/>
                <a:sym typeface="Montserrat Bold"/>
                <a:hlinkClick r:id="rId9" tooltip="https://chmnu.edu.ua/yevropejskij-soyuz-tsili-priznachennya-ta-perevagi-institutsiyi-ta-organi-yes-vidkrita-lektsiya-davida-reiharda/"/>
              </a:rPr>
              <a:t>HTTPS://CHMNU.EDU.UA/YEVROPEJSKIJ-SOYUZ-TSILI-PRIZNACHENNYA-TA-PEREVAGI-INSTITUTSIYI-TA-ORGANI-YES-VIDKRITA-LEKTSIYA-DAVIDA-REIHARDA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4800446" y="9258300"/>
            <a:ext cx="8744936" cy="0"/>
          </a:xfrm>
          <a:prstGeom prst="line">
            <a:avLst/>
          </a:prstGeom>
          <a:ln w="19050" cap="flat">
            <a:solidFill>
              <a:srgbClr val="48276D"/>
            </a:solidFill>
            <a:prstDash val="solid"/>
            <a:headEnd type="none" w="sm" len="sm"/>
            <a:tailEnd type="none" w="sm" len="sm"/>
          </a:ln>
        </p:spPr>
        <p:txBody>
          <a:bodyPr/>
          <a:lstStyle/>
          <a:p>
            <a:endParaRPr lang="uk-UA"/>
          </a:p>
        </p:txBody>
      </p:sp>
      <p:grpSp>
        <p:nvGrpSpPr>
          <p:cNvPr id="3" name="Group 3"/>
          <p:cNvGrpSpPr/>
          <p:nvPr/>
        </p:nvGrpSpPr>
        <p:grpSpPr>
          <a:xfrm>
            <a:off x="13361619" y="-194461"/>
            <a:ext cx="5093325" cy="10675921"/>
            <a:chOff x="0" y="0"/>
            <a:chExt cx="1341452" cy="2811765"/>
          </a:xfrm>
        </p:grpSpPr>
        <p:sp>
          <p:nvSpPr>
            <p:cNvPr id="4" name="Freeform 4"/>
            <p:cNvSpPr/>
            <p:nvPr/>
          </p:nvSpPr>
          <p:spPr>
            <a:xfrm>
              <a:off x="0" y="0"/>
              <a:ext cx="1341452" cy="2811765"/>
            </a:xfrm>
            <a:custGeom>
              <a:avLst/>
              <a:gdLst/>
              <a:ahLst/>
              <a:cxnLst/>
              <a:rect l="l" t="t" r="r" b="b"/>
              <a:pathLst>
                <a:path w="1341452" h="2811765">
                  <a:moveTo>
                    <a:pt x="0" y="0"/>
                  </a:moveTo>
                  <a:lnTo>
                    <a:pt x="1341452" y="0"/>
                  </a:lnTo>
                  <a:lnTo>
                    <a:pt x="1341452" y="2811765"/>
                  </a:lnTo>
                  <a:lnTo>
                    <a:pt x="0" y="2811765"/>
                  </a:lnTo>
                  <a:close/>
                </a:path>
              </a:pathLst>
            </a:custGeom>
            <a:gradFill rotWithShape="1">
              <a:gsLst>
                <a:gs pos="0">
                  <a:srgbClr val="9374B3">
                    <a:alpha val="100000"/>
                  </a:srgbClr>
                </a:gs>
                <a:gs pos="50000">
                  <a:srgbClr val="7161A6">
                    <a:alpha val="100000"/>
                  </a:srgbClr>
                </a:gs>
                <a:gs pos="100000">
                  <a:srgbClr val="4A4D9C">
                    <a:alpha val="100000"/>
                  </a:srgbClr>
                </a:gs>
              </a:gsLst>
              <a:lin ang="5400000"/>
            </a:gradFill>
          </p:spPr>
          <p:txBody>
            <a:bodyPr/>
            <a:lstStyle/>
            <a:p>
              <a:endParaRPr lang="uk-UA"/>
            </a:p>
          </p:txBody>
        </p:sp>
        <p:sp>
          <p:nvSpPr>
            <p:cNvPr id="5" name="TextBox 5"/>
            <p:cNvSpPr txBox="1"/>
            <p:nvPr/>
          </p:nvSpPr>
          <p:spPr>
            <a:xfrm>
              <a:off x="0" y="-38100"/>
              <a:ext cx="1341452" cy="2849865"/>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5498007" y="7924463"/>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alphaModFix amt="35000"/>
              <a:extLst>
                <a:ext uri="{96DAC541-7B7A-43D3-8B79-37D633B846F1}">
                  <asvg:svgBlip xmlns:asvg="http://schemas.microsoft.com/office/drawing/2016/SVG/main" xmlns="" r:embed="rId3"/>
                </a:ext>
              </a:extLst>
            </a:blip>
            <a:stretch>
              <a:fillRect/>
            </a:stretch>
          </a:blipFill>
        </p:spPr>
        <p:txBody>
          <a:bodyPr/>
          <a:lstStyle/>
          <a:p>
            <a:endParaRPr lang="uk-UA"/>
          </a:p>
        </p:txBody>
      </p:sp>
      <p:grpSp>
        <p:nvGrpSpPr>
          <p:cNvPr id="7" name="Group 7"/>
          <p:cNvGrpSpPr>
            <a:grpSpLocks noChangeAspect="1"/>
          </p:cNvGrpSpPr>
          <p:nvPr/>
        </p:nvGrpSpPr>
        <p:grpSpPr>
          <a:xfrm>
            <a:off x="12918782" y="2578578"/>
            <a:ext cx="3822922" cy="4199359"/>
            <a:chOff x="0" y="0"/>
            <a:chExt cx="5803900" cy="6375400"/>
          </a:xfrm>
        </p:grpSpPr>
        <p:sp>
          <p:nvSpPr>
            <p:cNvPr id="8" name="Freeform 8"/>
            <p:cNvSpPr/>
            <p:nvPr/>
          </p:nvSpPr>
          <p:spPr>
            <a:xfrm>
              <a:off x="12700" y="12700"/>
              <a:ext cx="5778500" cy="6350000"/>
            </a:xfrm>
            <a:custGeom>
              <a:avLst/>
              <a:gdLst/>
              <a:ahLst/>
              <a:cxnLst/>
              <a:rect l="l" t="t" r="r" b="b"/>
              <a:pathLst>
                <a:path w="5778500" h="6350000">
                  <a:moveTo>
                    <a:pt x="2889250" y="0"/>
                  </a:moveTo>
                  <a:cubicBezTo>
                    <a:pt x="1258570" y="0"/>
                    <a:pt x="0" y="1144270"/>
                    <a:pt x="0" y="2917190"/>
                  </a:cubicBezTo>
                  <a:cubicBezTo>
                    <a:pt x="0" y="4175760"/>
                    <a:pt x="0" y="6350000"/>
                    <a:pt x="0" y="6350000"/>
                  </a:cubicBezTo>
                  <a:lnTo>
                    <a:pt x="2889250" y="6350000"/>
                  </a:lnTo>
                  <a:lnTo>
                    <a:pt x="5778500" y="6350000"/>
                  </a:lnTo>
                  <a:cubicBezTo>
                    <a:pt x="5778500" y="6350000"/>
                    <a:pt x="5778500" y="4175760"/>
                    <a:pt x="5778500" y="2917190"/>
                  </a:cubicBezTo>
                  <a:cubicBezTo>
                    <a:pt x="5778500" y="1144270"/>
                    <a:pt x="4519930" y="0"/>
                    <a:pt x="2889250" y="0"/>
                  </a:cubicBezTo>
                  <a:close/>
                </a:path>
              </a:pathLst>
            </a:custGeom>
            <a:blipFill>
              <a:blip r:embed="rId4"/>
              <a:stretch>
                <a:fillRect r="-64938"/>
              </a:stretch>
            </a:blipFill>
          </p:spPr>
          <p:txBody>
            <a:bodyPr/>
            <a:lstStyle/>
            <a:p>
              <a:endParaRPr lang="uk-UA"/>
            </a:p>
          </p:txBody>
        </p:sp>
        <p:sp>
          <p:nvSpPr>
            <p:cNvPr id="9" name="Freeform 9"/>
            <p:cNvSpPr/>
            <p:nvPr/>
          </p:nvSpPr>
          <p:spPr>
            <a:xfrm>
              <a:off x="0" y="0"/>
              <a:ext cx="5803900" cy="6375400"/>
            </a:xfrm>
            <a:custGeom>
              <a:avLst/>
              <a:gdLst/>
              <a:ahLst/>
              <a:cxnLst/>
              <a:rect l="l" t="t" r="r" b="b"/>
              <a:pathLst>
                <a:path w="5803900" h="6375400">
                  <a:moveTo>
                    <a:pt x="5803900" y="6375400"/>
                  </a:moveTo>
                  <a:lnTo>
                    <a:pt x="0" y="6375400"/>
                  </a:lnTo>
                  <a:lnTo>
                    <a:pt x="0" y="2929890"/>
                  </a:lnTo>
                  <a:cubicBezTo>
                    <a:pt x="0" y="2495550"/>
                    <a:pt x="74930" y="2089150"/>
                    <a:pt x="223520" y="1720850"/>
                  </a:cubicBezTo>
                  <a:cubicBezTo>
                    <a:pt x="365760" y="1367790"/>
                    <a:pt x="571500" y="1056640"/>
                    <a:pt x="836930" y="797560"/>
                  </a:cubicBezTo>
                  <a:cubicBezTo>
                    <a:pt x="1361440" y="283210"/>
                    <a:pt x="2095500" y="0"/>
                    <a:pt x="2901950" y="0"/>
                  </a:cubicBezTo>
                  <a:cubicBezTo>
                    <a:pt x="3708400" y="0"/>
                    <a:pt x="4441190" y="283210"/>
                    <a:pt x="4966970" y="797560"/>
                  </a:cubicBezTo>
                  <a:cubicBezTo>
                    <a:pt x="5232400" y="1056640"/>
                    <a:pt x="5438140" y="1367790"/>
                    <a:pt x="5580380" y="1722120"/>
                  </a:cubicBezTo>
                  <a:cubicBezTo>
                    <a:pt x="5728970" y="2090420"/>
                    <a:pt x="5803900" y="2496820"/>
                    <a:pt x="5803900" y="2931160"/>
                  </a:cubicBezTo>
                  <a:lnTo>
                    <a:pt x="5803900" y="6375400"/>
                  </a:lnTo>
                  <a:close/>
                  <a:moveTo>
                    <a:pt x="25400" y="6350000"/>
                  </a:moveTo>
                  <a:lnTo>
                    <a:pt x="5778500" y="6350000"/>
                  </a:lnTo>
                  <a:lnTo>
                    <a:pt x="5778500" y="2929890"/>
                  </a:lnTo>
                  <a:cubicBezTo>
                    <a:pt x="5778500" y="2499360"/>
                    <a:pt x="5703570" y="2095500"/>
                    <a:pt x="5557520" y="1731010"/>
                  </a:cubicBezTo>
                  <a:cubicBezTo>
                    <a:pt x="5416550" y="1380490"/>
                    <a:pt x="5212080" y="1073150"/>
                    <a:pt x="4949190" y="815340"/>
                  </a:cubicBezTo>
                  <a:cubicBezTo>
                    <a:pt x="4428490" y="306070"/>
                    <a:pt x="3700780" y="25400"/>
                    <a:pt x="2901950" y="25400"/>
                  </a:cubicBezTo>
                  <a:cubicBezTo>
                    <a:pt x="2103120" y="25400"/>
                    <a:pt x="1375410" y="306070"/>
                    <a:pt x="854710" y="815340"/>
                  </a:cubicBezTo>
                  <a:cubicBezTo>
                    <a:pt x="591820" y="1071880"/>
                    <a:pt x="387350" y="1380490"/>
                    <a:pt x="246380" y="1731010"/>
                  </a:cubicBezTo>
                  <a:cubicBezTo>
                    <a:pt x="100330" y="2095500"/>
                    <a:pt x="25400" y="2499360"/>
                    <a:pt x="25400" y="2929890"/>
                  </a:cubicBezTo>
                  <a:lnTo>
                    <a:pt x="25400" y="6350000"/>
                  </a:lnTo>
                  <a:close/>
                </a:path>
              </a:pathLst>
            </a:custGeom>
            <a:solidFill>
              <a:srgbClr val="FFFFFF"/>
            </a:solidFill>
          </p:spPr>
          <p:txBody>
            <a:bodyPr/>
            <a:lstStyle/>
            <a:p>
              <a:endParaRPr lang="uk-UA"/>
            </a:p>
          </p:txBody>
        </p:sp>
      </p:grpSp>
      <p:sp>
        <p:nvSpPr>
          <p:cNvPr id="10" name="AutoShape 10"/>
          <p:cNvSpPr/>
          <p:nvPr/>
        </p:nvSpPr>
        <p:spPr>
          <a:xfrm>
            <a:off x="1028700" y="1047750"/>
            <a:ext cx="12332919" cy="0"/>
          </a:xfrm>
          <a:prstGeom prst="line">
            <a:avLst/>
          </a:prstGeom>
          <a:ln w="19050" cap="flat">
            <a:solidFill>
              <a:srgbClr val="48276D"/>
            </a:solidFill>
            <a:prstDash val="solid"/>
            <a:headEnd type="none" w="sm" len="sm"/>
            <a:tailEnd type="none" w="sm" len="sm"/>
          </a:ln>
        </p:spPr>
        <p:txBody>
          <a:bodyPr/>
          <a:lstStyle/>
          <a:p>
            <a:endParaRPr lang="uk-UA"/>
          </a:p>
        </p:txBody>
      </p:sp>
      <p:sp>
        <p:nvSpPr>
          <p:cNvPr id="11" name="Freeform 11"/>
          <p:cNvSpPr/>
          <p:nvPr/>
        </p:nvSpPr>
        <p:spPr>
          <a:xfrm>
            <a:off x="10170313" y="729247"/>
            <a:ext cx="561540" cy="140385"/>
          </a:xfrm>
          <a:custGeom>
            <a:avLst/>
            <a:gdLst/>
            <a:ahLst/>
            <a:cxnLst/>
            <a:rect l="l" t="t" r="r" b="b"/>
            <a:pathLst>
              <a:path w="561540" h="140385">
                <a:moveTo>
                  <a:pt x="0" y="0"/>
                </a:moveTo>
                <a:lnTo>
                  <a:pt x="561540" y="0"/>
                </a:lnTo>
                <a:lnTo>
                  <a:pt x="561540" y="140385"/>
                </a:lnTo>
                <a:lnTo>
                  <a:pt x="0" y="14038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uk-UA"/>
          </a:p>
        </p:txBody>
      </p:sp>
      <p:grpSp>
        <p:nvGrpSpPr>
          <p:cNvPr id="12" name="Group 12"/>
          <p:cNvGrpSpPr/>
          <p:nvPr/>
        </p:nvGrpSpPr>
        <p:grpSpPr>
          <a:xfrm>
            <a:off x="1028700" y="8903056"/>
            <a:ext cx="2450613" cy="710489"/>
            <a:chOff x="0" y="0"/>
            <a:chExt cx="645429" cy="187125"/>
          </a:xfrm>
        </p:grpSpPr>
        <p:sp>
          <p:nvSpPr>
            <p:cNvPr id="13" name="Freeform 13"/>
            <p:cNvSpPr/>
            <p:nvPr/>
          </p:nvSpPr>
          <p:spPr>
            <a:xfrm>
              <a:off x="0" y="0"/>
              <a:ext cx="645429" cy="187125"/>
            </a:xfrm>
            <a:custGeom>
              <a:avLst/>
              <a:gdLst/>
              <a:ahLst/>
              <a:cxnLst/>
              <a:rect l="l" t="t" r="r" b="b"/>
              <a:pathLst>
                <a:path w="645429" h="187125">
                  <a:moveTo>
                    <a:pt x="69502" y="0"/>
                  </a:moveTo>
                  <a:lnTo>
                    <a:pt x="575927" y="0"/>
                  </a:lnTo>
                  <a:cubicBezTo>
                    <a:pt x="594360" y="0"/>
                    <a:pt x="612038" y="7322"/>
                    <a:pt x="625072" y="20357"/>
                  </a:cubicBezTo>
                  <a:cubicBezTo>
                    <a:pt x="638107" y="33391"/>
                    <a:pt x="645429" y="51069"/>
                    <a:pt x="645429" y="69502"/>
                  </a:cubicBezTo>
                  <a:lnTo>
                    <a:pt x="645429" y="117623"/>
                  </a:lnTo>
                  <a:cubicBezTo>
                    <a:pt x="645429" y="156008"/>
                    <a:pt x="614312" y="187125"/>
                    <a:pt x="575927" y="187125"/>
                  </a:cubicBezTo>
                  <a:lnTo>
                    <a:pt x="69502" y="187125"/>
                  </a:lnTo>
                  <a:cubicBezTo>
                    <a:pt x="51069" y="187125"/>
                    <a:pt x="33391" y="179802"/>
                    <a:pt x="20357" y="166768"/>
                  </a:cubicBezTo>
                  <a:cubicBezTo>
                    <a:pt x="7322" y="153734"/>
                    <a:pt x="0" y="136056"/>
                    <a:pt x="0" y="117623"/>
                  </a:cubicBezTo>
                  <a:lnTo>
                    <a:pt x="0" y="69502"/>
                  </a:lnTo>
                  <a:cubicBezTo>
                    <a:pt x="0" y="31117"/>
                    <a:pt x="31117" y="0"/>
                    <a:pt x="69502" y="0"/>
                  </a:cubicBezTo>
                  <a:close/>
                </a:path>
              </a:pathLst>
            </a:custGeom>
            <a:solidFill>
              <a:srgbClr val="48276D"/>
            </a:solidFill>
            <a:ln cap="rnd">
              <a:noFill/>
              <a:prstDash val="solid"/>
              <a:round/>
            </a:ln>
          </p:spPr>
          <p:txBody>
            <a:bodyPr/>
            <a:lstStyle/>
            <a:p>
              <a:endParaRPr lang="uk-UA"/>
            </a:p>
          </p:txBody>
        </p:sp>
        <p:sp>
          <p:nvSpPr>
            <p:cNvPr id="14" name="TextBox 14"/>
            <p:cNvSpPr txBox="1"/>
            <p:nvPr/>
          </p:nvSpPr>
          <p:spPr>
            <a:xfrm>
              <a:off x="0" y="-47625"/>
              <a:ext cx="645429" cy="234750"/>
            </a:xfrm>
            <a:prstGeom prst="rect">
              <a:avLst/>
            </a:prstGeom>
          </p:spPr>
          <p:txBody>
            <a:bodyPr lIns="50800" tIns="50800" rIns="50800" bIns="50800" rtlCol="0" anchor="ctr"/>
            <a:lstStyle/>
            <a:p>
              <a:pPr algn="ctr">
                <a:lnSpc>
                  <a:spcPts val="2939"/>
                </a:lnSpc>
              </a:pPr>
              <a:endParaRPr/>
            </a:p>
          </p:txBody>
        </p:sp>
      </p:grpSp>
      <p:sp>
        <p:nvSpPr>
          <p:cNvPr id="15" name="TextBox 15"/>
          <p:cNvSpPr txBox="1"/>
          <p:nvPr/>
        </p:nvSpPr>
        <p:spPr>
          <a:xfrm>
            <a:off x="2655822" y="2692878"/>
            <a:ext cx="10262960" cy="5001369"/>
          </a:xfrm>
          <a:prstGeom prst="rect">
            <a:avLst/>
          </a:prstGeom>
        </p:spPr>
        <p:txBody>
          <a:bodyPr lIns="0" tIns="0" rIns="0" bIns="0" rtlCol="0" anchor="t">
            <a:spAutoFit/>
          </a:bodyPr>
          <a:lstStyle/>
          <a:p>
            <a:pPr algn="ctr">
              <a:lnSpc>
                <a:spcPts val="3865"/>
              </a:lnSpc>
            </a:pPr>
            <a:r>
              <a:rPr lang="en-US" sz="4201" b="1" dirty="0">
                <a:solidFill>
                  <a:srgbClr val="48276D"/>
                </a:solidFill>
                <a:latin typeface="Montserrat Bold"/>
                <a:ea typeface="Montserrat Bold"/>
                <a:cs typeface="Montserrat Bold"/>
                <a:sym typeface="Montserrat Bold"/>
              </a:rPr>
              <a:t> ЛЕКЦІЇ, ВЕБІНАРИ ВІД</a:t>
            </a:r>
          </a:p>
          <a:p>
            <a:pPr algn="ctr">
              <a:lnSpc>
                <a:spcPts val="3865"/>
              </a:lnSpc>
            </a:pPr>
            <a:endParaRPr lang="en-US" sz="4201" b="1" dirty="0">
              <a:solidFill>
                <a:srgbClr val="48276D"/>
              </a:solidFill>
              <a:latin typeface="Montserrat Bold"/>
              <a:ea typeface="Montserrat Bold"/>
              <a:cs typeface="Montserrat Bold"/>
              <a:sym typeface="Montserrat Bold"/>
            </a:endParaRPr>
          </a:p>
          <a:p>
            <a:pPr algn="ctr">
              <a:lnSpc>
                <a:spcPts val="3865"/>
              </a:lnSpc>
            </a:pPr>
            <a:r>
              <a:rPr lang="en-US" sz="4201" b="1" dirty="0">
                <a:solidFill>
                  <a:srgbClr val="48276D"/>
                </a:solidFill>
                <a:latin typeface="Montserrat Bold"/>
                <a:ea typeface="Montserrat Bold"/>
                <a:cs typeface="Montserrat Bold"/>
                <a:sym typeface="Montserrat Bold"/>
              </a:rPr>
              <a:t> НАУКОВЦІВ УКРАЇНСЬКИХ </a:t>
            </a:r>
          </a:p>
          <a:p>
            <a:pPr algn="ctr">
              <a:lnSpc>
                <a:spcPts val="3865"/>
              </a:lnSpc>
            </a:pPr>
            <a:endParaRPr lang="en-US" sz="4201" b="1" dirty="0">
              <a:solidFill>
                <a:srgbClr val="48276D"/>
              </a:solidFill>
              <a:latin typeface="Montserrat Bold"/>
              <a:ea typeface="Montserrat Bold"/>
              <a:cs typeface="Montserrat Bold"/>
              <a:sym typeface="Montserrat Bold"/>
            </a:endParaRPr>
          </a:p>
          <a:p>
            <a:pPr algn="ctr">
              <a:lnSpc>
                <a:spcPts val="3865"/>
              </a:lnSpc>
            </a:pPr>
            <a:r>
              <a:rPr lang="en-US" sz="4201" b="1" dirty="0">
                <a:solidFill>
                  <a:srgbClr val="48276D"/>
                </a:solidFill>
                <a:latin typeface="Montserrat Bold"/>
                <a:ea typeface="Montserrat Bold"/>
                <a:cs typeface="Montserrat Bold"/>
                <a:sym typeface="Montserrat Bold"/>
              </a:rPr>
              <a:t>ТА ЗАКОРДОННИХ ЗАКЛАДІВ</a:t>
            </a:r>
          </a:p>
          <a:p>
            <a:pPr algn="ctr">
              <a:lnSpc>
                <a:spcPts val="3865"/>
              </a:lnSpc>
            </a:pPr>
            <a:endParaRPr lang="en-US" sz="4201" b="1" dirty="0">
              <a:solidFill>
                <a:srgbClr val="48276D"/>
              </a:solidFill>
              <a:latin typeface="Montserrat Bold"/>
              <a:ea typeface="Montserrat Bold"/>
              <a:cs typeface="Montserrat Bold"/>
              <a:sym typeface="Montserrat Bold"/>
            </a:endParaRPr>
          </a:p>
          <a:p>
            <a:pPr algn="ctr">
              <a:lnSpc>
                <a:spcPts val="3865"/>
              </a:lnSpc>
            </a:pPr>
            <a:r>
              <a:rPr lang="en-US" sz="4201" b="1" dirty="0">
                <a:solidFill>
                  <a:srgbClr val="48276D"/>
                </a:solidFill>
                <a:latin typeface="Montserrat Bold"/>
                <a:ea typeface="Montserrat Bold"/>
                <a:cs typeface="Montserrat Bold"/>
                <a:sym typeface="Montserrat Bold"/>
              </a:rPr>
              <a:t> ВИЩОЇ ОСВІТИ (ПАРТНЕРІВ</a:t>
            </a:r>
          </a:p>
          <a:p>
            <a:pPr algn="ctr">
              <a:lnSpc>
                <a:spcPts val="3865"/>
              </a:lnSpc>
            </a:pPr>
            <a:endParaRPr lang="en-US" sz="4201" b="1" dirty="0">
              <a:solidFill>
                <a:srgbClr val="48276D"/>
              </a:solidFill>
              <a:latin typeface="Montserrat Bold"/>
              <a:ea typeface="Montserrat Bold"/>
              <a:cs typeface="Montserrat Bold"/>
              <a:sym typeface="Montserrat Bold"/>
            </a:endParaRPr>
          </a:p>
          <a:p>
            <a:pPr algn="ctr">
              <a:lnSpc>
                <a:spcPts val="3865"/>
              </a:lnSpc>
            </a:pPr>
            <a:r>
              <a:rPr lang="en-US" sz="4201" b="1" dirty="0">
                <a:solidFill>
                  <a:srgbClr val="48276D"/>
                </a:solidFill>
                <a:latin typeface="Montserrat Bold"/>
                <a:ea typeface="Montserrat Bold"/>
                <a:cs typeface="Montserrat Bold"/>
                <a:sym typeface="Montserrat Bold"/>
              </a:rPr>
              <a:t> УНІВЕРСИТЕТУ)</a:t>
            </a:r>
          </a:p>
          <a:p>
            <a:pPr algn="l">
              <a:lnSpc>
                <a:spcPts val="3865"/>
              </a:lnSpc>
            </a:pPr>
            <a:endParaRPr lang="en-US" sz="4201" b="1" dirty="0">
              <a:solidFill>
                <a:srgbClr val="48276D"/>
              </a:solidFill>
              <a:latin typeface="Montserrat Bold"/>
              <a:ea typeface="Montserrat Bold"/>
              <a:cs typeface="Montserrat Bold"/>
              <a:sym typeface="Montserrat Bold"/>
            </a:endParaRPr>
          </a:p>
        </p:txBody>
      </p:sp>
      <p:sp>
        <p:nvSpPr>
          <p:cNvPr id="16" name="Freeform 16"/>
          <p:cNvSpPr/>
          <p:nvPr/>
        </p:nvSpPr>
        <p:spPr>
          <a:xfrm>
            <a:off x="259763" y="146263"/>
            <a:ext cx="2164884" cy="2117199"/>
          </a:xfrm>
          <a:custGeom>
            <a:avLst/>
            <a:gdLst/>
            <a:ahLst/>
            <a:cxnLst/>
            <a:rect l="l" t="t" r="r" b="b"/>
            <a:pathLst>
              <a:path w="2164884" h="2117199">
                <a:moveTo>
                  <a:pt x="0" y="0"/>
                </a:moveTo>
                <a:lnTo>
                  <a:pt x="2164883" y="0"/>
                </a:lnTo>
                <a:lnTo>
                  <a:pt x="2164883" y="2117199"/>
                </a:lnTo>
                <a:lnTo>
                  <a:pt x="0" y="2117199"/>
                </a:lnTo>
                <a:lnTo>
                  <a:pt x="0" y="0"/>
                </a:lnTo>
                <a:close/>
              </a:path>
            </a:pathLst>
          </a:custGeom>
          <a:blipFill>
            <a:blip r:embed="rId7"/>
            <a:stretch>
              <a:fillRect/>
            </a:stretch>
          </a:blipFill>
        </p:spPr>
        <p:txBody>
          <a:bodyPr/>
          <a:lstStyle/>
          <a:p>
            <a:endParaRPr lang="uk-UA"/>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4800446" y="9258300"/>
            <a:ext cx="12458854" cy="0"/>
          </a:xfrm>
          <a:prstGeom prst="line">
            <a:avLst/>
          </a:prstGeom>
          <a:ln w="19050" cap="flat">
            <a:solidFill>
              <a:srgbClr val="48276D"/>
            </a:solidFill>
            <a:prstDash val="solid"/>
            <a:headEnd type="none" w="sm" len="sm"/>
            <a:tailEnd type="none" w="sm" len="sm"/>
          </a:ln>
        </p:spPr>
        <p:txBody>
          <a:bodyPr/>
          <a:lstStyle/>
          <a:p>
            <a:endParaRPr lang="uk-UA"/>
          </a:p>
        </p:txBody>
      </p:sp>
      <p:sp>
        <p:nvSpPr>
          <p:cNvPr id="3" name="Freeform 3"/>
          <p:cNvSpPr/>
          <p:nvPr/>
        </p:nvSpPr>
        <p:spPr>
          <a:xfrm>
            <a:off x="15498007" y="7924463"/>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alphaModFix amt="35000"/>
              <a:extLst>
                <a:ext uri="{96DAC541-7B7A-43D3-8B79-37D633B846F1}">
                  <asvg:svgBlip xmlns:asvg="http://schemas.microsoft.com/office/drawing/2016/SVG/main" xmlns="" r:embed="rId3"/>
                </a:ext>
              </a:extLst>
            </a:blip>
            <a:stretch>
              <a:fillRect/>
            </a:stretch>
          </a:blipFill>
        </p:spPr>
        <p:txBody>
          <a:bodyPr/>
          <a:lstStyle/>
          <a:p>
            <a:endParaRPr lang="uk-UA"/>
          </a:p>
        </p:txBody>
      </p:sp>
      <p:sp>
        <p:nvSpPr>
          <p:cNvPr id="4" name="AutoShape 4"/>
          <p:cNvSpPr/>
          <p:nvPr/>
        </p:nvSpPr>
        <p:spPr>
          <a:xfrm flipV="1">
            <a:off x="1028700" y="1047750"/>
            <a:ext cx="16230600" cy="0"/>
          </a:xfrm>
          <a:prstGeom prst="line">
            <a:avLst/>
          </a:prstGeom>
          <a:ln w="19050" cap="flat">
            <a:solidFill>
              <a:srgbClr val="48276D"/>
            </a:solidFill>
            <a:prstDash val="solid"/>
            <a:headEnd type="none" w="sm" len="sm"/>
            <a:tailEnd type="none" w="sm" len="sm"/>
          </a:ln>
        </p:spPr>
        <p:txBody>
          <a:bodyPr/>
          <a:lstStyle/>
          <a:p>
            <a:endParaRPr lang="uk-UA"/>
          </a:p>
        </p:txBody>
      </p:sp>
      <p:sp>
        <p:nvSpPr>
          <p:cNvPr id="5" name="Freeform 5"/>
          <p:cNvSpPr/>
          <p:nvPr/>
        </p:nvSpPr>
        <p:spPr>
          <a:xfrm>
            <a:off x="16696854" y="642116"/>
            <a:ext cx="562446" cy="375305"/>
          </a:xfrm>
          <a:custGeom>
            <a:avLst/>
            <a:gdLst/>
            <a:ahLst/>
            <a:cxnLst/>
            <a:rect l="l" t="t" r="r" b="b"/>
            <a:pathLst>
              <a:path w="562446" h="375305">
                <a:moveTo>
                  <a:pt x="0" y="0"/>
                </a:moveTo>
                <a:lnTo>
                  <a:pt x="562446" y="0"/>
                </a:lnTo>
                <a:lnTo>
                  <a:pt x="562446" y="375305"/>
                </a:lnTo>
                <a:lnTo>
                  <a:pt x="0" y="37530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uk-UA"/>
          </a:p>
        </p:txBody>
      </p:sp>
      <p:grpSp>
        <p:nvGrpSpPr>
          <p:cNvPr id="6" name="Group 6"/>
          <p:cNvGrpSpPr/>
          <p:nvPr/>
        </p:nvGrpSpPr>
        <p:grpSpPr>
          <a:xfrm>
            <a:off x="0" y="65477"/>
            <a:ext cx="4724126" cy="5999662"/>
            <a:chOff x="0" y="0"/>
            <a:chExt cx="1244214" cy="1580158"/>
          </a:xfrm>
        </p:grpSpPr>
        <p:sp>
          <p:nvSpPr>
            <p:cNvPr id="7" name="Freeform 7"/>
            <p:cNvSpPr/>
            <p:nvPr/>
          </p:nvSpPr>
          <p:spPr>
            <a:xfrm>
              <a:off x="0" y="0"/>
              <a:ext cx="1244214" cy="1580158"/>
            </a:xfrm>
            <a:custGeom>
              <a:avLst/>
              <a:gdLst/>
              <a:ahLst/>
              <a:cxnLst/>
              <a:rect l="l" t="t" r="r" b="b"/>
              <a:pathLst>
                <a:path w="1244214" h="1580158">
                  <a:moveTo>
                    <a:pt x="0" y="0"/>
                  </a:moveTo>
                  <a:lnTo>
                    <a:pt x="1244214" y="0"/>
                  </a:lnTo>
                  <a:lnTo>
                    <a:pt x="1244214" y="1580158"/>
                  </a:lnTo>
                  <a:lnTo>
                    <a:pt x="0" y="1580158"/>
                  </a:lnTo>
                  <a:close/>
                </a:path>
              </a:pathLst>
            </a:custGeom>
            <a:gradFill rotWithShape="1">
              <a:gsLst>
                <a:gs pos="0">
                  <a:srgbClr val="9374B3">
                    <a:alpha val="100000"/>
                  </a:srgbClr>
                </a:gs>
                <a:gs pos="50000">
                  <a:srgbClr val="7161A6">
                    <a:alpha val="100000"/>
                  </a:srgbClr>
                </a:gs>
                <a:gs pos="100000">
                  <a:srgbClr val="4A4D9C">
                    <a:alpha val="100000"/>
                  </a:srgbClr>
                </a:gs>
              </a:gsLst>
              <a:lin ang="0"/>
            </a:gradFill>
          </p:spPr>
          <p:txBody>
            <a:bodyPr/>
            <a:lstStyle/>
            <a:p>
              <a:endParaRPr lang="uk-UA"/>
            </a:p>
          </p:txBody>
        </p:sp>
        <p:sp>
          <p:nvSpPr>
            <p:cNvPr id="8" name="TextBox 8"/>
            <p:cNvSpPr txBox="1"/>
            <p:nvPr/>
          </p:nvSpPr>
          <p:spPr>
            <a:xfrm>
              <a:off x="0" y="-38100"/>
              <a:ext cx="1244214" cy="1618258"/>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a:off x="17243189" y="2833442"/>
            <a:ext cx="1044811" cy="5724034"/>
            <a:chOff x="0" y="0"/>
            <a:chExt cx="275176" cy="1507565"/>
          </a:xfrm>
        </p:grpSpPr>
        <p:sp>
          <p:nvSpPr>
            <p:cNvPr id="10" name="Freeform 10"/>
            <p:cNvSpPr/>
            <p:nvPr/>
          </p:nvSpPr>
          <p:spPr>
            <a:xfrm>
              <a:off x="0" y="0"/>
              <a:ext cx="275176" cy="1507565"/>
            </a:xfrm>
            <a:custGeom>
              <a:avLst/>
              <a:gdLst/>
              <a:ahLst/>
              <a:cxnLst/>
              <a:rect l="l" t="t" r="r" b="b"/>
              <a:pathLst>
                <a:path w="275176" h="1507565">
                  <a:moveTo>
                    <a:pt x="0" y="0"/>
                  </a:moveTo>
                  <a:lnTo>
                    <a:pt x="275176" y="0"/>
                  </a:lnTo>
                  <a:lnTo>
                    <a:pt x="275176" y="1507565"/>
                  </a:lnTo>
                  <a:lnTo>
                    <a:pt x="0" y="1507565"/>
                  </a:lnTo>
                  <a:close/>
                </a:path>
              </a:pathLst>
            </a:custGeom>
            <a:gradFill rotWithShape="1">
              <a:gsLst>
                <a:gs pos="0">
                  <a:srgbClr val="9374B3">
                    <a:alpha val="100000"/>
                  </a:srgbClr>
                </a:gs>
                <a:gs pos="50000">
                  <a:srgbClr val="7161A6">
                    <a:alpha val="100000"/>
                  </a:srgbClr>
                </a:gs>
                <a:gs pos="100000">
                  <a:srgbClr val="4A4D9C">
                    <a:alpha val="100000"/>
                  </a:srgbClr>
                </a:gs>
              </a:gsLst>
              <a:lin ang="0"/>
            </a:gradFill>
          </p:spPr>
          <p:txBody>
            <a:bodyPr/>
            <a:lstStyle/>
            <a:p>
              <a:endParaRPr lang="uk-UA"/>
            </a:p>
          </p:txBody>
        </p:sp>
        <p:sp>
          <p:nvSpPr>
            <p:cNvPr id="11" name="TextBox 11"/>
            <p:cNvSpPr txBox="1"/>
            <p:nvPr/>
          </p:nvSpPr>
          <p:spPr>
            <a:xfrm>
              <a:off x="0" y="-38100"/>
              <a:ext cx="275176" cy="1545665"/>
            </a:xfrm>
            <a:prstGeom prst="rect">
              <a:avLst/>
            </a:prstGeom>
          </p:spPr>
          <p:txBody>
            <a:bodyPr lIns="50800" tIns="50800" rIns="50800" bIns="50800" rtlCol="0" anchor="ctr"/>
            <a:lstStyle/>
            <a:p>
              <a:pPr algn="ctr">
                <a:lnSpc>
                  <a:spcPts val="2659"/>
                </a:lnSpc>
                <a:spcBef>
                  <a:spcPct val="0"/>
                </a:spcBef>
              </a:pPr>
              <a:endParaRPr/>
            </a:p>
          </p:txBody>
        </p:sp>
      </p:grpSp>
      <p:sp>
        <p:nvSpPr>
          <p:cNvPr id="12" name="Freeform 12"/>
          <p:cNvSpPr/>
          <p:nvPr/>
        </p:nvSpPr>
        <p:spPr>
          <a:xfrm rot="-5400000">
            <a:off x="17461217" y="3939708"/>
            <a:ext cx="711163" cy="177791"/>
          </a:xfrm>
          <a:custGeom>
            <a:avLst/>
            <a:gdLst/>
            <a:ahLst/>
            <a:cxnLst/>
            <a:rect l="l" t="t" r="r" b="b"/>
            <a:pathLst>
              <a:path w="711163" h="177791">
                <a:moveTo>
                  <a:pt x="0" y="0"/>
                </a:moveTo>
                <a:lnTo>
                  <a:pt x="711162" y="0"/>
                </a:lnTo>
                <a:lnTo>
                  <a:pt x="711162" y="177791"/>
                </a:lnTo>
                <a:lnTo>
                  <a:pt x="0" y="17779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uk-UA"/>
          </a:p>
        </p:txBody>
      </p:sp>
      <p:sp>
        <p:nvSpPr>
          <p:cNvPr id="13" name="AutoShape 13"/>
          <p:cNvSpPr/>
          <p:nvPr/>
        </p:nvSpPr>
        <p:spPr>
          <a:xfrm flipV="1">
            <a:off x="17807273" y="4933828"/>
            <a:ext cx="0" cy="1044644"/>
          </a:xfrm>
          <a:prstGeom prst="line">
            <a:avLst/>
          </a:prstGeom>
          <a:ln w="19050" cap="flat">
            <a:solidFill>
              <a:srgbClr val="FFFFFF"/>
            </a:solidFill>
            <a:prstDash val="solid"/>
            <a:headEnd type="none" w="sm" len="sm"/>
            <a:tailEnd type="none" w="sm" len="sm"/>
          </a:ln>
        </p:spPr>
        <p:txBody>
          <a:bodyPr/>
          <a:lstStyle/>
          <a:p>
            <a:endParaRPr lang="uk-UA"/>
          </a:p>
        </p:txBody>
      </p:sp>
      <p:sp>
        <p:nvSpPr>
          <p:cNvPr id="14" name="Freeform 14"/>
          <p:cNvSpPr/>
          <p:nvPr/>
        </p:nvSpPr>
        <p:spPr>
          <a:xfrm rot="-5400000">
            <a:off x="17461217" y="6862572"/>
            <a:ext cx="711163" cy="177791"/>
          </a:xfrm>
          <a:custGeom>
            <a:avLst/>
            <a:gdLst/>
            <a:ahLst/>
            <a:cxnLst/>
            <a:rect l="l" t="t" r="r" b="b"/>
            <a:pathLst>
              <a:path w="711163" h="177791">
                <a:moveTo>
                  <a:pt x="0" y="0"/>
                </a:moveTo>
                <a:lnTo>
                  <a:pt x="711162" y="0"/>
                </a:lnTo>
                <a:lnTo>
                  <a:pt x="711162" y="177791"/>
                </a:lnTo>
                <a:lnTo>
                  <a:pt x="0" y="17779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uk-UA"/>
          </a:p>
        </p:txBody>
      </p:sp>
      <p:sp>
        <p:nvSpPr>
          <p:cNvPr id="15" name="Freeform 15"/>
          <p:cNvSpPr/>
          <p:nvPr/>
        </p:nvSpPr>
        <p:spPr>
          <a:xfrm>
            <a:off x="193707" y="558664"/>
            <a:ext cx="7451867" cy="8699636"/>
          </a:xfrm>
          <a:custGeom>
            <a:avLst/>
            <a:gdLst/>
            <a:ahLst/>
            <a:cxnLst/>
            <a:rect l="l" t="t" r="r" b="b"/>
            <a:pathLst>
              <a:path w="7451867" h="8699636">
                <a:moveTo>
                  <a:pt x="0" y="0"/>
                </a:moveTo>
                <a:lnTo>
                  <a:pt x="7451867" y="0"/>
                </a:lnTo>
                <a:lnTo>
                  <a:pt x="7451867" y="8699636"/>
                </a:lnTo>
                <a:lnTo>
                  <a:pt x="0" y="8699636"/>
                </a:lnTo>
                <a:lnTo>
                  <a:pt x="0" y="0"/>
                </a:lnTo>
                <a:close/>
              </a:path>
            </a:pathLst>
          </a:custGeom>
          <a:blipFill>
            <a:blip r:embed="rId8"/>
            <a:stretch>
              <a:fillRect l="-11029" r="-4694"/>
            </a:stretch>
          </a:blipFill>
        </p:spPr>
        <p:txBody>
          <a:bodyPr/>
          <a:lstStyle/>
          <a:p>
            <a:endParaRPr lang="uk-UA"/>
          </a:p>
        </p:txBody>
      </p:sp>
      <p:sp>
        <p:nvSpPr>
          <p:cNvPr id="16" name="TextBox 16"/>
          <p:cNvSpPr txBox="1"/>
          <p:nvPr/>
        </p:nvSpPr>
        <p:spPr>
          <a:xfrm>
            <a:off x="7724581" y="87248"/>
            <a:ext cx="9309083" cy="10021333"/>
          </a:xfrm>
          <a:prstGeom prst="rect">
            <a:avLst/>
          </a:prstGeom>
        </p:spPr>
        <p:txBody>
          <a:bodyPr lIns="0" tIns="0" rIns="0" bIns="0" rtlCol="0" anchor="t">
            <a:spAutoFit/>
          </a:bodyPr>
          <a:lstStyle/>
          <a:p>
            <a:pPr algn="l">
              <a:lnSpc>
                <a:spcPts val="3503"/>
              </a:lnSpc>
            </a:pPr>
            <a:r>
              <a:rPr lang="en-US" sz="3100" b="1" dirty="0">
                <a:solidFill>
                  <a:srgbClr val="48276D"/>
                </a:solidFill>
                <a:latin typeface="Montserrat Bold"/>
                <a:ea typeface="Montserrat Bold"/>
                <a:cs typeface="Montserrat Bold"/>
                <a:sym typeface="Montserrat Bold"/>
              </a:rPr>
              <a:t> В РАМКАХ ПРОЄКТУ ЖАНА МОНЕ «СПІЛЬНА ПОЛІТИКА БЕЗПЕКИ ТА ОБОРОНИ ЄВРОПЕЙСЬКОГО СОЮЗУ: ВИКЛИКИ, ПОВ’ЯЗАНІ З ВІЙНОЮ В УКРАЇНІ» (ESEDEP)</a:t>
            </a:r>
          </a:p>
          <a:p>
            <a:pPr algn="l">
              <a:lnSpc>
                <a:spcPts val="3503"/>
              </a:lnSpc>
            </a:pPr>
            <a:r>
              <a:rPr lang="en-US" sz="2000" b="1" dirty="0">
                <a:solidFill>
                  <a:srgbClr val="48276D"/>
                </a:solidFill>
                <a:latin typeface="Montserrat Bold"/>
                <a:ea typeface="Montserrat Bold"/>
                <a:cs typeface="Montserrat Bold"/>
                <a:sym typeface="Montserrat Bold"/>
              </a:rPr>
              <a:t>22 ЛЮТОГО 2025 Р. – ФЕДУНЯК С.Г., ДОКТОР ПОЛІТИЧНИХ НАУК, ПРОФЕСОР КАФЕДРИ МІЖНАРОДНИХ ВІДНОСИН ТА СУСПІЛЬНИХ КОМУНІКАЦІЙ ЧЕРНІВЕЦЬКОГО НАЦІОНАЛЬНОГО УНІВЕРСИТЕТУ ІМЕНІ ЮРІЯ ФЕДЬКОВИЧА, ВИПУСКНИК ПРОГРАМИ АКАДЕМІЧНИХ ОБМІНІВ ІМЕНІ ДЖ. ФУЛБРАЙТА.</a:t>
            </a:r>
            <a:endParaRPr lang="uk-UA" sz="2000" b="1" dirty="0">
              <a:solidFill>
                <a:srgbClr val="48276D"/>
              </a:solidFill>
              <a:latin typeface="Montserrat Bold"/>
              <a:ea typeface="Montserrat Bold"/>
              <a:cs typeface="Montserrat Bold"/>
              <a:sym typeface="Montserrat Bold"/>
            </a:endParaRPr>
          </a:p>
          <a:p>
            <a:r>
              <a:rPr lang="uk-UA" dirty="0"/>
              <a:t> </a:t>
            </a:r>
            <a:r>
              <a:rPr lang="uk-UA" sz="2800" dirty="0"/>
              <a:t>Відбулися дві відкриті лекції Сергія Георгійовича Федуняка – доктора політичних наук, професора кафедри міжнародних відносин та суспільних комунікацій Чернівецького національного університету імені Юрія Федьковича, випускника Програми академічних обмінів імені Дж.Фулбрайта.</a:t>
            </a:r>
          </a:p>
          <a:p>
            <a:r>
              <a:rPr lang="uk-UA" sz="2800" dirty="0">
                <a:solidFill>
                  <a:schemeClr val="accent4">
                    <a:lumMod val="75000"/>
                  </a:schemeClr>
                </a:solidFill>
              </a:rPr>
              <a:t>Тема першої лекції – «ЄС як одна з головних інституцій безпеки ХХІ ст.»</a:t>
            </a:r>
            <a:br>
              <a:rPr lang="uk-UA" sz="2800" dirty="0">
                <a:solidFill>
                  <a:schemeClr val="accent4">
                    <a:lumMod val="75000"/>
                  </a:schemeClr>
                </a:solidFill>
              </a:rPr>
            </a:br>
            <a:r>
              <a:rPr lang="uk-UA" sz="2800" dirty="0">
                <a:solidFill>
                  <a:schemeClr val="accent4">
                    <a:lumMod val="75000"/>
                  </a:schemeClr>
                </a:solidFill>
              </a:rPr>
              <a:t>Тема другої лекції – «Роль НАТО як оборонного альянсу в європейській безпеці».</a:t>
            </a:r>
          </a:p>
          <a:p>
            <a:pPr algn="l">
              <a:lnSpc>
                <a:spcPts val="3503"/>
              </a:lnSpc>
            </a:pPr>
            <a:r>
              <a:rPr lang="uk-UA" sz="2400" b="1" dirty="0">
                <a:solidFill>
                  <a:srgbClr val="48276D"/>
                </a:solidFill>
                <a:latin typeface="Montserrat Bold"/>
                <a:ea typeface="Montserrat Bold"/>
                <a:cs typeface="Montserrat Bold"/>
                <a:sym typeface="Montserrat Bold"/>
              </a:rPr>
              <a:t> </a:t>
            </a:r>
            <a:endParaRPr lang="en-US" b="1" dirty="0">
              <a:solidFill>
                <a:srgbClr val="48276D"/>
              </a:solidFill>
              <a:latin typeface="Montserrat Bold"/>
              <a:ea typeface="Montserrat Bold"/>
              <a:cs typeface="Montserrat Bold"/>
              <a:sym typeface="Montserrat Bold"/>
            </a:endParaRPr>
          </a:p>
          <a:p>
            <a:pPr algn="l">
              <a:lnSpc>
                <a:spcPts val="3164"/>
              </a:lnSpc>
            </a:pPr>
            <a:r>
              <a:rPr lang="en-US" b="1" dirty="0">
                <a:solidFill>
                  <a:srgbClr val="48276D"/>
                </a:solidFill>
                <a:latin typeface="Montserrat Bold"/>
                <a:ea typeface="Montserrat Bold"/>
                <a:cs typeface="Montserrat Bold"/>
                <a:sym typeface="Montserrat Bold"/>
              </a:rPr>
              <a:t>URL: </a:t>
            </a:r>
            <a:r>
              <a:rPr lang="en-US" b="1" u="sng" dirty="0">
                <a:solidFill>
                  <a:srgbClr val="5170FF"/>
                </a:solidFill>
                <a:latin typeface="Montserrat Bold"/>
                <a:ea typeface="Montserrat Bold"/>
                <a:cs typeface="Montserrat Bold"/>
                <a:sym typeface="Montserrat Bold"/>
                <a:hlinkClick r:id="rId9" tooltip="https://chmnu.edu.ua/zaproshuyemo-na-vidkriti-lektsiyi-eksperta-sergiya-fedkovicha-v-ramkah-proyektu-esedep/"/>
              </a:rPr>
              <a:t>HTTPS://CHMNU.EDU.UA/ZAPROSHUYEMO-NA-VIDKRITI-LEKTSIYI-EKSPERTA-SERGIYA-FEDKOVICHA-V-RAMKAH-PROYEKTU-ESEDEP</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4800446" y="9258300"/>
            <a:ext cx="12458854" cy="0"/>
          </a:xfrm>
          <a:prstGeom prst="line">
            <a:avLst/>
          </a:prstGeom>
          <a:ln w="19050" cap="flat">
            <a:solidFill>
              <a:srgbClr val="48276D"/>
            </a:solidFill>
            <a:prstDash val="solid"/>
            <a:headEnd type="none" w="sm" len="sm"/>
            <a:tailEnd type="none" w="sm" len="sm"/>
          </a:ln>
        </p:spPr>
        <p:txBody>
          <a:bodyPr/>
          <a:lstStyle/>
          <a:p>
            <a:endParaRPr lang="uk-UA"/>
          </a:p>
        </p:txBody>
      </p:sp>
      <p:sp>
        <p:nvSpPr>
          <p:cNvPr id="3" name="Freeform 3"/>
          <p:cNvSpPr/>
          <p:nvPr/>
        </p:nvSpPr>
        <p:spPr>
          <a:xfrm>
            <a:off x="15498007" y="7924463"/>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alphaModFix amt="35000"/>
              <a:extLst>
                <a:ext uri="{96DAC541-7B7A-43D3-8B79-37D633B846F1}">
                  <asvg:svgBlip xmlns:asvg="http://schemas.microsoft.com/office/drawing/2016/SVG/main" xmlns="" r:embed="rId3"/>
                </a:ext>
              </a:extLst>
            </a:blip>
            <a:stretch>
              <a:fillRect/>
            </a:stretch>
          </a:blipFill>
        </p:spPr>
        <p:txBody>
          <a:bodyPr/>
          <a:lstStyle/>
          <a:p>
            <a:endParaRPr lang="uk-UA"/>
          </a:p>
        </p:txBody>
      </p:sp>
      <p:sp>
        <p:nvSpPr>
          <p:cNvPr id="4" name="AutoShape 4"/>
          <p:cNvSpPr/>
          <p:nvPr/>
        </p:nvSpPr>
        <p:spPr>
          <a:xfrm flipV="1">
            <a:off x="1028700" y="1047750"/>
            <a:ext cx="16230600" cy="0"/>
          </a:xfrm>
          <a:prstGeom prst="line">
            <a:avLst/>
          </a:prstGeom>
          <a:ln w="19050" cap="flat">
            <a:solidFill>
              <a:srgbClr val="48276D"/>
            </a:solidFill>
            <a:prstDash val="solid"/>
            <a:headEnd type="none" w="sm" len="sm"/>
            <a:tailEnd type="none" w="sm" len="sm"/>
          </a:ln>
        </p:spPr>
        <p:txBody>
          <a:bodyPr/>
          <a:lstStyle/>
          <a:p>
            <a:endParaRPr lang="uk-UA"/>
          </a:p>
        </p:txBody>
      </p:sp>
      <p:sp>
        <p:nvSpPr>
          <p:cNvPr id="5" name="Freeform 5"/>
          <p:cNvSpPr/>
          <p:nvPr/>
        </p:nvSpPr>
        <p:spPr>
          <a:xfrm>
            <a:off x="16696854" y="642116"/>
            <a:ext cx="562446" cy="375305"/>
          </a:xfrm>
          <a:custGeom>
            <a:avLst/>
            <a:gdLst/>
            <a:ahLst/>
            <a:cxnLst/>
            <a:rect l="l" t="t" r="r" b="b"/>
            <a:pathLst>
              <a:path w="562446" h="375305">
                <a:moveTo>
                  <a:pt x="0" y="0"/>
                </a:moveTo>
                <a:lnTo>
                  <a:pt x="562446" y="0"/>
                </a:lnTo>
                <a:lnTo>
                  <a:pt x="562446" y="375305"/>
                </a:lnTo>
                <a:lnTo>
                  <a:pt x="0" y="37530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uk-UA"/>
          </a:p>
        </p:txBody>
      </p:sp>
      <p:grpSp>
        <p:nvGrpSpPr>
          <p:cNvPr id="6" name="Group 6"/>
          <p:cNvGrpSpPr/>
          <p:nvPr/>
        </p:nvGrpSpPr>
        <p:grpSpPr>
          <a:xfrm>
            <a:off x="400383" y="3673022"/>
            <a:ext cx="4724126" cy="5999662"/>
            <a:chOff x="0" y="0"/>
            <a:chExt cx="1244214" cy="1580158"/>
          </a:xfrm>
        </p:grpSpPr>
        <p:sp>
          <p:nvSpPr>
            <p:cNvPr id="7" name="Freeform 7"/>
            <p:cNvSpPr/>
            <p:nvPr/>
          </p:nvSpPr>
          <p:spPr>
            <a:xfrm>
              <a:off x="0" y="0"/>
              <a:ext cx="1244214" cy="1580158"/>
            </a:xfrm>
            <a:custGeom>
              <a:avLst/>
              <a:gdLst/>
              <a:ahLst/>
              <a:cxnLst/>
              <a:rect l="l" t="t" r="r" b="b"/>
              <a:pathLst>
                <a:path w="1244214" h="1580158">
                  <a:moveTo>
                    <a:pt x="0" y="0"/>
                  </a:moveTo>
                  <a:lnTo>
                    <a:pt x="1244214" y="0"/>
                  </a:lnTo>
                  <a:lnTo>
                    <a:pt x="1244214" y="1580158"/>
                  </a:lnTo>
                  <a:lnTo>
                    <a:pt x="0" y="1580158"/>
                  </a:lnTo>
                  <a:close/>
                </a:path>
              </a:pathLst>
            </a:custGeom>
            <a:gradFill rotWithShape="1">
              <a:gsLst>
                <a:gs pos="0">
                  <a:srgbClr val="9374B3">
                    <a:alpha val="100000"/>
                  </a:srgbClr>
                </a:gs>
                <a:gs pos="50000">
                  <a:srgbClr val="7161A6">
                    <a:alpha val="100000"/>
                  </a:srgbClr>
                </a:gs>
                <a:gs pos="100000">
                  <a:srgbClr val="4A4D9C">
                    <a:alpha val="100000"/>
                  </a:srgbClr>
                </a:gs>
              </a:gsLst>
              <a:lin ang="0"/>
            </a:gradFill>
          </p:spPr>
          <p:txBody>
            <a:bodyPr/>
            <a:lstStyle/>
            <a:p>
              <a:endParaRPr lang="uk-UA"/>
            </a:p>
          </p:txBody>
        </p:sp>
        <p:sp>
          <p:nvSpPr>
            <p:cNvPr id="8" name="TextBox 8"/>
            <p:cNvSpPr txBox="1"/>
            <p:nvPr/>
          </p:nvSpPr>
          <p:spPr>
            <a:xfrm>
              <a:off x="0" y="-38100"/>
              <a:ext cx="1244214" cy="1618258"/>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a:off x="17243189" y="2833442"/>
            <a:ext cx="1044811" cy="5724034"/>
            <a:chOff x="0" y="0"/>
            <a:chExt cx="275176" cy="1507565"/>
          </a:xfrm>
        </p:grpSpPr>
        <p:sp>
          <p:nvSpPr>
            <p:cNvPr id="10" name="Freeform 10"/>
            <p:cNvSpPr/>
            <p:nvPr/>
          </p:nvSpPr>
          <p:spPr>
            <a:xfrm>
              <a:off x="0" y="0"/>
              <a:ext cx="275176" cy="1507565"/>
            </a:xfrm>
            <a:custGeom>
              <a:avLst/>
              <a:gdLst/>
              <a:ahLst/>
              <a:cxnLst/>
              <a:rect l="l" t="t" r="r" b="b"/>
              <a:pathLst>
                <a:path w="275176" h="1507565">
                  <a:moveTo>
                    <a:pt x="0" y="0"/>
                  </a:moveTo>
                  <a:lnTo>
                    <a:pt x="275176" y="0"/>
                  </a:lnTo>
                  <a:lnTo>
                    <a:pt x="275176" y="1507565"/>
                  </a:lnTo>
                  <a:lnTo>
                    <a:pt x="0" y="1507565"/>
                  </a:lnTo>
                  <a:close/>
                </a:path>
              </a:pathLst>
            </a:custGeom>
            <a:gradFill rotWithShape="1">
              <a:gsLst>
                <a:gs pos="0">
                  <a:srgbClr val="9374B3">
                    <a:alpha val="100000"/>
                  </a:srgbClr>
                </a:gs>
                <a:gs pos="50000">
                  <a:srgbClr val="7161A6">
                    <a:alpha val="100000"/>
                  </a:srgbClr>
                </a:gs>
                <a:gs pos="100000">
                  <a:srgbClr val="4A4D9C">
                    <a:alpha val="100000"/>
                  </a:srgbClr>
                </a:gs>
              </a:gsLst>
              <a:lin ang="0"/>
            </a:gradFill>
          </p:spPr>
          <p:txBody>
            <a:bodyPr/>
            <a:lstStyle/>
            <a:p>
              <a:endParaRPr lang="uk-UA"/>
            </a:p>
          </p:txBody>
        </p:sp>
        <p:sp>
          <p:nvSpPr>
            <p:cNvPr id="11" name="TextBox 11"/>
            <p:cNvSpPr txBox="1"/>
            <p:nvPr/>
          </p:nvSpPr>
          <p:spPr>
            <a:xfrm>
              <a:off x="0" y="-38100"/>
              <a:ext cx="275176" cy="1545665"/>
            </a:xfrm>
            <a:prstGeom prst="rect">
              <a:avLst/>
            </a:prstGeom>
          </p:spPr>
          <p:txBody>
            <a:bodyPr lIns="50800" tIns="50800" rIns="50800" bIns="50800" rtlCol="0" anchor="ctr"/>
            <a:lstStyle/>
            <a:p>
              <a:pPr algn="ctr">
                <a:lnSpc>
                  <a:spcPts val="2659"/>
                </a:lnSpc>
                <a:spcBef>
                  <a:spcPct val="0"/>
                </a:spcBef>
              </a:pPr>
              <a:endParaRPr/>
            </a:p>
          </p:txBody>
        </p:sp>
      </p:grpSp>
      <p:sp>
        <p:nvSpPr>
          <p:cNvPr id="12" name="Freeform 12"/>
          <p:cNvSpPr/>
          <p:nvPr/>
        </p:nvSpPr>
        <p:spPr>
          <a:xfrm rot="-5400000">
            <a:off x="17461217" y="3939708"/>
            <a:ext cx="711163" cy="177791"/>
          </a:xfrm>
          <a:custGeom>
            <a:avLst/>
            <a:gdLst/>
            <a:ahLst/>
            <a:cxnLst/>
            <a:rect l="l" t="t" r="r" b="b"/>
            <a:pathLst>
              <a:path w="711163" h="177791">
                <a:moveTo>
                  <a:pt x="0" y="0"/>
                </a:moveTo>
                <a:lnTo>
                  <a:pt x="711162" y="0"/>
                </a:lnTo>
                <a:lnTo>
                  <a:pt x="711162" y="177791"/>
                </a:lnTo>
                <a:lnTo>
                  <a:pt x="0" y="17779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uk-UA"/>
          </a:p>
        </p:txBody>
      </p:sp>
      <p:sp>
        <p:nvSpPr>
          <p:cNvPr id="13" name="AutoShape 13"/>
          <p:cNvSpPr/>
          <p:nvPr/>
        </p:nvSpPr>
        <p:spPr>
          <a:xfrm flipV="1">
            <a:off x="17807273" y="4933828"/>
            <a:ext cx="0" cy="1044644"/>
          </a:xfrm>
          <a:prstGeom prst="line">
            <a:avLst/>
          </a:prstGeom>
          <a:ln w="19050" cap="flat">
            <a:solidFill>
              <a:srgbClr val="FFFFFF"/>
            </a:solidFill>
            <a:prstDash val="solid"/>
            <a:headEnd type="none" w="sm" len="sm"/>
            <a:tailEnd type="none" w="sm" len="sm"/>
          </a:ln>
        </p:spPr>
        <p:txBody>
          <a:bodyPr/>
          <a:lstStyle/>
          <a:p>
            <a:endParaRPr lang="uk-UA"/>
          </a:p>
        </p:txBody>
      </p:sp>
      <p:sp>
        <p:nvSpPr>
          <p:cNvPr id="14" name="Freeform 14"/>
          <p:cNvSpPr/>
          <p:nvPr/>
        </p:nvSpPr>
        <p:spPr>
          <a:xfrm rot="-5400000">
            <a:off x="17461217" y="6862572"/>
            <a:ext cx="711163" cy="177791"/>
          </a:xfrm>
          <a:custGeom>
            <a:avLst/>
            <a:gdLst/>
            <a:ahLst/>
            <a:cxnLst/>
            <a:rect l="l" t="t" r="r" b="b"/>
            <a:pathLst>
              <a:path w="711163" h="177791">
                <a:moveTo>
                  <a:pt x="0" y="0"/>
                </a:moveTo>
                <a:lnTo>
                  <a:pt x="711162" y="0"/>
                </a:lnTo>
                <a:lnTo>
                  <a:pt x="711162" y="177791"/>
                </a:lnTo>
                <a:lnTo>
                  <a:pt x="0" y="17779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uk-UA"/>
          </a:p>
        </p:txBody>
      </p:sp>
      <p:sp>
        <p:nvSpPr>
          <p:cNvPr id="15" name="Freeform 15"/>
          <p:cNvSpPr/>
          <p:nvPr/>
        </p:nvSpPr>
        <p:spPr>
          <a:xfrm>
            <a:off x="400383" y="293476"/>
            <a:ext cx="5938321" cy="6759092"/>
          </a:xfrm>
          <a:custGeom>
            <a:avLst/>
            <a:gdLst/>
            <a:ahLst/>
            <a:cxnLst/>
            <a:rect l="l" t="t" r="r" b="b"/>
            <a:pathLst>
              <a:path w="5938321" h="6759092">
                <a:moveTo>
                  <a:pt x="0" y="0"/>
                </a:moveTo>
                <a:lnTo>
                  <a:pt x="5938321" y="0"/>
                </a:lnTo>
                <a:lnTo>
                  <a:pt x="5938321" y="6759092"/>
                </a:lnTo>
                <a:lnTo>
                  <a:pt x="0" y="6759092"/>
                </a:lnTo>
                <a:lnTo>
                  <a:pt x="0" y="0"/>
                </a:lnTo>
                <a:close/>
              </a:path>
            </a:pathLst>
          </a:custGeom>
          <a:blipFill>
            <a:blip r:embed="rId8"/>
            <a:stretch>
              <a:fillRect l="-3054" r="-9718"/>
            </a:stretch>
          </a:blipFill>
        </p:spPr>
        <p:txBody>
          <a:bodyPr/>
          <a:lstStyle/>
          <a:p>
            <a:endParaRPr lang="uk-UA"/>
          </a:p>
        </p:txBody>
      </p:sp>
      <p:sp>
        <p:nvSpPr>
          <p:cNvPr id="16" name="TextBox 16"/>
          <p:cNvSpPr txBox="1"/>
          <p:nvPr/>
        </p:nvSpPr>
        <p:spPr>
          <a:xfrm>
            <a:off x="6701173" y="405865"/>
            <a:ext cx="10496249" cy="8815875"/>
          </a:xfrm>
          <a:prstGeom prst="rect">
            <a:avLst/>
          </a:prstGeom>
        </p:spPr>
        <p:txBody>
          <a:bodyPr lIns="0" tIns="0" rIns="0" bIns="0" rtlCol="0" anchor="t">
            <a:spAutoFit/>
          </a:bodyPr>
          <a:lstStyle/>
          <a:p>
            <a:pPr algn="l">
              <a:lnSpc>
                <a:spcPts val="3503"/>
              </a:lnSpc>
            </a:pPr>
            <a:r>
              <a:rPr lang="en-US" sz="3100" b="1" dirty="0">
                <a:solidFill>
                  <a:srgbClr val="48276D"/>
                </a:solidFill>
                <a:latin typeface="Montserrat Bold"/>
                <a:ea typeface="Montserrat Bold"/>
                <a:cs typeface="Montserrat Bold"/>
                <a:sym typeface="Montserrat Bold"/>
              </a:rPr>
              <a:t> В РАМКАХ ПРОЄКТУ ЖАНА МОНЕ «СПІЛЬНА ПОЛІТИКА БЕЗПЕКИ ТА ОБОРОНИ ЄВРОПЕЙСЬКОГО СОЮЗУ: ВИКЛИКИ, ПОВ’ЯЗАНІ З ВІЙНОЮ В УКРАЇНІ» (ESEDEP)</a:t>
            </a:r>
          </a:p>
          <a:p>
            <a:pPr algn="l">
              <a:lnSpc>
                <a:spcPts val="3503"/>
              </a:lnSpc>
            </a:pPr>
            <a:endParaRPr lang="en-US" sz="3100" b="1" dirty="0">
              <a:solidFill>
                <a:srgbClr val="48276D"/>
              </a:solidFill>
              <a:latin typeface="Montserrat Bold"/>
              <a:ea typeface="Montserrat Bold"/>
              <a:cs typeface="Montserrat Bold"/>
              <a:sym typeface="Montserrat Bold"/>
            </a:endParaRPr>
          </a:p>
          <a:p>
            <a:pPr algn="l">
              <a:lnSpc>
                <a:spcPts val="3503"/>
              </a:lnSpc>
            </a:pPr>
            <a:r>
              <a:rPr lang="en-US" sz="2800" b="1" dirty="0">
                <a:solidFill>
                  <a:srgbClr val="48276D"/>
                </a:solidFill>
                <a:latin typeface="Montserrat Bold"/>
                <a:ea typeface="Montserrat Bold"/>
                <a:cs typeface="Montserrat Bold"/>
                <a:sym typeface="Montserrat Bold"/>
              </a:rPr>
              <a:t>08 БЕРЕЗНЯ 2025 Р. - </a:t>
            </a:r>
            <a:r>
              <a:rPr lang="uk-UA" sz="2800" b="1" dirty="0">
                <a:solidFill>
                  <a:srgbClr val="48276D"/>
                </a:solidFill>
                <a:latin typeface="Montserrat Bold"/>
                <a:ea typeface="Montserrat Bold"/>
                <a:cs typeface="Montserrat Bold"/>
                <a:sym typeface="Montserrat Bold"/>
              </a:rPr>
              <a:t> ВІДБУЛАСЯ ЛЕКЦІЯ </a:t>
            </a:r>
            <a:r>
              <a:rPr lang="en-US" sz="2800" b="1" dirty="0">
                <a:solidFill>
                  <a:srgbClr val="48276D"/>
                </a:solidFill>
                <a:latin typeface="Montserrat Bold"/>
                <a:ea typeface="Montserrat Bold"/>
                <a:cs typeface="Montserrat Bold"/>
                <a:sym typeface="Montserrat Bold"/>
              </a:rPr>
              <a:t>ГРУШЕЦЬК</a:t>
            </a:r>
            <a:r>
              <a:rPr lang="uk-UA" sz="2800" b="1" dirty="0">
                <a:solidFill>
                  <a:srgbClr val="48276D"/>
                </a:solidFill>
                <a:latin typeface="Montserrat Bold"/>
                <a:ea typeface="Montserrat Bold"/>
                <a:cs typeface="Montserrat Bold"/>
                <a:sym typeface="Montserrat Bold"/>
              </a:rPr>
              <a:t>ОГО</a:t>
            </a:r>
            <a:r>
              <a:rPr lang="en-US" sz="2800" b="1" dirty="0">
                <a:solidFill>
                  <a:srgbClr val="48276D"/>
                </a:solidFill>
                <a:latin typeface="Montserrat Bold"/>
                <a:ea typeface="Montserrat Bold"/>
                <a:cs typeface="Montserrat Bold"/>
                <a:sym typeface="Montserrat Bold"/>
              </a:rPr>
              <a:t> Б.П., К. ПОЛІТ. Н., ДОЦЕНТ</a:t>
            </a:r>
            <a:r>
              <a:rPr lang="uk-UA" sz="2800" b="1" dirty="0">
                <a:solidFill>
                  <a:srgbClr val="48276D"/>
                </a:solidFill>
                <a:latin typeface="Montserrat Bold"/>
                <a:ea typeface="Montserrat Bold"/>
                <a:cs typeface="Montserrat Bold"/>
                <a:sym typeface="Montserrat Bold"/>
              </a:rPr>
              <a:t>А</a:t>
            </a:r>
            <a:r>
              <a:rPr lang="en-US" sz="2800" b="1" dirty="0">
                <a:solidFill>
                  <a:srgbClr val="48276D"/>
                </a:solidFill>
                <a:latin typeface="Montserrat Bold"/>
                <a:ea typeface="Montserrat Bold"/>
                <a:cs typeface="Montserrat Bold"/>
                <a:sym typeface="Montserrat Bold"/>
              </a:rPr>
              <a:t> КАФЕДРИ МІЖНАРОДНИХ ВІДНОСИН І СУСПІЛЬНИХ НАУК НАЦІОНАЛЬНОГО УНІВЕРСИТЕТУ БІОРЕСУРСІВ І ПРИРОДОКОРИСТУВАННЯ УКРАЇНИ, ЕКСПЕРТ УКРАЇНСЬКОГО МОЛОДІЖНОГО ФОНДУ, ЧЛЕН ЕКСПЕРТНОЇ МЕРЕЖІ КРИМСЬКОЇ ПЛАТФОРМИ, ЕКСПЕРТ ПРОЄКТУSCIENCE AT RISK, ЧЛЕН ГО ПРОГРЕСИЛЬНІ, УКРАЇНСЬКОЇ АСОЦІАЦІЇ ЄВРОПЕЙСЬКИХ СТУДІЙ.</a:t>
            </a:r>
          </a:p>
          <a:p>
            <a:pPr algn="l">
              <a:lnSpc>
                <a:spcPts val="3503"/>
              </a:lnSpc>
            </a:pPr>
            <a:r>
              <a:rPr lang="en-US" sz="2800" b="1" dirty="0">
                <a:solidFill>
                  <a:srgbClr val="48276D"/>
                </a:solidFill>
                <a:latin typeface="Montserrat Bold"/>
                <a:ea typeface="Montserrat Bold"/>
                <a:cs typeface="Montserrat Bold"/>
                <a:sym typeface="Montserrat Bold"/>
              </a:rPr>
              <a:t>«СПІЛЬНА ПОЛІТИКА БЕЗПЕКИ І ОБОРОНИ ЄС: ОБОПІЛЬНИЙ ІНТЕРЕС ЄС ТА УКРАЇНИ»</a:t>
            </a:r>
          </a:p>
          <a:p>
            <a:pPr algn="l">
              <a:lnSpc>
                <a:spcPts val="3164"/>
              </a:lnSpc>
            </a:pPr>
            <a:r>
              <a:rPr lang="en-US" b="1" dirty="0">
                <a:solidFill>
                  <a:schemeClr val="accent4">
                    <a:lumMod val="50000"/>
                  </a:schemeClr>
                </a:solidFill>
                <a:latin typeface="Montserrat Bold"/>
                <a:ea typeface="Montserrat Bold"/>
                <a:cs typeface="Montserrat Bold"/>
                <a:sym typeface="Montserrat Bold"/>
              </a:rPr>
              <a:t>URL: </a:t>
            </a:r>
            <a:r>
              <a:rPr lang="en-US" b="1" u="sng" dirty="0">
                <a:solidFill>
                  <a:srgbClr val="5170FF"/>
                </a:solidFill>
                <a:latin typeface="Montserrat Bold"/>
                <a:ea typeface="Montserrat Bold"/>
                <a:cs typeface="Montserrat Bold"/>
                <a:sym typeface="Montserrat Bold"/>
                <a:hlinkClick r:id="rId9" tooltip="https://chmnu.edu.ua/spilna-politika-bezpeki-i-oboroni-yes-obopilnij-interes-yes-ta-ukrayini-vidkrita-lektsiya-eksperta-bogdana-grushetskogo/"/>
              </a:rPr>
              <a:t>HTTPS://CHMNU.EDU.UA/SPILNA-POLITIKA-BEZPEKI-I-OBORONI-YES-OBOPILNIJ-INTERES-YES-TA-UKRAYINI-VIDKRITA-LEKTSIYA-EKSPERTA-BOGDANA-GRUSHETSKOGO</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4800446" y="9258300"/>
            <a:ext cx="12458854" cy="0"/>
          </a:xfrm>
          <a:prstGeom prst="line">
            <a:avLst/>
          </a:prstGeom>
          <a:ln w="19050" cap="flat">
            <a:solidFill>
              <a:srgbClr val="48276D"/>
            </a:solidFill>
            <a:prstDash val="solid"/>
            <a:headEnd type="none" w="sm" len="sm"/>
            <a:tailEnd type="none" w="sm" len="sm"/>
          </a:ln>
        </p:spPr>
        <p:txBody>
          <a:bodyPr/>
          <a:lstStyle/>
          <a:p>
            <a:endParaRPr lang="uk-UA"/>
          </a:p>
        </p:txBody>
      </p:sp>
      <p:sp>
        <p:nvSpPr>
          <p:cNvPr id="3" name="Freeform 3"/>
          <p:cNvSpPr/>
          <p:nvPr/>
        </p:nvSpPr>
        <p:spPr>
          <a:xfrm>
            <a:off x="15498007" y="7924463"/>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alphaModFix amt="35000"/>
              <a:extLst>
                <a:ext uri="{96DAC541-7B7A-43D3-8B79-37D633B846F1}">
                  <asvg:svgBlip xmlns:asvg="http://schemas.microsoft.com/office/drawing/2016/SVG/main" xmlns="" r:embed="rId3"/>
                </a:ext>
              </a:extLst>
            </a:blip>
            <a:stretch>
              <a:fillRect/>
            </a:stretch>
          </a:blipFill>
        </p:spPr>
        <p:txBody>
          <a:bodyPr/>
          <a:lstStyle/>
          <a:p>
            <a:endParaRPr lang="uk-UA"/>
          </a:p>
        </p:txBody>
      </p:sp>
      <p:sp>
        <p:nvSpPr>
          <p:cNvPr id="4" name="AutoShape 4"/>
          <p:cNvSpPr/>
          <p:nvPr/>
        </p:nvSpPr>
        <p:spPr>
          <a:xfrm flipV="1">
            <a:off x="1028700" y="1047750"/>
            <a:ext cx="16230600" cy="0"/>
          </a:xfrm>
          <a:prstGeom prst="line">
            <a:avLst/>
          </a:prstGeom>
          <a:ln w="19050" cap="flat">
            <a:solidFill>
              <a:srgbClr val="48276D"/>
            </a:solidFill>
            <a:prstDash val="solid"/>
            <a:headEnd type="none" w="sm" len="sm"/>
            <a:tailEnd type="none" w="sm" len="sm"/>
          </a:ln>
        </p:spPr>
        <p:txBody>
          <a:bodyPr/>
          <a:lstStyle/>
          <a:p>
            <a:endParaRPr lang="uk-UA"/>
          </a:p>
        </p:txBody>
      </p:sp>
      <p:sp>
        <p:nvSpPr>
          <p:cNvPr id="5" name="Freeform 5"/>
          <p:cNvSpPr/>
          <p:nvPr/>
        </p:nvSpPr>
        <p:spPr>
          <a:xfrm>
            <a:off x="16696854" y="642116"/>
            <a:ext cx="562446" cy="375305"/>
          </a:xfrm>
          <a:custGeom>
            <a:avLst/>
            <a:gdLst/>
            <a:ahLst/>
            <a:cxnLst/>
            <a:rect l="l" t="t" r="r" b="b"/>
            <a:pathLst>
              <a:path w="562446" h="375305">
                <a:moveTo>
                  <a:pt x="0" y="0"/>
                </a:moveTo>
                <a:lnTo>
                  <a:pt x="562446" y="0"/>
                </a:lnTo>
                <a:lnTo>
                  <a:pt x="562446" y="375305"/>
                </a:lnTo>
                <a:lnTo>
                  <a:pt x="0" y="37530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uk-UA"/>
          </a:p>
        </p:txBody>
      </p:sp>
      <p:grpSp>
        <p:nvGrpSpPr>
          <p:cNvPr id="6" name="Group 6"/>
          <p:cNvGrpSpPr/>
          <p:nvPr/>
        </p:nvGrpSpPr>
        <p:grpSpPr>
          <a:xfrm>
            <a:off x="400383" y="3673022"/>
            <a:ext cx="4724126" cy="5999662"/>
            <a:chOff x="0" y="0"/>
            <a:chExt cx="1244214" cy="1580158"/>
          </a:xfrm>
        </p:grpSpPr>
        <p:sp>
          <p:nvSpPr>
            <p:cNvPr id="7" name="Freeform 7"/>
            <p:cNvSpPr/>
            <p:nvPr/>
          </p:nvSpPr>
          <p:spPr>
            <a:xfrm>
              <a:off x="0" y="0"/>
              <a:ext cx="1244214" cy="1580158"/>
            </a:xfrm>
            <a:custGeom>
              <a:avLst/>
              <a:gdLst/>
              <a:ahLst/>
              <a:cxnLst/>
              <a:rect l="l" t="t" r="r" b="b"/>
              <a:pathLst>
                <a:path w="1244214" h="1580158">
                  <a:moveTo>
                    <a:pt x="0" y="0"/>
                  </a:moveTo>
                  <a:lnTo>
                    <a:pt x="1244214" y="0"/>
                  </a:lnTo>
                  <a:lnTo>
                    <a:pt x="1244214" y="1580158"/>
                  </a:lnTo>
                  <a:lnTo>
                    <a:pt x="0" y="1580158"/>
                  </a:lnTo>
                  <a:close/>
                </a:path>
              </a:pathLst>
            </a:custGeom>
            <a:gradFill rotWithShape="1">
              <a:gsLst>
                <a:gs pos="0">
                  <a:srgbClr val="9374B3">
                    <a:alpha val="100000"/>
                  </a:srgbClr>
                </a:gs>
                <a:gs pos="50000">
                  <a:srgbClr val="7161A6">
                    <a:alpha val="100000"/>
                  </a:srgbClr>
                </a:gs>
                <a:gs pos="100000">
                  <a:srgbClr val="4A4D9C">
                    <a:alpha val="100000"/>
                  </a:srgbClr>
                </a:gs>
              </a:gsLst>
              <a:lin ang="0"/>
            </a:gradFill>
          </p:spPr>
          <p:txBody>
            <a:bodyPr/>
            <a:lstStyle/>
            <a:p>
              <a:endParaRPr lang="uk-UA"/>
            </a:p>
          </p:txBody>
        </p:sp>
        <p:sp>
          <p:nvSpPr>
            <p:cNvPr id="8" name="TextBox 8"/>
            <p:cNvSpPr txBox="1"/>
            <p:nvPr/>
          </p:nvSpPr>
          <p:spPr>
            <a:xfrm>
              <a:off x="0" y="-38100"/>
              <a:ext cx="1244214" cy="1618258"/>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a:off x="17243189" y="2833442"/>
            <a:ext cx="1044811" cy="5724034"/>
            <a:chOff x="0" y="0"/>
            <a:chExt cx="275176" cy="1507565"/>
          </a:xfrm>
        </p:grpSpPr>
        <p:sp>
          <p:nvSpPr>
            <p:cNvPr id="10" name="Freeform 10"/>
            <p:cNvSpPr/>
            <p:nvPr/>
          </p:nvSpPr>
          <p:spPr>
            <a:xfrm>
              <a:off x="0" y="0"/>
              <a:ext cx="275176" cy="1507565"/>
            </a:xfrm>
            <a:custGeom>
              <a:avLst/>
              <a:gdLst/>
              <a:ahLst/>
              <a:cxnLst/>
              <a:rect l="l" t="t" r="r" b="b"/>
              <a:pathLst>
                <a:path w="275176" h="1507565">
                  <a:moveTo>
                    <a:pt x="0" y="0"/>
                  </a:moveTo>
                  <a:lnTo>
                    <a:pt x="275176" y="0"/>
                  </a:lnTo>
                  <a:lnTo>
                    <a:pt x="275176" y="1507565"/>
                  </a:lnTo>
                  <a:lnTo>
                    <a:pt x="0" y="1507565"/>
                  </a:lnTo>
                  <a:close/>
                </a:path>
              </a:pathLst>
            </a:custGeom>
            <a:gradFill rotWithShape="1">
              <a:gsLst>
                <a:gs pos="0">
                  <a:srgbClr val="9374B3">
                    <a:alpha val="100000"/>
                  </a:srgbClr>
                </a:gs>
                <a:gs pos="50000">
                  <a:srgbClr val="7161A6">
                    <a:alpha val="100000"/>
                  </a:srgbClr>
                </a:gs>
                <a:gs pos="100000">
                  <a:srgbClr val="4A4D9C">
                    <a:alpha val="100000"/>
                  </a:srgbClr>
                </a:gs>
              </a:gsLst>
              <a:lin ang="0"/>
            </a:gradFill>
          </p:spPr>
          <p:txBody>
            <a:bodyPr/>
            <a:lstStyle/>
            <a:p>
              <a:endParaRPr lang="uk-UA"/>
            </a:p>
          </p:txBody>
        </p:sp>
        <p:sp>
          <p:nvSpPr>
            <p:cNvPr id="11" name="TextBox 11"/>
            <p:cNvSpPr txBox="1"/>
            <p:nvPr/>
          </p:nvSpPr>
          <p:spPr>
            <a:xfrm>
              <a:off x="0" y="-38100"/>
              <a:ext cx="275176" cy="1545665"/>
            </a:xfrm>
            <a:prstGeom prst="rect">
              <a:avLst/>
            </a:prstGeom>
          </p:spPr>
          <p:txBody>
            <a:bodyPr lIns="50800" tIns="50800" rIns="50800" bIns="50800" rtlCol="0" anchor="ctr"/>
            <a:lstStyle/>
            <a:p>
              <a:pPr algn="ctr">
                <a:lnSpc>
                  <a:spcPts val="2659"/>
                </a:lnSpc>
                <a:spcBef>
                  <a:spcPct val="0"/>
                </a:spcBef>
              </a:pPr>
              <a:endParaRPr/>
            </a:p>
          </p:txBody>
        </p:sp>
      </p:grpSp>
      <p:sp>
        <p:nvSpPr>
          <p:cNvPr id="12" name="Freeform 12"/>
          <p:cNvSpPr/>
          <p:nvPr/>
        </p:nvSpPr>
        <p:spPr>
          <a:xfrm rot="-5400000">
            <a:off x="17461217" y="3939708"/>
            <a:ext cx="711163" cy="177791"/>
          </a:xfrm>
          <a:custGeom>
            <a:avLst/>
            <a:gdLst/>
            <a:ahLst/>
            <a:cxnLst/>
            <a:rect l="l" t="t" r="r" b="b"/>
            <a:pathLst>
              <a:path w="711163" h="177791">
                <a:moveTo>
                  <a:pt x="0" y="0"/>
                </a:moveTo>
                <a:lnTo>
                  <a:pt x="711162" y="0"/>
                </a:lnTo>
                <a:lnTo>
                  <a:pt x="711162" y="177791"/>
                </a:lnTo>
                <a:lnTo>
                  <a:pt x="0" y="17779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uk-UA"/>
          </a:p>
        </p:txBody>
      </p:sp>
      <p:sp>
        <p:nvSpPr>
          <p:cNvPr id="13" name="AutoShape 13"/>
          <p:cNvSpPr/>
          <p:nvPr/>
        </p:nvSpPr>
        <p:spPr>
          <a:xfrm flipV="1">
            <a:off x="17807273" y="4933828"/>
            <a:ext cx="0" cy="1044644"/>
          </a:xfrm>
          <a:prstGeom prst="line">
            <a:avLst/>
          </a:prstGeom>
          <a:ln w="19050" cap="flat">
            <a:solidFill>
              <a:srgbClr val="FFFFFF"/>
            </a:solidFill>
            <a:prstDash val="solid"/>
            <a:headEnd type="none" w="sm" len="sm"/>
            <a:tailEnd type="none" w="sm" len="sm"/>
          </a:ln>
        </p:spPr>
        <p:txBody>
          <a:bodyPr/>
          <a:lstStyle/>
          <a:p>
            <a:endParaRPr lang="uk-UA"/>
          </a:p>
        </p:txBody>
      </p:sp>
      <p:sp>
        <p:nvSpPr>
          <p:cNvPr id="14" name="Freeform 14"/>
          <p:cNvSpPr/>
          <p:nvPr/>
        </p:nvSpPr>
        <p:spPr>
          <a:xfrm rot="-5400000">
            <a:off x="17461217" y="6862572"/>
            <a:ext cx="711163" cy="177791"/>
          </a:xfrm>
          <a:custGeom>
            <a:avLst/>
            <a:gdLst/>
            <a:ahLst/>
            <a:cxnLst/>
            <a:rect l="l" t="t" r="r" b="b"/>
            <a:pathLst>
              <a:path w="711163" h="177791">
                <a:moveTo>
                  <a:pt x="0" y="0"/>
                </a:moveTo>
                <a:lnTo>
                  <a:pt x="711162" y="0"/>
                </a:lnTo>
                <a:lnTo>
                  <a:pt x="711162" y="177791"/>
                </a:lnTo>
                <a:lnTo>
                  <a:pt x="0" y="17779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uk-UA"/>
          </a:p>
        </p:txBody>
      </p:sp>
      <p:sp>
        <p:nvSpPr>
          <p:cNvPr id="15" name="TextBox 15"/>
          <p:cNvSpPr txBox="1"/>
          <p:nvPr/>
        </p:nvSpPr>
        <p:spPr>
          <a:xfrm>
            <a:off x="6479691" y="577714"/>
            <a:ext cx="10763500" cy="9374361"/>
          </a:xfrm>
          <a:prstGeom prst="rect">
            <a:avLst/>
          </a:prstGeom>
        </p:spPr>
        <p:txBody>
          <a:bodyPr wrap="square" lIns="0" tIns="0" rIns="0" bIns="0" rtlCol="0" anchor="t">
            <a:spAutoFit/>
          </a:bodyPr>
          <a:lstStyle/>
          <a:p>
            <a:pPr algn="l">
              <a:lnSpc>
                <a:spcPts val="3503"/>
              </a:lnSpc>
            </a:pPr>
            <a:r>
              <a:rPr lang="en-US" sz="3100" b="1" dirty="0">
                <a:solidFill>
                  <a:srgbClr val="48276D"/>
                </a:solidFill>
                <a:latin typeface="Montserrat Bold"/>
                <a:ea typeface="Montserrat Bold"/>
                <a:cs typeface="Montserrat Bold"/>
                <a:sym typeface="Montserrat Bold"/>
              </a:rPr>
              <a:t> В РАМКАХ ПРОЄКТУ ЖАНА МОНЕ «СПІЛЬНА ПОЛІТИКА БЕЗПЕКИ ТА ОБОРОНИ ЄВРОПЕЙСЬКОГО СОЮЗУ: ВИКЛИКИ, ПОВ’ЯЗАНІ З ВІЙНОЮ В УКРАЇНІ» (ESEDEP)</a:t>
            </a:r>
          </a:p>
          <a:p>
            <a:pPr algn="l">
              <a:lnSpc>
                <a:spcPts val="3503"/>
              </a:lnSpc>
            </a:pPr>
            <a:endParaRPr lang="en-US" sz="3100" b="1" dirty="0">
              <a:solidFill>
                <a:srgbClr val="48276D"/>
              </a:solidFill>
              <a:latin typeface="Montserrat Bold"/>
              <a:ea typeface="Montserrat Bold"/>
              <a:cs typeface="Montserrat Bold"/>
              <a:sym typeface="Montserrat Bold"/>
            </a:endParaRPr>
          </a:p>
          <a:p>
            <a:pPr algn="l">
              <a:lnSpc>
                <a:spcPts val="3503"/>
              </a:lnSpc>
            </a:pPr>
            <a:r>
              <a:rPr lang="en-US" sz="2400" b="1" dirty="0">
                <a:solidFill>
                  <a:srgbClr val="48276D"/>
                </a:solidFill>
                <a:latin typeface="Montserrat Bold"/>
                <a:ea typeface="Montserrat Bold"/>
                <a:cs typeface="Montserrat Bold"/>
                <a:sym typeface="Montserrat Bold"/>
              </a:rPr>
              <a:t>12 КВІТНЯ 2025 Р. - КАЛУГА В.Ф., Д. ФІЛОСОФ. НАУК, ДОЦЕНТ, ПРОФЕСОР КАФЕДРИ МІЖНАРОДНИХ ВІДНОСИН І СУСПІЛЬНИХ НАУК НАЦІОНАЛЬНОГО УНІВЕРСИТЕТУ БІОРЕСУРСІВ І ПРИРОДОКОРИСТУВАННЯ УКРАЇНИ</a:t>
            </a:r>
            <a:endParaRPr lang="uk-UA" sz="2400" b="1" dirty="0">
              <a:solidFill>
                <a:srgbClr val="48276D"/>
              </a:solidFill>
              <a:latin typeface="Montserrat Bold"/>
              <a:ea typeface="Montserrat Bold"/>
              <a:cs typeface="Montserrat Bold"/>
              <a:sym typeface="Montserrat Bold"/>
            </a:endParaRPr>
          </a:p>
          <a:p>
            <a:pPr>
              <a:lnSpc>
                <a:spcPts val="3503"/>
              </a:lnSpc>
            </a:pPr>
            <a:r>
              <a:rPr lang="uk-UA" dirty="0"/>
              <a:t> </a:t>
            </a:r>
            <a:endParaRPr lang="en-US" sz="2400" b="1" dirty="0">
              <a:solidFill>
                <a:srgbClr val="48276D"/>
              </a:solidFill>
              <a:latin typeface="Montserrat Bold"/>
              <a:ea typeface="Montserrat Bold"/>
              <a:cs typeface="Montserrat Bold"/>
              <a:sym typeface="Montserrat Bold"/>
            </a:endParaRPr>
          </a:p>
          <a:p>
            <a:pPr algn="l">
              <a:lnSpc>
                <a:spcPts val="3503"/>
              </a:lnSpc>
            </a:pPr>
            <a:r>
              <a:rPr lang="uk-UA" sz="2400" b="1" dirty="0">
                <a:solidFill>
                  <a:srgbClr val="48276D"/>
                </a:solidFill>
                <a:latin typeface="Montserrat Bold"/>
                <a:ea typeface="Montserrat Bold"/>
                <a:cs typeface="Montserrat Bold"/>
                <a:sym typeface="Montserrat Bold"/>
              </a:rPr>
              <a:t>Тема першої лекції:</a:t>
            </a:r>
            <a:r>
              <a:rPr lang="en-US" sz="2400" b="1" dirty="0">
                <a:solidFill>
                  <a:srgbClr val="48276D"/>
                </a:solidFill>
                <a:latin typeface="Montserrat Bold"/>
                <a:ea typeface="Montserrat Bold"/>
                <a:cs typeface="Montserrat Bold"/>
                <a:sym typeface="Montserrat Bold"/>
              </a:rPr>
              <a:t>«РОСІЙСЬКО-УКРАЇНСЬКА ВІЙНА ЯК ПУСКОВИЙ МЕХАНІЗМ ДО ПЕРЕОСМИСЛЕННЯ ТА ПЕРЕГЛЯДУ КОЛЕКТИВНОЇ ІДЕНТИЧНОСТІ ТА ЗМІСТОВНОСТІ ІСНУВАННЯ ЄВРОПЕЙЦІВ».</a:t>
            </a:r>
            <a:endParaRPr lang="uk-UA" sz="2400" b="1" dirty="0">
              <a:solidFill>
                <a:srgbClr val="48276D"/>
              </a:solidFill>
              <a:latin typeface="Montserrat Bold"/>
              <a:ea typeface="Montserrat Bold"/>
              <a:cs typeface="Montserrat Bold"/>
              <a:sym typeface="Montserrat Bold"/>
            </a:endParaRPr>
          </a:p>
          <a:p>
            <a:pPr algn="l">
              <a:lnSpc>
                <a:spcPts val="3503"/>
              </a:lnSpc>
            </a:pPr>
            <a:endParaRPr lang="en-US" sz="2400" b="1" dirty="0">
              <a:solidFill>
                <a:srgbClr val="48276D"/>
              </a:solidFill>
              <a:latin typeface="Montserrat Bold"/>
              <a:ea typeface="Montserrat Bold"/>
              <a:cs typeface="Montserrat Bold"/>
              <a:sym typeface="Montserrat Bold"/>
            </a:endParaRPr>
          </a:p>
          <a:p>
            <a:pPr algn="l">
              <a:lnSpc>
                <a:spcPts val="3503"/>
              </a:lnSpc>
            </a:pPr>
            <a:r>
              <a:rPr lang="en-US" sz="2400" b="1" dirty="0">
                <a:solidFill>
                  <a:srgbClr val="48276D"/>
                </a:solidFill>
                <a:latin typeface="Montserrat Bold"/>
                <a:ea typeface="Montserrat Bold"/>
                <a:cs typeface="Montserrat Bold"/>
                <a:sym typeface="Montserrat Bold"/>
              </a:rPr>
              <a:t> </a:t>
            </a:r>
            <a:r>
              <a:rPr lang="uk-UA" sz="2400" b="1" dirty="0">
                <a:solidFill>
                  <a:srgbClr val="48276D"/>
                </a:solidFill>
                <a:latin typeface="Montserrat Bold"/>
                <a:ea typeface="Montserrat Bold"/>
                <a:cs typeface="Montserrat Bold"/>
                <a:sym typeface="Montserrat Bold"/>
              </a:rPr>
              <a:t>Тема другої лекції: </a:t>
            </a:r>
            <a:r>
              <a:rPr lang="en-US" sz="2400" b="1" dirty="0">
                <a:solidFill>
                  <a:srgbClr val="48276D"/>
                </a:solidFill>
                <a:latin typeface="Montserrat Bold"/>
                <a:ea typeface="Montserrat Bold"/>
                <a:cs typeface="Montserrat Bold"/>
                <a:sym typeface="Montserrat Bold"/>
              </a:rPr>
              <a:t>«ІДЕЙНО-ФІЛОСОФСЬКІ ТА ГЕОПОЛІТИЧНІ ОСНОВИ ПІДТРИМКИ ЄС УКРАЇНИ В РОСІЙСЬКО-УКРАЇНСЬКІЙ ВІЙНІ» </a:t>
            </a:r>
            <a:endParaRPr lang="en-US" sz="3100" b="1" dirty="0">
              <a:solidFill>
                <a:srgbClr val="48276D"/>
              </a:solidFill>
              <a:latin typeface="Montserrat Bold"/>
              <a:ea typeface="Montserrat Bold"/>
              <a:cs typeface="Montserrat Bold"/>
              <a:sym typeface="Montserrat Bold"/>
            </a:endParaRPr>
          </a:p>
          <a:p>
            <a:pPr algn="l">
              <a:lnSpc>
                <a:spcPts val="3277"/>
              </a:lnSpc>
            </a:pPr>
            <a:r>
              <a:rPr lang="en-US" sz="2000" b="1" dirty="0">
                <a:latin typeface="Montserrat Bold"/>
                <a:ea typeface="Montserrat Bold"/>
                <a:cs typeface="Montserrat Bold"/>
                <a:sym typeface="Montserrat Bold"/>
              </a:rPr>
              <a:t>URL: </a:t>
            </a:r>
            <a:r>
              <a:rPr lang="en-US" sz="2000" b="1" u="sng" dirty="0">
                <a:solidFill>
                  <a:srgbClr val="5170FF"/>
                </a:solidFill>
                <a:latin typeface="Montserrat Bold"/>
                <a:ea typeface="Montserrat Bold"/>
                <a:cs typeface="Montserrat Bold"/>
                <a:sym typeface="Montserrat Bold"/>
                <a:hlinkClick r:id="rId8" tooltip="https://chmnu.edu.ua/vidkriti-lektsiyi-eksperta-volodimira-kalugi-v-ramkah-proyektu-esedep/"/>
              </a:rPr>
              <a:t>HTTPS://CHMNU.EDU.UA/VIDKRITI-LEKTSIYI-EKSPERTA-VOLODIMIRA-KALUGI-V-RAMKAH-PROYEKTU-ESEDEP</a:t>
            </a:r>
          </a:p>
          <a:p>
            <a:pPr algn="l">
              <a:lnSpc>
                <a:spcPts val="3503"/>
              </a:lnSpc>
            </a:pPr>
            <a:r>
              <a:rPr lang="en-US" sz="3100" b="1" dirty="0">
                <a:solidFill>
                  <a:srgbClr val="5170FF"/>
                </a:solidFill>
                <a:latin typeface="Montserrat Bold"/>
                <a:ea typeface="Montserrat Bold"/>
                <a:cs typeface="Montserrat Bold"/>
                <a:sym typeface="Montserrat Bold"/>
              </a:rPr>
              <a:t> </a:t>
            </a:r>
          </a:p>
        </p:txBody>
      </p:sp>
      <p:sp>
        <p:nvSpPr>
          <p:cNvPr id="16" name="Freeform 16"/>
          <p:cNvSpPr/>
          <p:nvPr/>
        </p:nvSpPr>
        <p:spPr>
          <a:xfrm>
            <a:off x="618907" y="1648329"/>
            <a:ext cx="5642259" cy="5471712"/>
          </a:xfrm>
          <a:custGeom>
            <a:avLst/>
            <a:gdLst/>
            <a:ahLst/>
            <a:cxnLst/>
            <a:rect l="l" t="t" r="r" b="b"/>
            <a:pathLst>
              <a:path w="5642259" h="5471712">
                <a:moveTo>
                  <a:pt x="0" y="0"/>
                </a:moveTo>
                <a:lnTo>
                  <a:pt x="5642259" y="0"/>
                </a:lnTo>
                <a:lnTo>
                  <a:pt x="5642259" y="5471712"/>
                </a:lnTo>
                <a:lnTo>
                  <a:pt x="0" y="5471712"/>
                </a:lnTo>
                <a:lnTo>
                  <a:pt x="0" y="0"/>
                </a:lnTo>
                <a:close/>
              </a:path>
            </a:pathLst>
          </a:custGeom>
          <a:blipFill>
            <a:blip r:embed="rId9"/>
            <a:stretch>
              <a:fillRect/>
            </a:stretch>
          </a:blipFill>
        </p:spPr>
        <p:txBody>
          <a:bodyPr/>
          <a:lstStyle/>
          <a:p>
            <a:endParaRPr lang="uk-UA"/>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4800446" y="9258300"/>
            <a:ext cx="12458854" cy="0"/>
          </a:xfrm>
          <a:prstGeom prst="line">
            <a:avLst/>
          </a:prstGeom>
          <a:ln w="19050" cap="flat">
            <a:solidFill>
              <a:srgbClr val="48276D"/>
            </a:solidFill>
            <a:prstDash val="solid"/>
            <a:headEnd type="none" w="sm" len="sm"/>
            <a:tailEnd type="none" w="sm" len="sm"/>
          </a:ln>
        </p:spPr>
        <p:txBody>
          <a:bodyPr/>
          <a:lstStyle/>
          <a:p>
            <a:endParaRPr lang="uk-UA"/>
          </a:p>
        </p:txBody>
      </p:sp>
      <p:sp>
        <p:nvSpPr>
          <p:cNvPr id="3" name="Freeform 3"/>
          <p:cNvSpPr/>
          <p:nvPr/>
        </p:nvSpPr>
        <p:spPr>
          <a:xfrm>
            <a:off x="15498007" y="7924463"/>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alphaModFix amt="35000"/>
              <a:extLst>
                <a:ext uri="{96DAC541-7B7A-43D3-8B79-37D633B846F1}">
                  <asvg:svgBlip xmlns:asvg="http://schemas.microsoft.com/office/drawing/2016/SVG/main" xmlns="" r:embed="rId3"/>
                </a:ext>
              </a:extLst>
            </a:blip>
            <a:stretch>
              <a:fillRect/>
            </a:stretch>
          </a:blipFill>
        </p:spPr>
        <p:txBody>
          <a:bodyPr/>
          <a:lstStyle/>
          <a:p>
            <a:endParaRPr lang="uk-UA"/>
          </a:p>
        </p:txBody>
      </p:sp>
      <p:sp>
        <p:nvSpPr>
          <p:cNvPr id="4" name="AutoShape 4"/>
          <p:cNvSpPr/>
          <p:nvPr/>
        </p:nvSpPr>
        <p:spPr>
          <a:xfrm flipV="1">
            <a:off x="1028700" y="1047750"/>
            <a:ext cx="16230600" cy="0"/>
          </a:xfrm>
          <a:prstGeom prst="line">
            <a:avLst/>
          </a:prstGeom>
          <a:ln w="19050" cap="flat">
            <a:solidFill>
              <a:srgbClr val="48276D"/>
            </a:solidFill>
            <a:prstDash val="solid"/>
            <a:headEnd type="none" w="sm" len="sm"/>
            <a:tailEnd type="none" w="sm" len="sm"/>
          </a:ln>
        </p:spPr>
        <p:txBody>
          <a:bodyPr/>
          <a:lstStyle/>
          <a:p>
            <a:endParaRPr lang="uk-UA"/>
          </a:p>
        </p:txBody>
      </p:sp>
      <p:sp>
        <p:nvSpPr>
          <p:cNvPr id="5" name="Freeform 5"/>
          <p:cNvSpPr/>
          <p:nvPr/>
        </p:nvSpPr>
        <p:spPr>
          <a:xfrm>
            <a:off x="16696854" y="642116"/>
            <a:ext cx="562446" cy="375305"/>
          </a:xfrm>
          <a:custGeom>
            <a:avLst/>
            <a:gdLst/>
            <a:ahLst/>
            <a:cxnLst/>
            <a:rect l="l" t="t" r="r" b="b"/>
            <a:pathLst>
              <a:path w="562446" h="375305">
                <a:moveTo>
                  <a:pt x="0" y="0"/>
                </a:moveTo>
                <a:lnTo>
                  <a:pt x="562446" y="0"/>
                </a:lnTo>
                <a:lnTo>
                  <a:pt x="562446" y="375305"/>
                </a:lnTo>
                <a:lnTo>
                  <a:pt x="0" y="37530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uk-UA"/>
          </a:p>
        </p:txBody>
      </p:sp>
      <p:grpSp>
        <p:nvGrpSpPr>
          <p:cNvPr id="6" name="Group 6"/>
          <p:cNvGrpSpPr/>
          <p:nvPr/>
        </p:nvGrpSpPr>
        <p:grpSpPr>
          <a:xfrm>
            <a:off x="400383" y="3673022"/>
            <a:ext cx="4724126" cy="5999662"/>
            <a:chOff x="0" y="0"/>
            <a:chExt cx="1244214" cy="1580158"/>
          </a:xfrm>
        </p:grpSpPr>
        <p:sp>
          <p:nvSpPr>
            <p:cNvPr id="7" name="Freeform 7"/>
            <p:cNvSpPr/>
            <p:nvPr/>
          </p:nvSpPr>
          <p:spPr>
            <a:xfrm>
              <a:off x="0" y="0"/>
              <a:ext cx="1244214" cy="1580158"/>
            </a:xfrm>
            <a:custGeom>
              <a:avLst/>
              <a:gdLst/>
              <a:ahLst/>
              <a:cxnLst/>
              <a:rect l="l" t="t" r="r" b="b"/>
              <a:pathLst>
                <a:path w="1244214" h="1580158">
                  <a:moveTo>
                    <a:pt x="0" y="0"/>
                  </a:moveTo>
                  <a:lnTo>
                    <a:pt x="1244214" y="0"/>
                  </a:lnTo>
                  <a:lnTo>
                    <a:pt x="1244214" y="1580158"/>
                  </a:lnTo>
                  <a:lnTo>
                    <a:pt x="0" y="1580158"/>
                  </a:lnTo>
                  <a:close/>
                </a:path>
              </a:pathLst>
            </a:custGeom>
            <a:gradFill rotWithShape="1">
              <a:gsLst>
                <a:gs pos="0">
                  <a:srgbClr val="9374B3">
                    <a:alpha val="100000"/>
                  </a:srgbClr>
                </a:gs>
                <a:gs pos="50000">
                  <a:srgbClr val="7161A6">
                    <a:alpha val="100000"/>
                  </a:srgbClr>
                </a:gs>
                <a:gs pos="100000">
                  <a:srgbClr val="4A4D9C">
                    <a:alpha val="100000"/>
                  </a:srgbClr>
                </a:gs>
              </a:gsLst>
              <a:lin ang="0"/>
            </a:gradFill>
          </p:spPr>
          <p:txBody>
            <a:bodyPr/>
            <a:lstStyle/>
            <a:p>
              <a:endParaRPr lang="uk-UA"/>
            </a:p>
          </p:txBody>
        </p:sp>
        <p:sp>
          <p:nvSpPr>
            <p:cNvPr id="8" name="TextBox 8"/>
            <p:cNvSpPr txBox="1"/>
            <p:nvPr/>
          </p:nvSpPr>
          <p:spPr>
            <a:xfrm>
              <a:off x="0" y="-38100"/>
              <a:ext cx="1244214" cy="1618258"/>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a:off x="17243189" y="2833442"/>
            <a:ext cx="1044811" cy="5724034"/>
            <a:chOff x="0" y="0"/>
            <a:chExt cx="275176" cy="1507565"/>
          </a:xfrm>
        </p:grpSpPr>
        <p:sp>
          <p:nvSpPr>
            <p:cNvPr id="10" name="Freeform 10"/>
            <p:cNvSpPr/>
            <p:nvPr/>
          </p:nvSpPr>
          <p:spPr>
            <a:xfrm>
              <a:off x="0" y="0"/>
              <a:ext cx="275176" cy="1507565"/>
            </a:xfrm>
            <a:custGeom>
              <a:avLst/>
              <a:gdLst/>
              <a:ahLst/>
              <a:cxnLst/>
              <a:rect l="l" t="t" r="r" b="b"/>
              <a:pathLst>
                <a:path w="275176" h="1507565">
                  <a:moveTo>
                    <a:pt x="0" y="0"/>
                  </a:moveTo>
                  <a:lnTo>
                    <a:pt x="275176" y="0"/>
                  </a:lnTo>
                  <a:lnTo>
                    <a:pt x="275176" y="1507565"/>
                  </a:lnTo>
                  <a:lnTo>
                    <a:pt x="0" y="1507565"/>
                  </a:lnTo>
                  <a:close/>
                </a:path>
              </a:pathLst>
            </a:custGeom>
            <a:gradFill rotWithShape="1">
              <a:gsLst>
                <a:gs pos="0">
                  <a:srgbClr val="9374B3">
                    <a:alpha val="100000"/>
                  </a:srgbClr>
                </a:gs>
                <a:gs pos="50000">
                  <a:srgbClr val="7161A6">
                    <a:alpha val="100000"/>
                  </a:srgbClr>
                </a:gs>
                <a:gs pos="100000">
                  <a:srgbClr val="4A4D9C">
                    <a:alpha val="100000"/>
                  </a:srgbClr>
                </a:gs>
              </a:gsLst>
              <a:lin ang="0"/>
            </a:gradFill>
          </p:spPr>
          <p:txBody>
            <a:bodyPr/>
            <a:lstStyle/>
            <a:p>
              <a:endParaRPr lang="uk-UA"/>
            </a:p>
          </p:txBody>
        </p:sp>
        <p:sp>
          <p:nvSpPr>
            <p:cNvPr id="11" name="TextBox 11"/>
            <p:cNvSpPr txBox="1"/>
            <p:nvPr/>
          </p:nvSpPr>
          <p:spPr>
            <a:xfrm>
              <a:off x="0" y="-38100"/>
              <a:ext cx="275176" cy="1545665"/>
            </a:xfrm>
            <a:prstGeom prst="rect">
              <a:avLst/>
            </a:prstGeom>
          </p:spPr>
          <p:txBody>
            <a:bodyPr lIns="50800" tIns="50800" rIns="50800" bIns="50800" rtlCol="0" anchor="ctr"/>
            <a:lstStyle/>
            <a:p>
              <a:pPr algn="ctr">
                <a:lnSpc>
                  <a:spcPts val="2659"/>
                </a:lnSpc>
                <a:spcBef>
                  <a:spcPct val="0"/>
                </a:spcBef>
              </a:pPr>
              <a:endParaRPr/>
            </a:p>
          </p:txBody>
        </p:sp>
      </p:grpSp>
      <p:sp>
        <p:nvSpPr>
          <p:cNvPr id="12" name="Freeform 12"/>
          <p:cNvSpPr/>
          <p:nvPr/>
        </p:nvSpPr>
        <p:spPr>
          <a:xfrm rot="-5400000">
            <a:off x="17461217" y="3939708"/>
            <a:ext cx="711163" cy="177791"/>
          </a:xfrm>
          <a:custGeom>
            <a:avLst/>
            <a:gdLst/>
            <a:ahLst/>
            <a:cxnLst/>
            <a:rect l="l" t="t" r="r" b="b"/>
            <a:pathLst>
              <a:path w="711163" h="177791">
                <a:moveTo>
                  <a:pt x="0" y="0"/>
                </a:moveTo>
                <a:lnTo>
                  <a:pt x="711162" y="0"/>
                </a:lnTo>
                <a:lnTo>
                  <a:pt x="711162" y="177791"/>
                </a:lnTo>
                <a:lnTo>
                  <a:pt x="0" y="17779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uk-UA"/>
          </a:p>
        </p:txBody>
      </p:sp>
      <p:sp>
        <p:nvSpPr>
          <p:cNvPr id="13" name="AutoShape 13"/>
          <p:cNvSpPr/>
          <p:nvPr/>
        </p:nvSpPr>
        <p:spPr>
          <a:xfrm flipV="1">
            <a:off x="17807273" y="4933828"/>
            <a:ext cx="0" cy="1044644"/>
          </a:xfrm>
          <a:prstGeom prst="line">
            <a:avLst/>
          </a:prstGeom>
          <a:ln w="19050" cap="flat">
            <a:solidFill>
              <a:srgbClr val="FFFFFF"/>
            </a:solidFill>
            <a:prstDash val="solid"/>
            <a:headEnd type="none" w="sm" len="sm"/>
            <a:tailEnd type="none" w="sm" len="sm"/>
          </a:ln>
        </p:spPr>
        <p:txBody>
          <a:bodyPr/>
          <a:lstStyle/>
          <a:p>
            <a:endParaRPr lang="uk-UA"/>
          </a:p>
        </p:txBody>
      </p:sp>
      <p:sp>
        <p:nvSpPr>
          <p:cNvPr id="14" name="Freeform 14"/>
          <p:cNvSpPr/>
          <p:nvPr/>
        </p:nvSpPr>
        <p:spPr>
          <a:xfrm rot="-5400000">
            <a:off x="17461217" y="6862572"/>
            <a:ext cx="711163" cy="177791"/>
          </a:xfrm>
          <a:custGeom>
            <a:avLst/>
            <a:gdLst/>
            <a:ahLst/>
            <a:cxnLst/>
            <a:rect l="l" t="t" r="r" b="b"/>
            <a:pathLst>
              <a:path w="711163" h="177791">
                <a:moveTo>
                  <a:pt x="0" y="0"/>
                </a:moveTo>
                <a:lnTo>
                  <a:pt x="711162" y="0"/>
                </a:lnTo>
                <a:lnTo>
                  <a:pt x="711162" y="177791"/>
                </a:lnTo>
                <a:lnTo>
                  <a:pt x="0" y="17779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uk-UA"/>
          </a:p>
        </p:txBody>
      </p:sp>
      <p:sp>
        <p:nvSpPr>
          <p:cNvPr id="15" name="TextBox 15"/>
          <p:cNvSpPr txBox="1"/>
          <p:nvPr/>
        </p:nvSpPr>
        <p:spPr>
          <a:xfrm>
            <a:off x="6425989" y="924940"/>
            <a:ext cx="11129418" cy="9346148"/>
          </a:xfrm>
          <a:prstGeom prst="rect">
            <a:avLst/>
          </a:prstGeom>
        </p:spPr>
        <p:txBody>
          <a:bodyPr lIns="0" tIns="0" rIns="0" bIns="0" rtlCol="0" anchor="t">
            <a:spAutoFit/>
          </a:bodyPr>
          <a:lstStyle/>
          <a:p>
            <a:pPr algn="l">
              <a:lnSpc>
                <a:spcPts val="3503"/>
              </a:lnSpc>
            </a:pPr>
            <a:r>
              <a:rPr lang="en-US" sz="3100" b="1" dirty="0">
                <a:solidFill>
                  <a:srgbClr val="48276D"/>
                </a:solidFill>
                <a:latin typeface="Montserrat Bold"/>
                <a:ea typeface="Montserrat Bold"/>
                <a:cs typeface="Montserrat Bold"/>
                <a:sym typeface="Montserrat Bold"/>
              </a:rPr>
              <a:t> В РАМКАХ ПРОЄКТУ ЖАНА МОНЕ «СПІЛЬНА ПОЛІТИКА БЕЗПЕКИ ТА ОБОРОНИ ЄВРОПЕЙСЬКОГО СОЮЗУ: ВИКЛИКИ, ПОВ’ЯЗАНІ З ВІЙНОЮ В УКРАЇНІ» (ESEDEP)</a:t>
            </a:r>
          </a:p>
          <a:p>
            <a:r>
              <a:rPr lang="uk-UA" sz="3200" dirty="0"/>
              <a:t>26 квітня 2025 року відбулися дві відкриті лекції Ігоря Ярославовича Тодорова, доктора історичних наук, професора кафедри міжнародних студій та суспільних комунікацій Ужгородського національного університету. Заступника голови Координаційної ради Громадської ліги «Україна-НАТО», члена НГО «Наукове товариство історії дипломатії та міжнародних відносин», члена ВНГО Українська асоціація європейських студій, засновник і експерта НГО Інститут соціальних досліджень та політичного аналізу, дійсного члена (академіка) Академії політико-правових наук України.</a:t>
            </a:r>
          </a:p>
          <a:p>
            <a:r>
              <a:rPr lang="uk-UA" sz="3200" b="1" dirty="0"/>
              <a:t>Тема лекцій</a:t>
            </a:r>
            <a:r>
              <a:rPr lang="uk-UA" sz="3200" dirty="0"/>
              <a:t>: “Військова допомога європейських держав Україні під час російсько-української війни”.</a:t>
            </a:r>
            <a:endParaRPr lang="en-US" sz="3100" b="1" dirty="0">
              <a:solidFill>
                <a:srgbClr val="48276D"/>
              </a:solidFill>
              <a:latin typeface="Montserrat Bold"/>
              <a:ea typeface="Montserrat Bold"/>
              <a:cs typeface="Montserrat Bold"/>
              <a:sym typeface="Montserrat Bold"/>
            </a:endParaRPr>
          </a:p>
          <a:p>
            <a:pPr algn="l">
              <a:lnSpc>
                <a:spcPts val="3164"/>
              </a:lnSpc>
            </a:pPr>
            <a:r>
              <a:rPr lang="en-US" b="1" dirty="0">
                <a:latin typeface="Montserrat Bold"/>
                <a:ea typeface="Montserrat Bold"/>
                <a:cs typeface="Montserrat Bold"/>
                <a:sym typeface="Montserrat Bold"/>
              </a:rPr>
              <a:t>URL</a:t>
            </a:r>
            <a:r>
              <a:rPr lang="en-US" b="1" dirty="0">
                <a:solidFill>
                  <a:srgbClr val="5170FF"/>
                </a:solidFill>
                <a:latin typeface="Montserrat Bold"/>
                <a:ea typeface="Montserrat Bold"/>
                <a:cs typeface="Montserrat Bold"/>
                <a:sym typeface="Montserrat Bold"/>
              </a:rPr>
              <a:t>: </a:t>
            </a:r>
            <a:r>
              <a:rPr lang="en-US" b="1" u="sng" dirty="0">
                <a:solidFill>
                  <a:srgbClr val="5170FF"/>
                </a:solidFill>
                <a:latin typeface="Montserrat Bold"/>
                <a:ea typeface="Montserrat Bold"/>
                <a:cs typeface="Montserrat Bold"/>
                <a:sym typeface="Montserrat Bold"/>
                <a:hlinkClick r:id="rId8" tooltip="https://chmnu.edu.ua/vijskova-dopomoga-yevropejskih-derzhav-ukrayini-pid-chas-rosijsko-ukrayinskoyi-vijni-vidkriti-lektsiyi-eksperta-igora-todorova/"/>
              </a:rPr>
              <a:t>HTTPS://CHMNU.EDU.UA/VIJSKOVA-DOPOMOGA</a:t>
            </a:r>
            <a:endParaRPr lang="uk-UA" b="1" u="sng" dirty="0">
              <a:solidFill>
                <a:srgbClr val="5170FF"/>
              </a:solidFill>
              <a:latin typeface="Montserrat Bold"/>
              <a:ea typeface="Montserrat Bold"/>
              <a:cs typeface="Montserrat Bold"/>
              <a:sym typeface="Montserrat Bold"/>
              <a:hlinkClick r:id="rId8" tooltip="https://chmnu.edu.ua/vijskova-dopomoga-yevropejskih-derzhav-ukrayini-pid-chas-rosijsko-ukrayinskoyi-vijni-vidkriti-lektsiyi-eksperta-igora-todorova/"/>
            </a:endParaRPr>
          </a:p>
          <a:p>
            <a:pPr algn="l">
              <a:lnSpc>
                <a:spcPts val="3164"/>
              </a:lnSpc>
            </a:pPr>
            <a:r>
              <a:rPr lang="en-US" b="1" u="sng" dirty="0">
                <a:solidFill>
                  <a:srgbClr val="5170FF"/>
                </a:solidFill>
                <a:latin typeface="Montserrat Bold"/>
                <a:ea typeface="Montserrat Bold"/>
                <a:cs typeface="Montserrat Bold"/>
                <a:sym typeface="Montserrat Bold"/>
                <a:hlinkClick r:id="rId8" tooltip="https://chmnu.edu.ua/vijskova-dopomoga-yevropejskih-derzhav-ukrayini-pid-chas-rosijsko-ukrayinskoyi-vijni-vidkriti-lektsiyi-eksperta-igora-todorova/"/>
              </a:rPr>
              <a:t>-YEVROPEJSKIH-DERZHAV-UKRAYINI-PID-CHAS-ROSIJSKO-UKRAYINSKOYI-VIJNI-VIDKRITI-LEKTSIYI-EKSPERTA-IGORA-TODOROVA</a:t>
            </a:r>
          </a:p>
          <a:p>
            <a:pPr algn="l">
              <a:lnSpc>
                <a:spcPts val="3164"/>
              </a:lnSpc>
            </a:pPr>
            <a:r>
              <a:rPr lang="en-US" sz="2800" b="1" dirty="0">
                <a:solidFill>
                  <a:srgbClr val="5170FF"/>
                </a:solidFill>
                <a:latin typeface="Montserrat Bold"/>
                <a:ea typeface="Montserrat Bold"/>
                <a:cs typeface="Montserrat Bold"/>
                <a:sym typeface="Montserrat Bold"/>
              </a:rPr>
              <a:t> </a:t>
            </a:r>
          </a:p>
        </p:txBody>
      </p:sp>
      <p:sp>
        <p:nvSpPr>
          <p:cNvPr id="16" name="Freeform 16"/>
          <p:cNvSpPr/>
          <p:nvPr/>
        </p:nvSpPr>
        <p:spPr>
          <a:xfrm>
            <a:off x="400383" y="930664"/>
            <a:ext cx="6025606" cy="6907042"/>
          </a:xfrm>
          <a:custGeom>
            <a:avLst/>
            <a:gdLst/>
            <a:ahLst/>
            <a:cxnLst/>
            <a:rect l="l" t="t" r="r" b="b"/>
            <a:pathLst>
              <a:path w="6025606" h="6907042">
                <a:moveTo>
                  <a:pt x="0" y="0"/>
                </a:moveTo>
                <a:lnTo>
                  <a:pt x="6025606" y="0"/>
                </a:lnTo>
                <a:lnTo>
                  <a:pt x="6025606" y="6907042"/>
                </a:lnTo>
                <a:lnTo>
                  <a:pt x="0" y="6907042"/>
                </a:lnTo>
                <a:lnTo>
                  <a:pt x="0" y="0"/>
                </a:lnTo>
                <a:close/>
              </a:path>
            </a:pathLst>
          </a:custGeom>
          <a:blipFill>
            <a:blip r:embed="rId9"/>
            <a:stretch>
              <a:fillRect l="-8809" r="-748"/>
            </a:stretch>
          </a:blipFill>
        </p:spPr>
        <p:txBody>
          <a:bodyPr/>
          <a:lstStyle/>
          <a:p>
            <a:endParaRPr lang="uk-UA"/>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4800446" y="9258300"/>
            <a:ext cx="12458854" cy="0"/>
          </a:xfrm>
          <a:prstGeom prst="line">
            <a:avLst/>
          </a:prstGeom>
          <a:ln w="19050" cap="flat">
            <a:solidFill>
              <a:srgbClr val="48276D"/>
            </a:solidFill>
            <a:prstDash val="solid"/>
            <a:headEnd type="none" w="sm" len="sm"/>
            <a:tailEnd type="none" w="sm" len="sm"/>
          </a:ln>
        </p:spPr>
        <p:txBody>
          <a:bodyPr/>
          <a:lstStyle/>
          <a:p>
            <a:endParaRPr lang="uk-UA"/>
          </a:p>
        </p:txBody>
      </p:sp>
      <p:sp>
        <p:nvSpPr>
          <p:cNvPr id="3" name="Freeform 3"/>
          <p:cNvSpPr/>
          <p:nvPr/>
        </p:nvSpPr>
        <p:spPr>
          <a:xfrm>
            <a:off x="15498007" y="7924463"/>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alphaModFix amt="35000"/>
              <a:extLst>
                <a:ext uri="{96DAC541-7B7A-43D3-8B79-37D633B846F1}">
                  <asvg:svgBlip xmlns:asvg="http://schemas.microsoft.com/office/drawing/2016/SVG/main" xmlns="" r:embed="rId3"/>
                </a:ext>
              </a:extLst>
            </a:blip>
            <a:stretch>
              <a:fillRect/>
            </a:stretch>
          </a:blipFill>
        </p:spPr>
        <p:txBody>
          <a:bodyPr/>
          <a:lstStyle/>
          <a:p>
            <a:endParaRPr lang="uk-UA"/>
          </a:p>
        </p:txBody>
      </p:sp>
      <p:sp>
        <p:nvSpPr>
          <p:cNvPr id="4" name="AutoShape 4"/>
          <p:cNvSpPr/>
          <p:nvPr/>
        </p:nvSpPr>
        <p:spPr>
          <a:xfrm flipV="1">
            <a:off x="1028700" y="1047750"/>
            <a:ext cx="16230600" cy="0"/>
          </a:xfrm>
          <a:prstGeom prst="line">
            <a:avLst/>
          </a:prstGeom>
          <a:ln w="19050" cap="flat">
            <a:solidFill>
              <a:srgbClr val="48276D"/>
            </a:solidFill>
            <a:prstDash val="solid"/>
            <a:headEnd type="none" w="sm" len="sm"/>
            <a:tailEnd type="none" w="sm" len="sm"/>
          </a:ln>
        </p:spPr>
        <p:txBody>
          <a:bodyPr/>
          <a:lstStyle/>
          <a:p>
            <a:endParaRPr lang="uk-UA"/>
          </a:p>
        </p:txBody>
      </p:sp>
      <p:sp>
        <p:nvSpPr>
          <p:cNvPr id="5" name="Freeform 5"/>
          <p:cNvSpPr/>
          <p:nvPr/>
        </p:nvSpPr>
        <p:spPr>
          <a:xfrm>
            <a:off x="16696854" y="642116"/>
            <a:ext cx="562446" cy="375305"/>
          </a:xfrm>
          <a:custGeom>
            <a:avLst/>
            <a:gdLst/>
            <a:ahLst/>
            <a:cxnLst/>
            <a:rect l="l" t="t" r="r" b="b"/>
            <a:pathLst>
              <a:path w="562446" h="375305">
                <a:moveTo>
                  <a:pt x="0" y="0"/>
                </a:moveTo>
                <a:lnTo>
                  <a:pt x="562446" y="0"/>
                </a:lnTo>
                <a:lnTo>
                  <a:pt x="562446" y="375305"/>
                </a:lnTo>
                <a:lnTo>
                  <a:pt x="0" y="37530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uk-UA"/>
          </a:p>
        </p:txBody>
      </p:sp>
      <p:grpSp>
        <p:nvGrpSpPr>
          <p:cNvPr id="6" name="Group 6"/>
          <p:cNvGrpSpPr/>
          <p:nvPr/>
        </p:nvGrpSpPr>
        <p:grpSpPr>
          <a:xfrm>
            <a:off x="400383" y="3673022"/>
            <a:ext cx="4724126" cy="5999662"/>
            <a:chOff x="0" y="0"/>
            <a:chExt cx="1244214" cy="1580158"/>
          </a:xfrm>
        </p:grpSpPr>
        <p:sp>
          <p:nvSpPr>
            <p:cNvPr id="7" name="Freeform 7"/>
            <p:cNvSpPr/>
            <p:nvPr/>
          </p:nvSpPr>
          <p:spPr>
            <a:xfrm>
              <a:off x="0" y="0"/>
              <a:ext cx="1244214" cy="1580158"/>
            </a:xfrm>
            <a:custGeom>
              <a:avLst/>
              <a:gdLst/>
              <a:ahLst/>
              <a:cxnLst/>
              <a:rect l="l" t="t" r="r" b="b"/>
              <a:pathLst>
                <a:path w="1244214" h="1580158">
                  <a:moveTo>
                    <a:pt x="0" y="0"/>
                  </a:moveTo>
                  <a:lnTo>
                    <a:pt x="1244214" y="0"/>
                  </a:lnTo>
                  <a:lnTo>
                    <a:pt x="1244214" y="1580158"/>
                  </a:lnTo>
                  <a:lnTo>
                    <a:pt x="0" y="1580158"/>
                  </a:lnTo>
                  <a:close/>
                </a:path>
              </a:pathLst>
            </a:custGeom>
            <a:gradFill rotWithShape="1">
              <a:gsLst>
                <a:gs pos="0">
                  <a:srgbClr val="9374B3">
                    <a:alpha val="100000"/>
                  </a:srgbClr>
                </a:gs>
                <a:gs pos="50000">
                  <a:srgbClr val="7161A6">
                    <a:alpha val="100000"/>
                  </a:srgbClr>
                </a:gs>
                <a:gs pos="100000">
                  <a:srgbClr val="4A4D9C">
                    <a:alpha val="100000"/>
                  </a:srgbClr>
                </a:gs>
              </a:gsLst>
              <a:lin ang="0"/>
            </a:gradFill>
          </p:spPr>
          <p:txBody>
            <a:bodyPr/>
            <a:lstStyle/>
            <a:p>
              <a:endParaRPr lang="uk-UA"/>
            </a:p>
          </p:txBody>
        </p:sp>
        <p:sp>
          <p:nvSpPr>
            <p:cNvPr id="8" name="TextBox 8"/>
            <p:cNvSpPr txBox="1"/>
            <p:nvPr/>
          </p:nvSpPr>
          <p:spPr>
            <a:xfrm>
              <a:off x="0" y="-38100"/>
              <a:ext cx="1244214" cy="1618258"/>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a:off x="17243189" y="2833442"/>
            <a:ext cx="1044811" cy="5724034"/>
            <a:chOff x="0" y="0"/>
            <a:chExt cx="275176" cy="1507565"/>
          </a:xfrm>
        </p:grpSpPr>
        <p:sp>
          <p:nvSpPr>
            <p:cNvPr id="10" name="Freeform 10"/>
            <p:cNvSpPr/>
            <p:nvPr/>
          </p:nvSpPr>
          <p:spPr>
            <a:xfrm>
              <a:off x="0" y="0"/>
              <a:ext cx="275176" cy="1507565"/>
            </a:xfrm>
            <a:custGeom>
              <a:avLst/>
              <a:gdLst/>
              <a:ahLst/>
              <a:cxnLst/>
              <a:rect l="l" t="t" r="r" b="b"/>
              <a:pathLst>
                <a:path w="275176" h="1507565">
                  <a:moveTo>
                    <a:pt x="0" y="0"/>
                  </a:moveTo>
                  <a:lnTo>
                    <a:pt x="275176" y="0"/>
                  </a:lnTo>
                  <a:lnTo>
                    <a:pt x="275176" y="1507565"/>
                  </a:lnTo>
                  <a:lnTo>
                    <a:pt x="0" y="1507565"/>
                  </a:lnTo>
                  <a:close/>
                </a:path>
              </a:pathLst>
            </a:custGeom>
            <a:gradFill rotWithShape="1">
              <a:gsLst>
                <a:gs pos="0">
                  <a:srgbClr val="9374B3">
                    <a:alpha val="100000"/>
                  </a:srgbClr>
                </a:gs>
                <a:gs pos="50000">
                  <a:srgbClr val="7161A6">
                    <a:alpha val="100000"/>
                  </a:srgbClr>
                </a:gs>
                <a:gs pos="100000">
                  <a:srgbClr val="4A4D9C">
                    <a:alpha val="100000"/>
                  </a:srgbClr>
                </a:gs>
              </a:gsLst>
              <a:lin ang="0"/>
            </a:gradFill>
          </p:spPr>
          <p:txBody>
            <a:bodyPr/>
            <a:lstStyle/>
            <a:p>
              <a:endParaRPr lang="uk-UA"/>
            </a:p>
          </p:txBody>
        </p:sp>
        <p:sp>
          <p:nvSpPr>
            <p:cNvPr id="11" name="TextBox 11"/>
            <p:cNvSpPr txBox="1"/>
            <p:nvPr/>
          </p:nvSpPr>
          <p:spPr>
            <a:xfrm>
              <a:off x="0" y="-38100"/>
              <a:ext cx="275176" cy="1545665"/>
            </a:xfrm>
            <a:prstGeom prst="rect">
              <a:avLst/>
            </a:prstGeom>
          </p:spPr>
          <p:txBody>
            <a:bodyPr lIns="50800" tIns="50800" rIns="50800" bIns="50800" rtlCol="0" anchor="ctr"/>
            <a:lstStyle/>
            <a:p>
              <a:pPr algn="ctr">
                <a:lnSpc>
                  <a:spcPts val="2659"/>
                </a:lnSpc>
                <a:spcBef>
                  <a:spcPct val="0"/>
                </a:spcBef>
              </a:pPr>
              <a:endParaRPr/>
            </a:p>
          </p:txBody>
        </p:sp>
      </p:grpSp>
      <p:sp>
        <p:nvSpPr>
          <p:cNvPr id="12" name="Freeform 12"/>
          <p:cNvSpPr/>
          <p:nvPr/>
        </p:nvSpPr>
        <p:spPr>
          <a:xfrm rot="-5400000">
            <a:off x="17461217" y="3939708"/>
            <a:ext cx="711163" cy="177791"/>
          </a:xfrm>
          <a:custGeom>
            <a:avLst/>
            <a:gdLst/>
            <a:ahLst/>
            <a:cxnLst/>
            <a:rect l="l" t="t" r="r" b="b"/>
            <a:pathLst>
              <a:path w="711163" h="177791">
                <a:moveTo>
                  <a:pt x="0" y="0"/>
                </a:moveTo>
                <a:lnTo>
                  <a:pt x="711162" y="0"/>
                </a:lnTo>
                <a:lnTo>
                  <a:pt x="711162" y="177791"/>
                </a:lnTo>
                <a:lnTo>
                  <a:pt x="0" y="17779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uk-UA"/>
          </a:p>
        </p:txBody>
      </p:sp>
      <p:sp>
        <p:nvSpPr>
          <p:cNvPr id="13" name="AutoShape 13"/>
          <p:cNvSpPr/>
          <p:nvPr/>
        </p:nvSpPr>
        <p:spPr>
          <a:xfrm flipV="1">
            <a:off x="17807273" y="4933828"/>
            <a:ext cx="0" cy="1044644"/>
          </a:xfrm>
          <a:prstGeom prst="line">
            <a:avLst/>
          </a:prstGeom>
          <a:ln w="19050" cap="flat">
            <a:solidFill>
              <a:srgbClr val="FFFFFF"/>
            </a:solidFill>
            <a:prstDash val="solid"/>
            <a:headEnd type="none" w="sm" len="sm"/>
            <a:tailEnd type="none" w="sm" len="sm"/>
          </a:ln>
        </p:spPr>
        <p:txBody>
          <a:bodyPr/>
          <a:lstStyle/>
          <a:p>
            <a:endParaRPr lang="uk-UA"/>
          </a:p>
        </p:txBody>
      </p:sp>
      <p:sp>
        <p:nvSpPr>
          <p:cNvPr id="14" name="Freeform 14"/>
          <p:cNvSpPr/>
          <p:nvPr/>
        </p:nvSpPr>
        <p:spPr>
          <a:xfrm rot="-5400000">
            <a:off x="17461217" y="6862572"/>
            <a:ext cx="711163" cy="177791"/>
          </a:xfrm>
          <a:custGeom>
            <a:avLst/>
            <a:gdLst/>
            <a:ahLst/>
            <a:cxnLst/>
            <a:rect l="l" t="t" r="r" b="b"/>
            <a:pathLst>
              <a:path w="711163" h="177791">
                <a:moveTo>
                  <a:pt x="0" y="0"/>
                </a:moveTo>
                <a:lnTo>
                  <a:pt x="711162" y="0"/>
                </a:lnTo>
                <a:lnTo>
                  <a:pt x="711162" y="177791"/>
                </a:lnTo>
                <a:lnTo>
                  <a:pt x="0" y="17779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uk-UA"/>
          </a:p>
        </p:txBody>
      </p:sp>
      <p:sp>
        <p:nvSpPr>
          <p:cNvPr id="15" name="TextBox 15"/>
          <p:cNvSpPr txBox="1"/>
          <p:nvPr/>
        </p:nvSpPr>
        <p:spPr>
          <a:xfrm>
            <a:off x="6869692" y="924940"/>
            <a:ext cx="10858212" cy="8451031"/>
          </a:xfrm>
          <a:prstGeom prst="rect">
            <a:avLst/>
          </a:prstGeom>
        </p:spPr>
        <p:txBody>
          <a:bodyPr wrap="square" lIns="0" tIns="0" rIns="0" bIns="0" rtlCol="0" anchor="t">
            <a:spAutoFit/>
          </a:bodyPr>
          <a:lstStyle/>
          <a:p>
            <a:pPr algn="l">
              <a:lnSpc>
                <a:spcPts val="3503"/>
              </a:lnSpc>
            </a:pPr>
            <a:r>
              <a:rPr lang="en-US" sz="3100" b="1" dirty="0">
                <a:solidFill>
                  <a:srgbClr val="48276D"/>
                </a:solidFill>
                <a:latin typeface="Montserrat Bold"/>
                <a:ea typeface="Montserrat Bold"/>
                <a:cs typeface="Montserrat Bold"/>
                <a:sym typeface="Montserrat Bold"/>
              </a:rPr>
              <a:t> В РАМКАХ ПРОЄКТУ ЖАНА МОНЕ «СПІЛЬНА ПОЛІТИКА БЕЗПЕКИ ТА ОБОРОНИ ЄВРОПЕЙСЬКОГО СОЮЗУ: ВИКЛИКИ, ПОВ’ЯЗАНІ З ВІЙНОЮ В УКРАЇНІ» (ESEDEP)</a:t>
            </a:r>
          </a:p>
          <a:p>
            <a:pPr algn="l">
              <a:lnSpc>
                <a:spcPts val="3503"/>
              </a:lnSpc>
            </a:pPr>
            <a:endParaRPr lang="en-US" sz="3100" b="1" dirty="0">
              <a:solidFill>
                <a:srgbClr val="48276D"/>
              </a:solidFill>
              <a:latin typeface="Montserrat Bold"/>
              <a:ea typeface="Montserrat Bold"/>
              <a:cs typeface="Montserrat Bold"/>
              <a:sym typeface="Montserrat Bold"/>
            </a:endParaRPr>
          </a:p>
          <a:p>
            <a:pPr algn="l">
              <a:lnSpc>
                <a:spcPts val="3503"/>
              </a:lnSpc>
            </a:pPr>
            <a:endParaRPr lang="en-US" sz="3100" b="1" dirty="0">
              <a:solidFill>
                <a:srgbClr val="48276D"/>
              </a:solidFill>
              <a:latin typeface="Montserrat Bold"/>
              <a:ea typeface="Montserrat Bold"/>
              <a:cs typeface="Montserrat Bold"/>
              <a:sym typeface="Montserrat Bold"/>
            </a:endParaRPr>
          </a:p>
          <a:p>
            <a:pPr algn="l">
              <a:lnSpc>
                <a:spcPts val="3503"/>
              </a:lnSpc>
            </a:pPr>
            <a:r>
              <a:rPr lang="en-US" sz="3100" b="1" dirty="0">
                <a:solidFill>
                  <a:srgbClr val="48276D"/>
                </a:solidFill>
                <a:latin typeface="Montserrat Bold"/>
                <a:ea typeface="Montserrat Bold"/>
                <a:cs typeface="Montserrat Bold"/>
                <a:sym typeface="Montserrat Bold"/>
              </a:rPr>
              <a:t>  30 КВІТНЯ 2025 Р. – ХУДОЛІЙ А.О., ДОКТОР ПОЛІТИЧНИХ НАУК, ПРОФЕСОР КАФЕДРИ АНГЛІЙСЬКОЇ ФІЛОЛОГІЇ НАВЧАЛЬНО-НАУКОВОГО ІНСТИТУТУ ЛІНГВІСТИКИ НАЦІОНАЛЬНОГО УНІВЕРСИТЕТУ «ОСТРОЗЬКА АКАДЕМІЯ»</a:t>
            </a:r>
            <a:r>
              <a:rPr lang="uk-UA" sz="3100" b="1" dirty="0">
                <a:solidFill>
                  <a:srgbClr val="48276D"/>
                </a:solidFill>
                <a:latin typeface="Montserrat Bold"/>
                <a:ea typeface="Montserrat Bold"/>
                <a:cs typeface="Montserrat Bold"/>
                <a:sym typeface="Montserrat Bold"/>
              </a:rPr>
              <a:t> ПРОВІВ ВІДКРИТУ ЛЕКЦІЮ.</a:t>
            </a:r>
          </a:p>
          <a:p>
            <a:pPr algn="l">
              <a:lnSpc>
                <a:spcPts val="3503"/>
              </a:lnSpc>
            </a:pPr>
            <a:endParaRPr lang="en-US" sz="3100" b="1" dirty="0">
              <a:solidFill>
                <a:srgbClr val="48276D"/>
              </a:solidFill>
              <a:latin typeface="Montserrat Bold"/>
              <a:ea typeface="Montserrat Bold"/>
              <a:cs typeface="Montserrat Bold"/>
              <a:sym typeface="Montserrat Bold"/>
            </a:endParaRPr>
          </a:p>
          <a:p>
            <a:pPr algn="l">
              <a:lnSpc>
                <a:spcPts val="3503"/>
              </a:lnSpc>
            </a:pPr>
            <a:r>
              <a:rPr lang="uk-UA" sz="3100" b="1" dirty="0">
                <a:solidFill>
                  <a:srgbClr val="48276D"/>
                </a:solidFill>
                <a:latin typeface="Montserrat Bold"/>
                <a:ea typeface="Montserrat Bold"/>
                <a:cs typeface="Montserrat Bold"/>
                <a:sym typeface="Montserrat Bold"/>
              </a:rPr>
              <a:t>Тема лекції: </a:t>
            </a:r>
            <a:r>
              <a:rPr lang="en-US" sz="3100" b="1" dirty="0">
                <a:solidFill>
                  <a:srgbClr val="48276D"/>
                </a:solidFill>
                <a:latin typeface="Montserrat Bold"/>
                <a:ea typeface="Montserrat Bold"/>
                <a:cs typeface="Montserrat Bold"/>
                <a:sym typeface="Montserrat Bold"/>
              </a:rPr>
              <a:t>“ГІБРИДНА ВІЙНА РФ ПРОТИ ЄВРОПЕЙСЬКИХ КРАЇН”</a:t>
            </a:r>
            <a:endParaRPr lang="uk-UA" sz="3100" b="1" dirty="0">
              <a:solidFill>
                <a:srgbClr val="48276D"/>
              </a:solidFill>
              <a:latin typeface="Montserrat Bold"/>
              <a:ea typeface="Montserrat Bold"/>
              <a:cs typeface="Montserrat Bold"/>
              <a:sym typeface="Montserrat Bold"/>
            </a:endParaRPr>
          </a:p>
          <a:p>
            <a:pPr algn="l">
              <a:lnSpc>
                <a:spcPts val="3503"/>
              </a:lnSpc>
            </a:pPr>
            <a:endParaRPr lang="en-US" sz="3100" b="1" dirty="0">
              <a:solidFill>
                <a:srgbClr val="48276D"/>
              </a:solidFill>
              <a:latin typeface="Montserrat Bold"/>
              <a:ea typeface="Montserrat Bold"/>
              <a:cs typeface="Montserrat Bold"/>
              <a:sym typeface="Montserrat Bold"/>
            </a:endParaRPr>
          </a:p>
          <a:p>
            <a:pPr algn="l">
              <a:lnSpc>
                <a:spcPts val="3277"/>
              </a:lnSpc>
            </a:pPr>
            <a:r>
              <a:rPr lang="en-US" sz="2000" b="1" dirty="0">
                <a:latin typeface="Montserrat Bold"/>
                <a:ea typeface="Montserrat Bold"/>
                <a:cs typeface="Montserrat Bold"/>
                <a:sym typeface="Montserrat Bold"/>
              </a:rPr>
              <a:t>URL: </a:t>
            </a:r>
            <a:r>
              <a:rPr lang="en-US" sz="2000" b="1" u="sng" dirty="0">
                <a:solidFill>
                  <a:srgbClr val="5170FF"/>
                </a:solidFill>
                <a:latin typeface="Montserrat Bold"/>
                <a:ea typeface="Montserrat Bold"/>
                <a:cs typeface="Montserrat Bold"/>
                <a:sym typeface="Montserrat Bold"/>
                <a:hlinkClick r:id="rId8" tooltip="https://chmnu.edu.ua/gibridna-vijna-rf-proti-yevropejskih-krayin-vidkrita-lektsiya-eksperta-anatoliya-hudoliya/"/>
              </a:rPr>
              <a:t>HTTPS://CHMNU.EDU.UA/GIBRIDNA-VIJNA-RF-PROTI-YEVROPEJSKIH-KRAYIN-VIDKRITA-LEKTSIYA-EKSPERTA-ANATOLIYA-HUDOLIYA</a:t>
            </a:r>
          </a:p>
          <a:p>
            <a:pPr algn="l">
              <a:lnSpc>
                <a:spcPts val="3277"/>
              </a:lnSpc>
            </a:pPr>
            <a:r>
              <a:rPr lang="en-US" sz="2900" b="1" dirty="0">
                <a:solidFill>
                  <a:srgbClr val="5170FF"/>
                </a:solidFill>
                <a:latin typeface="Montserrat Bold"/>
                <a:ea typeface="Montserrat Bold"/>
                <a:cs typeface="Montserrat Bold"/>
                <a:sym typeface="Montserrat Bold"/>
              </a:rPr>
              <a:t> </a:t>
            </a:r>
          </a:p>
        </p:txBody>
      </p:sp>
      <p:sp>
        <p:nvSpPr>
          <p:cNvPr id="16" name="Freeform 16"/>
          <p:cNvSpPr/>
          <p:nvPr/>
        </p:nvSpPr>
        <p:spPr>
          <a:xfrm>
            <a:off x="400383" y="1458654"/>
            <a:ext cx="6346558" cy="6950348"/>
          </a:xfrm>
          <a:custGeom>
            <a:avLst/>
            <a:gdLst/>
            <a:ahLst/>
            <a:cxnLst/>
            <a:rect l="l" t="t" r="r" b="b"/>
            <a:pathLst>
              <a:path w="6346558" h="6950348">
                <a:moveTo>
                  <a:pt x="0" y="0"/>
                </a:moveTo>
                <a:lnTo>
                  <a:pt x="6346558" y="0"/>
                </a:lnTo>
                <a:lnTo>
                  <a:pt x="6346558" y="6950347"/>
                </a:lnTo>
                <a:lnTo>
                  <a:pt x="0" y="6950347"/>
                </a:lnTo>
                <a:lnTo>
                  <a:pt x="0" y="0"/>
                </a:lnTo>
                <a:close/>
              </a:path>
            </a:pathLst>
          </a:custGeom>
          <a:blipFill>
            <a:blip r:embed="rId9"/>
            <a:stretch>
              <a:fillRect l="-8374" t="-664" b="-664"/>
            </a:stretch>
          </a:blipFill>
        </p:spPr>
        <p:txBody>
          <a:bodyPr/>
          <a:lstStyle/>
          <a:p>
            <a:endParaRPr lang="uk-UA"/>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4800446" y="9258300"/>
            <a:ext cx="8744936" cy="0"/>
          </a:xfrm>
          <a:prstGeom prst="line">
            <a:avLst/>
          </a:prstGeom>
          <a:ln w="19050" cap="flat">
            <a:solidFill>
              <a:srgbClr val="48276D"/>
            </a:solidFill>
            <a:prstDash val="solid"/>
            <a:headEnd type="none" w="sm" len="sm"/>
            <a:tailEnd type="none" w="sm" len="sm"/>
          </a:ln>
        </p:spPr>
        <p:txBody>
          <a:bodyPr/>
          <a:lstStyle/>
          <a:p>
            <a:endParaRPr lang="uk-UA"/>
          </a:p>
        </p:txBody>
      </p:sp>
      <p:grpSp>
        <p:nvGrpSpPr>
          <p:cNvPr id="3" name="Group 3"/>
          <p:cNvGrpSpPr/>
          <p:nvPr/>
        </p:nvGrpSpPr>
        <p:grpSpPr>
          <a:xfrm>
            <a:off x="9690061" y="120972"/>
            <a:ext cx="7631524" cy="9710350"/>
            <a:chOff x="0" y="0"/>
            <a:chExt cx="2009949" cy="2557459"/>
          </a:xfrm>
        </p:grpSpPr>
        <p:sp>
          <p:nvSpPr>
            <p:cNvPr id="4" name="Freeform 4"/>
            <p:cNvSpPr/>
            <p:nvPr/>
          </p:nvSpPr>
          <p:spPr>
            <a:xfrm>
              <a:off x="0" y="0"/>
              <a:ext cx="2009949" cy="2557459"/>
            </a:xfrm>
            <a:custGeom>
              <a:avLst/>
              <a:gdLst/>
              <a:ahLst/>
              <a:cxnLst/>
              <a:rect l="l" t="t" r="r" b="b"/>
              <a:pathLst>
                <a:path w="2009949" h="2557459">
                  <a:moveTo>
                    <a:pt x="0" y="0"/>
                  </a:moveTo>
                  <a:lnTo>
                    <a:pt x="2009949" y="0"/>
                  </a:lnTo>
                  <a:lnTo>
                    <a:pt x="2009949" y="2557459"/>
                  </a:lnTo>
                  <a:lnTo>
                    <a:pt x="0" y="2557459"/>
                  </a:lnTo>
                  <a:close/>
                </a:path>
              </a:pathLst>
            </a:custGeom>
            <a:gradFill rotWithShape="1">
              <a:gsLst>
                <a:gs pos="0">
                  <a:srgbClr val="9374B3">
                    <a:alpha val="100000"/>
                  </a:srgbClr>
                </a:gs>
                <a:gs pos="50000">
                  <a:srgbClr val="7161A6">
                    <a:alpha val="100000"/>
                  </a:srgbClr>
                </a:gs>
                <a:gs pos="100000">
                  <a:srgbClr val="4A4D9C">
                    <a:alpha val="100000"/>
                  </a:srgbClr>
                </a:gs>
              </a:gsLst>
              <a:lin ang="0"/>
            </a:gradFill>
          </p:spPr>
          <p:txBody>
            <a:bodyPr/>
            <a:lstStyle/>
            <a:p>
              <a:endParaRPr lang="uk-UA"/>
            </a:p>
          </p:txBody>
        </p:sp>
        <p:sp>
          <p:nvSpPr>
            <p:cNvPr id="5" name="TextBox 5"/>
            <p:cNvSpPr txBox="1"/>
            <p:nvPr/>
          </p:nvSpPr>
          <p:spPr>
            <a:xfrm>
              <a:off x="0" y="-38100"/>
              <a:ext cx="2009949" cy="2595559"/>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5498007" y="7924463"/>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alphaModFix amt="35000"/>
              <a:extLst>
                <a:ext uri="{96DAC541-7B7A-43D3-8B79-37D633B846F1}">
                  <asvg:svgBlip xmlns:asvg="http://schemas.microsoft.com/office/drawing/2016/SVG/main" xmlns="" r:embed="rId3"/>
                </a:ext>
              </a:extLst>
            </a:blip>
            <a:stretch>
              <a:fillRect/>
            </a:stretch>
          </a:blipFill>
        </p:spPr>
        <p:txBody>
          <a:bodyPr/>
          <a:lstStyle/>
          <a:p>
            <a:endParaRPr lang="uk-UA"/>
          </a:p>
        </p:txBody>
      </p:sp>
      <p:grpSp>
        <p:nvGrpSpPr>
          <p:cNvPr id="7" name="Group 7"/>
          <p:cNvGrpSpPr>
            <a:grpSpLocks noChangeAspect="1"/>
          </p:cNvGrpSpPr>
          <p:nvPr/>
        </p:nvGrpSpPr>
        <p:grpSpPr>
          <a:xfrm>
            <a:off x="0" y="-82772"/>
            <a:ext cx="2065759" cy="2269171"/>
            <a:chOff x="0" y="0"/>
            <a:chExt cx="5803900" cy="6375400"/>
          </a:xfrm>
        </p:grpSpPr>
        <p:sp>
          <p:nvSpPr>
            <p:cNvPr id="8" name="Freeform 8"/>
            <p:cNvSpPr/>
            <p:nvPr/>
          </p:nvSpPr>
          <p:spPr>
            <a:xfrm>
              <a:off x="12700" y="12700"/>
              <a:ext cx="5778500" cy="6350000"/>
            </a:xfrm>
            <a:custGeom>
              <a:avLst/>
              <a:gdLst/>
              <a:ahLst/>
              <a:cxnLst/>
              <a:rect l="l" t="t" r="r" b="b"/>
              <a:pathLst>
                <a:path w="5778500" h="6350000">
                  <a:moveTo>
                    <a:pt x="2889250" y="0"/>
                  </a:moveTo>
                  <a:cubicBezTo>
                    <a:pt x="1258570" y="0"/>
                    <a:pt x="0" y="1144270"/>
                    <a:pt x="0" y="2917190"/>
                  </a:cubicBezTo>
                  <a:cubicBezTo>
                    <a:pt x="0" y="4175760"/>
                    <a:pt x="0" y="6350000"/>
                    <a:pt x="0" y="6350000"/>
                  </a:cubicBezTo>
                  <a:lnTo>
                    <a:pt x="2889250" y="6350000"/>
                  </a:lnTo>
                  <a:lnTo>
                    <a:pt x="5778500" y="6350000"/>
                  </a:lnTo>
                  <a:cubicBezTo>
                    <a:pt x="5778500" y="6350000"/>
                    <a:pt x="5778500" y="4175760"/>
                    <a:pt x="5778500" y="2917190"/>
                  </a:cubicBezTo>
                  <a:cubicBezTo>
                    <a:pt x="5778500" y="1144270"/>
                    <a:pt x="4519930" y="0"/>
                    <a:pt x="2889250" y="0"/>
                  </a:cubicBezTo>
                  <a:close/>
                </a:path>
              </a:pathLst>
            </a:custGeom>
            <a:blipFill>
              <a:blip r:embed="rId4"/>
              <a:stretch>
                <a:fillRect r="-64938"/>
              </a:stretch>
            </a:blipFill>
          </p:spPr>
          <p:txBody>
            <a:bodyPr/>
            <a:lstStyle/>
            <a:p>
              <a:endParaRPr lang="uk-UA"/>
            </a:p>
          </p:txBody>
        </p:sp>
        <p:sp>
          <p:nvSpPr>
            <p:cNvPr id="9" name="Freeform 9"/>
            <p:cNvSpPr/>
            <p:nvPr/>
          </p:nvSpPr>
          <p:spPr>
            <a:xfrm>
              <a:off x="0" y="0"/>
              <a:ext cx="5803900" cy="6375400"/>
            </a:xfrm>
            <a:custGeom>
              <a:avLst/>
              <a:gdLst/>
              <a:ahLst/>
              <a:cxnLst/>
              <a:rect l="l" t="t" r="r" b="b"/>
              <a:pathLst>
                <a:path w="5803900" h="6375400">
                  <a:moveTo>
                    <a:pt x="5803900" y="6375400"/>
                  </a:moveTo>
                  <a:lnTo>
                    <a:pt x="0" y="6375400"/>
                  </a:lnTo>
                  <a:lnTo>
                    <a:pt x="0" y="2929890"/>
                  </a:lnTo>
                  <a:cubicBezTo>
                    <a:pt x="0" y="2495550"/>
                    <a:pt x="74930" y="2089150"/>
                    <a:pt x="223520" y="1720850"/>
                  </a:cubicBezTo>
                  <a:cubicBezTo>
                    <a:pt x="365760" y="1367790"/>
                    <a:pt x="571500" y="1056640"/>
                    <a:pt x="836930" y="797560"/>
                  </a:cubicBezTo>
                  <a:cubicBezTo>
                    <a:pt x="1361440" y="283210"/>
                    <a:pt x="2095500" y="0"/>
                    <a:pt x="2901950" y="0"/>
                  </a:cubicBezTo>
                  <a:cubicBezTo>
                    <a:pt x="3708400" y="0"/>
                    <a:pt x="4441190" y="283210"/>
                    <a:pt x="4966970" y="797560"/>
                  </a:cubicBezTo>
                  <a:cubicBezTo>
                    <a:pt x="5232400" y="1056640"/>
                    <a:pt x="5438140" y="1367790"/>
                    <a:pt x="5580380" y="1722120"/>
                  </a:cubicBezTo>
                  <a:cubicBezTo>
                    <a:pt x="5728970" y="2090420"/>
                    <a:pt x="5803900" y="2496820"/>
                    <a:pt x="5803900" y="2931160"/>
                  </a:cubicBezTo>
                  <a:lnTo>
                    <a:pt x="5803900" y="6375400"/>
                  </a:lnTo>
                  <a:close/>
                  <a:moveTo>
                    <a:pt x="25400" y="6350000"/>
                  </a:moveTo>
                  <a:lnTo>
                    <a:pt x="5778500" y="6350000"/>
                  </a:lnTo>
                  <a:lnTo>
                    <a:pt x="5778500" y="2929890"/>
                  </a:lnTo>
                  <a:cubicBezTo>
                    <a:pt x="5778500" y="2499360"/>
                    <a:pt x="5703570" y="2095500"/>
                    <a:pt x="5557520" y="1731010"/>
                  </a:cubicBezTo>
                  <a:cubicBezTo>
                    <a:pt x="5416550" y="1380490"/>
                    <a:pt x="5212080" y="1073150"/>
                    <a:pt x="4949190" y="815340"/>
                  </a:cubicBezTo>
                  <a:cubicBezTo>
                    <a:pt x="4428490" y="306070"/>
                    <a:pt x="3700780" y="25400"/>
                    <a:pt x="2901950" y="25400"/>
                  </a:cubicBezTo>
                  <a:cubicBezTo>
                    <a:pt x="2103120" y="25400"/>
                    <a:pt x="1375410" y="306070"/>
                    <a:pt x="854710" y="815340"/>
                  </a:cubicBezTo>
                  <a:cubicBezTo>
                    <a:pt x="591820" y="1071880"/>
                    <a:pt x="387350" y="1380490"/>
                    <a:pt x="246380" y="1731010"/>
                  </a:cubicBezTo>
                  <a:cubicBezTo>
                    <a:pt x="100330" y="2095500"/>
                    <a:pt x="25400" y="2499360"/>
                    <a:pt x="25400" y="2929890"/>
                  </a:cubicBezTo>
                  <a:lnTo>
                    <a:pt x="25400" y="6350000"/>
                  </a:lnTo>
                  <a:close/>
                </a:path>
              </a:pathLst>
            </a:custGeom>
            <a:solidFill>
              <a:srgbClr val="FFFFFF"/>
            </a:solidFill>
          </p:spPr>
          <p:txBody>
            <a:bodyPr/>
            <a:lstStyle/>
            <a:p>
              <a:endParaRPr lang="uk-UA"/>
            </a:p>
          </p:txBody>
        </p:sp>
      </p:grpSp>
      <p:sp>
        <p:nvSpPr>
          <p:cNvPr id="10" name="AutoShape 10"/>
          <p:cNvSpPr/>
          <p:nvPr/>
        </p:nvSpPr>
        <p:spPr>
          <a:xfrm>
            <a:off x="1028700" y="1047750"/>
            <a:ext cx="12332919" cy="0"/>
          </a:xfrm>
          <a:prstGeom prst="line">
            <a:avLst/>
          </a:prstGeom>
          <a:ln w="19050" cap="flat">
            <a:solidFill>
              <a:srgbClr val="48276D"/>
            </a:solidFill>
            <a:prstDash val="solid"/>
            <a:headEnd type="none" w="sm" len="sm"/>
            <a:tailEnd type="none" w="sm" len="sm"/>
          </a:ln>
        </p:spPr>
        <p:txBody>
          <a:bodyPr/>
          <a:lstStyle/>
          <a:p>
            <a:endParaRPr lang="uk-UA"/>
          </a:p>
        </p:txBody>
      </p:sp>
      <p:sp>
        <p:nvSpPr>
          <p:cNvPr id="11" name="Freeform 11"/>
          <p:cNvSpPr/>
          <p:nvPr/>
        </p:nvSpPr>
        <p:spPr>
          <a:xfrm>
            <a:off x="10170313" y="729247"/>
            <a:ext cx="561540" cy="140385"/>
          </a:xfrm>
          <a:custGeom>
            <a:avLst/>
            <a:gdLst/>
            <a:ahLst/>
            <a:cxnLst/>
            <a:rect l="l" t="t" r="r" b="b"/>
            <a:pathLst>
              <a:path w="561540" h="140385">
                <a:moveTo>
                  <a:pt x="0" y="0"/>
                </a:moveTo>
                <a:lnTo>
                  <a:pt x="561540" y="0"/>
                </a:lnTo>
                <a:lnTo>
                  <a:pt x="561540" y="140385"/>
                </a:lnTo>
                <a:lnTo>
                  <a:pt x="0" y="14038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uk-UA"/>
          </a:p>
        </p:txBody>
      </p:sp>
      <p:sp>
        <p:nvSpPr>
          <p:cNvPr id="12" name="Freeform 12"/>
          <p:cNvSpPr/>
          <p:nvPr/>
        </p:nvSpPr>
        <p:spPr>
          <a:xfrm>
            <a:off x="14312231" y="653395"/>
            <a:ext cx="562446" cy="375305"/>
          </a:xfrm>
          <a:custGeom>
            <a:avLst/>
            <a:gdLst/>
            <a:ahLst/>
            <a:cxnLst/>
            <a:rect l="l" t="t" r="r" b="b"/>
            <a:pathLst>
              <a:path w="562446" h="375305">
                <a:moveTo>
                  <a:pt x="0" y="0"/>
                </a:moveTo>
                <a:lnTo>
                  <a:pt x="562446" y="0"/>
                </a:lnTo>
                <a:lnTo>
                  <a:pt x="562446" y="375305"/>
                </a:lnTo>
                <a:lnTo>
                  <a:pt x="0" y="37530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uk-UA"/>
          </a:p>
        </p:txBody>
      </p:sp>
      <p:sp>
        <p:nvSpPr>
          <p:cNvPr id="13" name="Freeform 13"/>
          <p:cNvSpPr/>
          <p:nvPr/>
        </p:nvSpPr>
        <p:spPr>
          <a:xfrm>
            <a:off x="2858198" y="7726747"/>
            <a:ext cx="395433" cy="395433"/>
          </a:xfrm>
          <a:custGeom>
            <a:avLst/>
            <a:gdLst/>
            <a:ahLst/>
            <a:cxnLst/>
            <a:rect l="l" t="t" r="r" b="b"/>
            <a:pathLst>
              <a:path w="395433" h="395433">
                <a:moveTo>
                  <a:pt x="0" y="0"/>
                </a:moveTo>
                <a:lnTo>
                  <a:pt x="395433" y="0"/>
                </a:lnTo>
                <a:lnTo>
                  <a:pt x="395433" y="395433"/>
                </a:lnTo>
                <a:lnTo>
                  <a:pt x="0" y="395433"/>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uk-UA"/>
          </a:p>
        </p:txBody>
      </p:sp>
      <p:sp>
        <p:nvSpPr>
          <p:cNvPr id="14" name="Freeform 14"/>
          <p:cNvSpPr/>
          <p:nvPr/>
        </p:nvSpPr>
        <p:spPr>
          <a:xfrm rot="5400000">
            <a:off x="9458441" y="1452590"/>
            <a:ext cx="517669" cy="1467617"/>
          </a:xfrm>
          <a:custGeom>
            <a:avLst/>
            <a:gdLst/>
            <a:ahLst/>
            <a:cxnLst/>
            <a:rect l="l" t="t" r="r" b="b"/>
            <a:pathLst>
              <a:path w="517669" h="1467617">
                <a:moveTo>
                  <a:pt x="0" y="0"/>
                </a:moveTo>
                <a:lnTo>
                  <a:pt x="517668" y="0"/>
                </a:lnTo>
                <a:lnTo>
                  <a:pt x="517668" y="1467617"/>
                </a:lnTo>
                <a:lnTo>
                  <a:pt x="0" y="1467617"/>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uk-UA"/>
          </a:p>
        </p:txBody>
      </p:sp>
      <p:sp>
        <p:nvSpPr>
          <p:cNvPr id="15" name="Freeform 15"/>
          <p:cNvSpPr/>
          <p:nvPr/>
        </p:nvSpPr>
        <p:spPr>
          <a:xfrm rot="5400000">
            <a:off x="735717" y="8879729"/>
            <a:ext cx="585966" cy="1661243"/>
          </a:xfrm>
          <a:custGeom>
            <a:avLst/>
            <a:gdLst/>
            <a:ahLst/>
            <a:cxnLst/>
            <a:rect l="l" t="t" r="r" b="b"/>
            <a:pathLst>
              <a:path w="585966" h="1661243">
                <a:moveTo>
                  <a:pt x="0" y="0"/>
                </a:moveTo>
                <a:lnTo>
                  <a:pt x="585966" y="0"/>
                </a:lnTo>
                <a:lnTo>
                  <a:pt x="585966" y="1661243"/>
                </a:lnTo>
                <a:lnTo>
                  <a:pt x="0" y="1661243"/>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uk-UA"/>
          </a:p>
        </p:txBody>
      </p:sp>
      <p:sp>
        <p:nvSpPr>
          <p:cNvPr id="16" name="Freeform 16"/>
          <p:cNvSpPr/>
          <p:nvPr/>
        </p:nvSpPr>
        <p:spPr>
          <a:xfrm>
            <a:off x="10170313" y="455678"/>
            <a:ext cx="7667710" cy="4383333"/>
          </a:xfrm>
          <a:custGeom>
            <a:avLst/>
            <a:gdLst/>
            <a:ahLst/>
            <a:cxnLst/>
            <a:rect l="l" t="t" r="r" b="b"/>
            <a:pathLst>
              <a:path w="7667710" h="4383333">
                <a:moveTo>
                  <a:pt x="0" y="0"/>
                </a:moveTo>
                <a:lnTo>
                  <a:pt x="7667710" y="0"/>
                </a:lnTo>
                <a:lnTo>
                  <a:pt x="7667710" y="4383332"/>
                </a:lnTo>
                <a:lnTo>
                  <a:pt x="0" y="4383332"/>
                </a:lnTo>
                <a:lnTo>
                  <a:pt x="0" y="0"/>
                </a:lnTo>
                <a:close/>
              </a:path>
            </a:pathLst>
          </a:custGeom>
          <a:blipFill>
            <a:blip r:embed="rId13"/>
            <a:stretch>
              <a:fillRect/>
            </a:stretch>
          </a:blipFill>
        </p:spPr>
        <p:txBody>
          <a:bodyPr/>
          <a:lstStyle/>
          <a:p>
            <a:endParaRPr lang="uk-UA"/>
          </a:p>
        </p:txBody>
      </p:sp>
      <p:sp>
        <p:nvSpPr>
          <p:cNvPr id="17" name="Freeform 17"/>
          <p:cNvSpPr/>
          <p:nvPr/>
        </p:nvSpPr>
        <p:spPr>
          <a:xfrm>
            <a:off x="9562189" y="5056590"/>
            <a:ext cx="8275834" cy="4238422"/>
          </a:xfrm>
          <a:custGeom>
            <a:avLst/>
            <a:gdLst/>
            <a:ahLst/>
            <a:cxnLst/>
            <a:rect l="l" t="t" r="r" b="b"/>
            <a:pathLst>
              <a:path w="8275834" h="4238422">
                <a:moveTo>
                  <a:pt x="0" y="0"/>
                </a:moveTo>
                <a:lnTo>
                  <a:pt x="8275834" y="0"/>
                </a:lnTo>
                <a:lnTo>
                  <a:pt x="8275834" y="4238422"/>
                </a:lnTo>
                <a:lnTo>
                  <a:pt x="0" y="4238422"/>
                </a:lnTo>
                <a:lnTo>
                  <a:pt x="0" y="0"/>
                </a:lnTo>
                <a:close/>
              </a:path>
            </a:pathLst>
          </a:custGeom>
          <a:blipFill>
            <a:blip r:embed="rId14"/>
            <a:stretch>
              <a:fillRect l="-6797"/>
            </a:stretch>
          </a:blipFill>
        </p:spPr>
        <p:txBody>
          <a:bodyPr/>
          <a:lstStyle/>
          <a:p>
            <a:endParaRPr lang="uk-UA"/>
          </a:p>
        </p:txBody>
      </p:sp>
      <p:sp>
        <p:nvSpPr>
          <p:cNvPr id="18" name="TextBox 18"/>
          <p:cNvSpPr txBox="1"/>
          <p:nvPr/>
        </p:nvSpPr>
        <p:spPr>
          <a:xfrm>
            <a:off x="449976" y="283666"/>
            <a:ext cx="8922624" cy="10362901"/>
          </a:xfrm>
          <a:prstGeom prst="rect">
            <a:avLst/>
          </a:prstGeom>
        </p:spPr>
        <p:txBody>
          <a:bodyPr wrap="square" lIns="0" tIns="0" rIns="0" bIns="0" rtlCol="0" anchor="t">
            <a:spAutoFit/>
          </a:bodyPr>
          <a:lstStyle/>
          <a:p>
            <a:pPr algn="ctr">
              <a:lnSpc>
                <a:spcPts val="4759"/>
              </a:lnSpc>
              <a:spcBef>
                <a:spcPct val="0"/>
              </a:spcBef>
            </a:pPr>
            <a:r>
              <a:rPr lang="en-US" sz="3399" b="1" dirty="0">
                <a:solidFill>
                  <a:schemeClr val="accent4">
                    <a:lumMod val="50000"/>
                  </a:schemeClr>
                </a:solidFill>
                <a:latin typeface="Canva Sans"/>
                <a:ea typeface="Canva Sans"/>
                <a:cs typeface="Canva Sans"/>
                <a:sym typeface="Canva Sans"/>
              </a:rPr>
              <a:t>У </a:t>
            </a:r>
            <a:r>
              <a:rPr lang="uk-UA" sz="3399" b="1" dirty="0">
                <a:solidFill>
                  <a:schemeClr val="accent4">
                    <a:lumMod val="50000"/>
                  </a:schemeClr>
                </a:solidFill>
                <a:latin typeface="Canva Sans"/>
                <a:ea typeface="Canva Sans"/>
                <a:cs typeface="Canva Sans"/>
                <a:sym typeface="Canva Sans"/>
              </a:rPr>
              <a:t>рамках Польських Студій Українсько-Польського інституту </a:t>
            </a:r>
          </a:p>
          <a:p>
            <a:pPr algn="ctr">
              <a:lnSpc>
                <a:spcPts val="4759"/>
              </a:lnSpc>
              <a:spcBef>
                <a:spcPct val="0"/>
              </a:spcBef>
            </a:pPr>
            <a:r>
              <a:rPr lang="uk-UA" sz="3399" b="1" dirty="0">
                <a:solidFill>
                  <a:schemeClr val="accent4">
                    <a:lumMod val="50000"/>
                  </a:schemeClr>
                </a:solidFill>
                <a:latin typeface="Canva Sans"/>
                <a:ea typeface="Canva Sans"/>
                <a:cs typeface="Canva Sans"/>
                <a:sym typeface="Canva Sans"/>
              </a:rPr>
              <a:t> ЧНУ імені Петра Могили</a:t>
            </a:r>
          </a:p>
          <a:p>
            <a:r>
              <a:rPr lang="uk-UA" sz="2800" dirty="0">
                <a:solidFill>
                  <a:schemeClr val="accent4">
                    <a:lumMod val="50000"/>
                  </a:schemeClr>
                </a:solidFill>
              </a:rPr>
              <a:t>11 листопада 2024 року у рамках Польських Студій Українсько-Польського інституту ЧНУ імені Петра Могили відбулась лекція-дискусія «Шлях Другої Речі Посполитої до Незалежності», присвячена яскравому й водночас драматичному шляху Польщі до здобуття Незалежності.</a:t>
            </a:r>
          </a:p>
          <a:p>
            <a:r>
              <a:rPr lang="uk-UA" sz="2800" dirty="0">
                <a:solidFill>
                  <a:schemeClr val="accent4">
                    <a:lumMod val="50000"/>
                  </a:schemeClr>
                </a:solidFill>
              </a:rPr>
              <a:t>Подія мала на меті глибше ознайомити слухачів із історичними передумовами, політичними викликами та суспільними змінами, які привели до утворення незалежної польської держави на початку ХХ століття.</a:t>
            </a:r>
          </a:p>
          <a:p>
            <a:r>
              <a:rPr lang="uk-UA" sz="2800" dirty="0">
                <a:solidFill>
                  <a:schemeClr val="accent4">
                    <a:lumMod val="50000"/>
                  </a:schemeClr>
                </a:solidFill>
              </a:rPr>
              <a:t>Лекція була особливо цікавою для студентів історичних і філологічних спеціальностей, політологів, міжнародників, а також усіх, хто захоплюється історією та культурою Центрально-Східної Європи.</a:t>
            </a:r>
          </a:p>
          <a:p>
            <a:r>
              <a:rPr lang="uk-UA" sz="2800" dirty="0">
                <a:solidFill>
                  <a:schemeClr val="accent4">
                    <a:lumMod val="50000"/>
                  </a:schemeClr>
                </a:solidFill>
              </a:rPr>
              <a:t>Спікером виступив Андрій Мац, перекладач, журналіст і громадський діяч, який є аспірантом Чорноморського національного університету імені Петра Могили.</a:t>
            </a:r>
            <a:r>
              <a:rPr lang="en-US" sz="2999" dirty="0">
                <a:solidFill>
                  <a:schemeClr val="accent4">
                    <a:lumMod val="50000"/>
                  </a:schemeClr>
                </a:solidFill>
                <a:latin typeface="Canva Sans"/>
                <a:ea typeface="Canva Sans"/>
                <a:cs typeface="Canva Sans"/>
                <a:sym typeface="Canva Sans"/>
              </a:rPr>
              <a:t> </a:t>
            </a:r>
            <a:r>
              <a:rPr lang="en-US" sz="2999" dirty="0">
                <a:latin typeface="Canva Sans"/>
                <a:ea typeface="Canva Sans"/>
                <a:cs typeface="Canva Sans"/>
                <a:sym typeface="Canva Sans"/>
              </a:rPr>
              <a:t>URL</a:t>
            </a:r>
            <a:r>
              <a:rPr lang="en-US" sz="2400" dirty="0">
                <a:latin typeface="Canva Sans"/>
                <a:ea typeface="Canva Sans"/>
                <a:cs typeface="Canva Sans"/>
                <a:sym typeface="Canva Sans"/>
              </a:rPr>
              <a:t>:</a:t>
            </a:r>
            <a:r>
              <a:rPr lang="en-US" sz="2400" dirty="0">
                <a:solidFill>
                  <a:srgbClr val="FFDE59"/>
                </a:solidFill>
                <a:latin typeface="Canva Sans"/>
                <a:ea typeface="Canva Sans"/>
                <a:cs typeface="Canva Sans"/>
                <a:sym typeface="Canva Sans"/>
              </a:rPr>
              <a:t> </a:t>
            </a:r>
            <a:r>
              <a:rPr lang="en-US" sz="2400" dirty="0">
                <a:solidFill>
                  <a:srgbClr val="FFDE59"/>
                </a:solidFill>
                <a:latin typeface="Canva Sans"/>
                <a:ea typeface="Canva Sans"/>
                <a:cs typeface="Canva Sans"/>
                <a:sym typeface="Canva Sans"/>
                <a:hlinkClick r:id="rId15"/>
              </a:rPr>
              <a:t>https://chmnu.edu.ua/shlyah-drugoyi-rechi-pospolitoyi-do-nezalezhnosti-u-chnu-imeni-petra-mogili-vidbulasya-lektsiya-diskusiya-do-richnitsi-polskoyi-nezalezhnosti</a:t>
            </a:r>
            <a:endParaRPr lang="uk-UA" sz="2400" dirty="0">
              <a:solidFill>
                <a:srgbClr val="FFDE59"/>
              </a:solidFill>
              <a:latin typeface="Canva Sans"/>
              <a:ea typeface="Canva Sans"/>
              <a:cs typeface="Canva Sans"/>
              <a:sym typeface="Canva Sans"/>
            </a:endParaRPr>
          </a:p>
          <a:p>
            <a:pPr algn="ctr">
              <a:lnSpc>
                <a:spcPts val="4199"/>
              </a:lnSpc>
              <a:spcBef>
                <a:spcPct val="0"/>
              </a:spcBef>
            </a:pPr>
            <a:endParaRPr lang="en-US" sz="2400" dirty="0">
              <a:solidFill>
                <a:srgbClr val="FFDE59"/>
              </a:solidFill>
              <a:latin typeface="Canva Sans"/>
              <a:ea typeface="Canva Sans"/>
              <a:cs typeface="Canva Sans"/>
              <a:sym typeface="Canva San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4800446" y="9258300"/>
            <a:ext cx="8744936" cy="0"/>
          </a:xfrm>
          <a:prstGeom prst="line">
            <a:avLst/>
          </a:prstGeom>
          <a:ln w="19050" cap="flat">
            <a:solidFill>
              <a:srgbClr val="48276D"/>
            </a:solidFill>
            <a:prstDash val="solid"/>
            <a:headEnd type="none" w="sm" len="sm"/>
            <a:tailEnd type="none" w="sm" len="sm"/>
          </a:ln>
        </p:spPr>
        <p:txBody>
          <a:bodyPr/>
          <a:lstStyle/>
          <a:p>
            <a:endParaRPr lang="uk-UA"/>
          </a:p>
        </p:txBody>
      </p:sp>
      <p:grpSp>
        <p:nvGrpSpPr>
          <p:cNvPr id="3" name="Group 3"/>
          <p:cNvGrpSpPr/>
          <p:nvPr/>
        </p:nvGrpSpPr>
        <p:grpSpPr>
          <a:xfrm>
            <a:off x="13361619" y="-194461"/>
            <a:ext cx="5093325" cy="10675921"/>
            <a:chOff x="0" y="0"/>
            <a:chExt cx="1341452" cy="2811765"/>
          </a:xfrm>
        </p:grpSpPr>
        <p:sp>
          <p:nvSpPr>
            <p:cNvPr id="4" name="Freeform 4"/>
            <p:cNvSpPr/>
            <p:nvPr/>
          </p:nvSpPr>
          <p:spPr>
            <a:xfrm>
              <a:off x="0" y="0"/>
              <a:ext cx="1341452" cy="2811765"/>
            </a:xfrm>
            <a:custGeom>
              <a:avLst/>
              <a:gdLst/>
              <a:ahLst/>
              <a:cxnLst/>
              <a:rect l="l" t="t" r="r" b="b"/>
              <a:pathLst>
                <a:path w="1341452" h="2811765">
                  <a:moveTo>
                    <a:pt x="0" y="0"/>
                  </a:moveTo>
                  <a:lnTo>
                    <a:pt x="1341452" y="0"/>
                  </a:lnTo>
                  <a:lnTo>
                    <a:pt x="1341452" y="2811765"/>
                  </a:lnTo>
                  <a:lnTo>
                    <a:pt x="0" y="2811765"/>
                  </a:lnTo>
                  <a:close/>
                </a:path>
              </a:pathLst>
            </a:custGeom>
            <a:gradFill rotWithShape="1">
              <a:gsLst>
                <a:gs pos="0">
                  <a:srgbClr val="9374B3">
                    <a:alpha val="100000"/>
                  </a:srgbClr>
                </a:gs>
                <a:gs pos="50000">
                  <a:srgbClr val="7161A6">
                    <a:alpha val="100000"/>
                  </a:srgbClr>
                </a:gs>
                <a:gs pos="100000">
                  <a:srgbClr val="4A4D9C">
                    <a:alpha val="100000"/>
                  </a:srgbClr>
                </a:gs>
              </a:gsLst>
              <a:lin ang="0"/>
            </a:gradFill>
          </p:spPr>
          <p:txBody>
            <a:bodyPr/>
            <a:lstStyle/>
            <a:p>
              <a:endParaRPr lang="uk-UA"/>
            </a:p>
          </p:txBody>
        </p:sp>
        <p:sp>
          <p:nvSpPr>
            <p:cNvPr id="5" name="TextBox 5"/>
            <p:cNvSpPr txBox="1"/>
            <p:nvPr/>
          </p:nvSpPr>
          <p:spPr>
            <a:xfrm>
              <a:off x="0" y="-38100"/>
              <a:ext cx="1341452" cy="2849865"/>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5498007" y="7924463"/>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alphaModFix amt="35000"/>
              <a:extLst>
                <a:ext uri="{96DAC541-7B7A-43D3-8B79-37D633B846F1}">
                  <asvg:svgBlip xmlns:asvg="http://schemas.microsoft.com/office/drawing/2016/SVG/main" xmlns="" r:embed="rId3"/>
                </a:ext>
              </a:extLst>
            </a:blip>
            <a:stretch>
              <a:fillRect/>
            </a:stretch>
          </a:blipFill>
        </p:spPr>
        <p:txBody>
          <a:bodyPr/>
          <a:lstStyle/>
          <a:p>
            <a:endParaRPr lang="uk-UA"/>
          </a:p>
        </p:txBody>
      </p:sp>
      <p:grpSp>
        <p:nvGrpSpPr>
          <p:cNvPr id="7" name="Group 7"/>
          <p:cNvGrpSpPr>
            <a:grpSpLocks noChangeAspect="1"/>
          </p:cNvGrpSpPr>
          <p:nvPr/>
        </p:nvGrpSpPr>
        <p:grpSpPr>
          <a:xfrm>
            <a:off x="11379145" y="1751286"/>
            <a:ext cx="6176262" cy="6784428"/>
            <a:chOff x="0" y="0"/>
            <a:chExt cx="5803900" cy="6375400"/>
          </a:xfrm>
        </p:grpSpPr>
        <p:sp>
          <p:nvSpPr>
            <p:cNvPr id="8" name="Freeform 8"/>
            <p:cNvSpPr/>
            <p:nvPr/>
          </p:nvSpPr>
          <p:spPr>
            <a:xfrm>
              <a:off x="12700" y="12700"/>
              <a:ext cx="5778500" cy="6350000"/>
            </a:xfrm>
            <a:custGeom>
              <a:avLst/>
              <a:gdLst/>
              <a:ahLst/>
              <a:cxnLst/>
              <a:rect l="l" t="t" r="r" b="b"/>
              <a:pathLst>
                <a:path w="5778500" h="6350000">
                  <a:moveTo>
                    <a:pt x="2889250" y="0"/>
                  </a:moveTo>
                  <a:cubicBezTo>
                    <a:pt x="1258570" y="0"/>
                    <a:pt x="0" y="1144270"/>
                    <a:pt x="0" y="2917190"/>
                  </a:cubicBezTo>
                  <a:cubicBezTo>
                    <a:pt x="0" y="4175760"/>
                    <a:pt x="0" y="6350000"/>
                    <a:pt x="0" y="6350000"/>
                  </a:cubicBezTo>
                  <a:lnTo>
                    <a:pt x="2889250" y="6350000"/>
                  </a:lnTo>
                  <a:lnTo>
                    <a:pt x="5778500" y="6350000"/>
                  </a:lnTo>
                  <a:cubicBezTo>
                    <a:pt x="5778500" y="6350000"/>
                    <a:pt x="5778500" y="4175760"/>
                    <a:pt x="5778500" y="2917190"/>
                  </a:cubicBezTo>
                  <a:cubicBezTo>
                    <a:pt x="5778500" y="1144270"/>
                    <a:pt x="4519930" y="0"/>
                    <a:pt x="2889250" y="0"/>
                  </a:cubicBezTo>
                  <a:close/>
                </a:path>
              </a:pathLst>
            </a:custGeom>
            <a:blipFill>
              <a:blip r:embed="rId4"/>
              <a:stretch>
                <a:fillRect r="-64938"/>
              </a:stretch>
            </a:blipFill>
          </p:spPr>
          <p:txBody>
            <a:bodyPr/>
            <a:lstStyle/>
            <a:p>
              <a:endParaRPr lang="uk-UA"/>
            </a:p>
          </p:txBody>
        </p:sp>
        <p:sp>
          <p:nvSpPr>
            <p:cNvPr id="9" name="Freeform 9"/>
            <p:cNvSpPr/>
            <p:nvPr/>
          </p:nvSpPr>
          <p:spPr>
            <a:xfrm>
              <a:off x="0" y="0"/>
              <a:ext cx="5803900" cy="6375400"/>
            </a:xfrm>
            <a:custGeom>
              <a:avLst/>
              <a:gdLst/>
              <a:ahLst/>
              <a:cxnLst/>
              <a:rect l="l" t="t" r="r" b="b"/>
              <a:pathLst>
                <a:path w="5803900" h="6375400">
                  <a:moveTo>
                    <a:pt x="5803900" y="6375400"/>
                  </a:moveTo>
                  <a:lnTo>
                    <a:pt x="0" y="6375400"/>
                  </a:lnTo>
                  <a:lnTo>
                    <a:pt x="0" y="2929890"/>
                  </a:lnTo>
                  <a:cubicBezTo>
                    <a:pt x="0" y="2495550"/>
                    <a:pt x="74930" y="2089150"/>
                    <a:pt x="223520" y="1720850"/>
                  </a:cubicBezTo>
                  <a:cubicBezTo>
                    <a:pt x="365760" y="1367790"/>
                    <a:pt x="571500" y="1056640"/>
                    <a:pt x="836930" y="797560"/>
                  </a:cubicBezTo>
                  <a:cubicBezTo>
                    <a:pt x="1361440" y="283210"/>
                    <a:pt x="2095500" y="0"/>
                    <a:pt x="2901950" y="0"/>
                  </a:cubicBezTo>
                  <a:cubicBezTo>
                    <a:pt x="3708400" y="0"/>
                    <a:pt x="4441190" y="283210"/>
                    <a:pt x="4966970" y="797560"/>
                  </a:cubicBezTo>
                  <a:cubicBezTo>
                    <a:pt x="5232400" y="1056640"/>
                    <a:pt x="5438140" y="1367790"/>
                    <a:pt x="5580380" y="1722120"/>
                  </a:cubicBezTo>
                  <a:cubicBezTo>
                    <a:pt x="5728970" y="2090420"/>
                    <a:pt x="5803900" y="2496820"/>
                    <a:pt x="5803900" y="2931160"/>
                  </a:cubicBezTo>
                  <a:lnTo>
                    <a:pt x="5803900" y="6375400"/>
                  </a:lnTo>
                  <a:close/>
                  <a:moveTo>
                    <a:pt x="25400" y="6350000"/>
                  </a:moveTo>
                  <a:lnTo>
                    <a:pt x="5778500" y="6350000"/>
                  </a:lnTo>
                  <a:lnTo>
                    <a:pt x="5778500" y="2929890"/>
                  </a:lnTo>
                  <a:cubicBezTo>
                    <a:pt x="5778500" y="2499360"/>
                    <a:pt x="5703570" y="2095500"/>
                    <a:pt x="5557520" y="1731010"/>
                  </a:cubicBezTo>
                  <a:cubicBezTo>
                    <a:pt x="5416550" y="1380490"/>
                    <a:pt x="5212080" y="1073150"/>
                    <a:pt x="4949190" y="815340"/>
                  </a:cubicBezTo>
                  <a:cubicBezTo>
                    <a:pt x="4428490" y="306070"/>
                    <a:pt x="3700780" y="25400"/>
                    <a:pt x="2901950" y="25400"/>
                  </a:cubicBezTo>
                  <a:cubicBezTo>
                    <a:pt x="2103120" y="25400"/>
                    <a:pt x="1375410" y="306070"/>
                    <a:pt x="854710" y="815340"/>
                  </a:cubicBezTo>
                  <a:cubicBezTo>
                    <a:pt x="591820" y="1071880"/>
                    <a:pt x="387350" y="1380490"/>
                    <a:pt x="246380" y="1731010"/>
                  </a:cubicBezTo>
                  <a:cubicBezTo>
                    <a:pt x="100330" y="2095500"/>
                    <a:pt x="25400" y="2499360"/>
                    <a:pt x="25400" y="2929890"/>
                  </a:cubicBezTo>
                  <a:lnTo>
                    <a:pt x="25400" y="6350000"/>
                  </a:lnTo>
                  <a:close/>
                </a:path>
              </a:pathLst>
            </a:custGeom>
            <a:solidFill>
              <a:srgbClr val="FFFFFF"/>
            </a:solidFill>
          </p:spPr>
          <p:txBody>
            <a:bodyPr/>
            <a:lstStyle/>
            <a:p>
              <a:endParaRPr lang="uk-UA"/>
            </a:p>
          </p:txBody>
        </p:sp>
      </p:grpSp>
      <p:sp>
        <p:nvSpPr>
          <p:cNvPr id="10" name="AutoShape 10"/>
          <p:cNvSpPr/>
          <p:nvPr/>
        </p:nvSpPr>
        <p:spPr>
          <a:xfrm>
            <a:off x="1028700" y="1047750"/>
            <a:ext cx="12332919" cy="0"/>
          </a:xfrm>
          <a:prstGeom prst="line">
            <a:avLst/>
          </a:prstGeom>
          <a:ln w="19050" cap="flat">
            <a:solidFill>
              <a:srgbClr val="48276D"/>
            </a:solidFill>
            <a:prstDash val="solid"/>
            <a:headEnd type="none" w="sm" len="sm"/>
            <a:tailEnd type="none" w="sm" len="sm"/>
          </a:ln>
        </p:spPr>
        <p:txBody>
          <a:bodyPr/>
          <a:lstStyle/>
          <a:p>
            <a:endParaRPr lang="uk-UA"/>
          </a:p>
        </p:txBody>
      </p:sp>
      <p:sp>
        <p:nvSpPr>
          <p:cNvPr id="11" name="Freeform 11"/>
          <p:cNvSpPr/>
          <p:nvPr/>
        </p:nvSpPr>
        <p:spPr>
          <a:xfrm>
            <a:off x="10170313" y="729247"/>
            <a:ext cx="561540" cy="140385"/>
          </a:xfrm>
          <a:custGeom>
            <a:avLst/>
            <a:gdLst/>
            <a:ahLst/>
            <a:cxnLst/>
            <a:rect l="l" t="t" r="r" b="b"/>
            <a:pathLst>
              <a:path w="561540" h="140385">
                <a:moveTo>
                  <a:pt x="0" y="0"/>
                </a:moveTo>
                <a:lnTo>
                  <a:pt x="561540" y="0"/>
                </a:lnTo>
                <a:lnTo>
                  <a:pt x="561540" y="140385"/>
                </a:lnTo>
                <a:lnTo>
                  <a:pt x="0" y="14038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uk-UA"/>
          </a:p>
        </p:txBody>
      </p:sp>
      <p:sp>
        <p:nvSpPr>
          <p:cNvPr id="12" name="Freeform 12"/>
          <p:cNvSpPr/>
          <p:nvPr/>
        </p:nvSpPr>
        <p:spPr>
          <a:xfrm>
            <a:off x="14312231" y="653395"/>
            <a:ext cx="562446" cy="375305"/>
          </a:xfrm>
          <a:custGeom>
            <a:avLst/>
            <a:gdLst/>
            <a:ahLst/>
            <a:cxnLst/>
            <a:rect l="l" t="t" r="r" b="b"/>
            <a:pathLst>
              <a:path w="562446" h="375305">
                <a:moveTo>
                  <a:pt x="0" y="0"/>
                </a:moveTo>
                <a:lnTo>
                  <a:pt x="562446" y="0"/>
                </a:lnTo>
                <a:lnTo>
                  <a:pt x="562446" y="375305"/>
                </a:lnTo>
                <a:lnTo>
                  <a:pt x="0" y="37530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uk-UA"/>
          </a:p>
        </p:txBody>
      </p:sp>
      <p:grpSp>
        <p:nvGrpSpPr>
          <p:cNvPr id="13" name="Group 13"/>
          <p:cNvGrpSpPr/>
          <p:nvPr/>
        </p:nvGrpSpPr>
        <p:grpSpPr>
          <a:xfrm>
            <a:off x="0" y="9417368"/>
            <a:ext cx="2450613" cy="710489"/>
            <a:chOff x="0" y="0"/>
            <a:chExt cx="645429" cy="187125"/>
          </a:xfrm>
        </p:grpSpPr>
        <p:sp>
          <p:nvSpPr>
            <p:cNvPr id="14" name="Freeform 14"/>
            <p:cNvSpPr/>
            <p:nvPr/>
          </p:nvSpPr>
          <p:spPr>
            <a:xfrm>
              <a:off x="0" y="0"/>
              <a:ext cx="645429" cy="187125"/>
            </a:xfrm>
            <a:custGeom>
              <a:avLst/>
              <a:gdLst/>
              <a:ahLst/>
              <a:cxnLst/>
              <a:rect l="l" t="t" r="r" b="b"/>
              <a:pathLst>
                <a:path w="645429" h="187125">
                  <a:moveTo>
                    <a:pt x="69502" y="0"/>
                  </a:moveTo>
                  <a:lnTo>
                    <a:pt x="575927" y="0"/>
                  </a:lnTo>
                  <a:cubicBezTo>
                    <a:pt x="594360" y="0"/>
                    <a:pt x="612038" y="7322"/>
                    <a:pt x="625072" y="20357"/>
                  </a:cubicBezTo>
                  <a:cubicBezTo>
                    <a:pt x="638107" y="33391"/>
                    <a:pt x="645429" y="51069"/>
                    <a:pt x="645429" y="69502"/>
                  </a:cubicBezTo>
                  <a:lnTo>
                    <a:pt x="645429" y="117623"/>
                  </a:lnTo>
                  <a:cubicBezTo>
                    <a:pt x="645429" y="156008"/>
                    <a:pt x="614312" y="187125"/>
                    <a:pt x="575927" y="187125"/>
                  </a:cubicBezTo>
                  <a:lnTo>
                    <a:pt x="69502" y="187125"/>
                  </a:lnTo>
                  <a:cubicBezTo>
                    <a:pt x="51069" y="187125"/>
                    <a:pt x="33391" y="179802"/>
                    <a:pt x="20357" y="166768"/>
                  </a:cubicBezTo>
                  <a:cubicBezTo>
                    <a:pt x="7322" y="153734"/>
                    <a:pt x="0" y="136056"/>
                    <a:pt x="0" y="117623"/>
                  </a:cubicBezTo>
                  <a:lnTo>
                    <a:pt x="0" y="69502"/>
                  </a:lnTo>
                  <a:cubicBezTo>
                    <a:pt x="0" y="31117"/>
                    <a:pt x="31117" y="0"/>
                    <a:pt x="69502" y="0"/>
                  </a:cubicBezTo>
                  <a:close/>
                </a:path>
              </a:pathLst>
            </a:custGeom>
            <a:solidFill>
              <a:srgbClr val="48276D"/>
            </a:solidFill>
            <a:ln w="38100" cap="rnd">
              <a:solidFill>
                <a:srgbClr val="FFFFFF"/>
              </a:solidFill>
              <a:prstDash val="solid"/>
              <a:round/>
            </a:ln>
          </p:spPr>
          <p:txBody>
            <a:bodyPr/>
            <a:lstStyle/>
            <a:p>
              <a:endParaRPr lang="uk-UA"/>
            </a:p>
          </p:txBody>
        </p:sp>
        <p:sp>
          <p:nvSpPr>
            <p:cNvPr id="15" name="TextBox 15"/>
            <p:cNvSpPr txBox="1"/>
            <p:nvPr/>
          </p:nvSpPr>
          <p:spPr>
            <a:xfrm>
              <a:off x="0" y="-47625"/>
              <a:ext cx="645429" cy="234750"/>
            </a:xfrm>
            <a:prstGeom prst="rect">
              <a:avLst/>
            </a:prstGeom>
          </p:spPr>
          <p:txBody>
            <a:bodyPr lIns="50800" tIns="50800" rIns="50800" bIns="50800" rtlCol="0" anchor="ctr"/>
            <a:lstStyle/>
            <a:p>
              <a:pPr algn="ctr">
                <a:lnSpc>
                  <a:spcPts val="2939"/>
                </a:lnSpc>
              </a:pPr>
              <a:endParaRPr/>
            </a:p>
          </p:txBody>
        </p:sp>
      </p:grpSp>
      <p:sp>
        <p:nvSpPr>
          <p:cNvPr id="16" name="Freeform 16"/>
          <p:cNvSpPr/>
          <p:nvPr/>
        </p:nvSpPr>
        <p:spPr>
          <a:xfrm>
            <a:off x="2858198" y="7726747"/>
            <a:ext cx="395433" cy="395433"/>
          </a:xfrm>
          <a:custGeom>
            <a:avLst/>
            <a:gdLst/>
            <a:ahLst/>
            <a:cxnLst/>
            <a:rect l="l" t="t" r="r" b="b"/>
            <a:pathLst>
              <a:path w="395433" h="395433">
                <a:moveTo>
                  <a:pt x="0" y="0"/>
                </a:moveTo>
                <a:lnTo>
                  <a:pt x="395433" y="0"/>
                </a:lnTo>
                <a:lnTo>
                  <a:pt x="395433" y="395433"/>
                </a:lnTo>
                <a:lnTo>
                  <a:pt x="0" y="395433"/>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uk-UA"/>
          </a:p>
        </p:txBody>
      </p:sp>
      <p:sp>
        <p:nvSpPr>
          <p:cNvPr id="17" name="Freeform 17"/>
          <p:cNvSpPr/>
          <p:nvPr/>
        </p:nvSpPr>
        <p:spPr>
          <a:xfrm rot="5400000">
            <a:off x="9458441" y="1452590"/>
            <a:ext cx="517669" cy="1467617"/>
          </a:xfrm>
          <a:custGeom>
            <a:avLst/>
            <a:gdLst/>
            <a:ahLst/>
            <a:cxnLst/>
            <a:rect l="l" t="t" r="r" b="b"/>
            <a:pathLst>
              <a:path w="517669" h="1467617">
                <a:moveTo>
                  <a:pt x="0" y="0"/>
                </a:moveTo>
                <a:lnTo>
                  <a:pt x="517668" y="0"/>
                </a:lnTo>
                <a:lnTo>
                  <a:pt x="517668" y="1467617"/>
                </a:lnTo>
                <a:lnTo>
                  <a:pt x="0" y="1467617"/>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uk-UA"/>
          </a:p>
        </p:txBody>
      </p:sp>
      <p:sp>
        <p:nvSpPr>
          <p:cNvPr id="18" name="TextBox 18"/>
          <p:cNvSpPr txBox="1"/>
          <p:nvPr/>
        </p:nvSpPr>
        <p:spPr>
          <a:xfrm>
            <a:off x="674151" y="1381125"/>
            <a:ext cx="10691479" cy="7071038"/>
          </a:xfrm>
          <a:prstGeom prst="rect">
            <a:avLst/>
          </a:prstGeom>
        </p:spPr>
        <p:txBody>
          <a:bodyPr wrap="square" lIns="0" tIns="0" rIns="0" bIns="0" rtlCol="0" anchor="t">
            <a:spAutoFit/>
          </a:bodyPr>
          <a:lstStyle/>
          <a:p>
            <a:pPr marL="639702" lvl="1" algn="ctr">
              <a:lnSpc>
                <a:spcPts val="5451"/>
              </a:lnSpc>
            </a:pPr>
            <a:endParaRPr lang="uk-UA" sz="4800" b="1" dirty="0">
              <a:solidFill>
                <a:srgbClr val="48276D"/>
              </a:solidFill>
              <a:latin typeface="Montserrat Bold"/>
              <a:ea typeface="Montserrat Bold"/>
              <a:cs typeface="Montserrat Bold"/>
              <a:sym typeface="Montserrat Bold"/>
            </a:endParaRPr>
          </a:p>
          <a:p>
            <a:pPr marL="639702" lvl="1" algn="ctr">
              <a:lnSpc>
                <a:spcPts val="5451"/>
              </a:lnSpc>
            </a:pPr>
            <a:r>
              <a:rPr lang="en-US" sz="4800" b="1" dirty="0">
                <a:solidFill>
                  <a:srgbClr val="48276D"/>
                </a:solidFill>
                <a:latin typeface="Montserrat Bold"/>
                <a:ea typeface="Montserrat Bold"/>
                <a:cs typeface="Montserrat Bold"/>
                <a:sym typeface="Montserrat Bold"/>
              </a:rPr>
              <a:t>ЛЕКЦІЇ ВІД ПРЕДСТАВНИКІВ ОРГАНІВ ДЕРЖАВНОЇ ВЛАДИ, МІСЦЕВОГО САМОВРЯДУВАННЯ, ГРОМАДСЬКИХ ОРГАНІЗАЦІЙ, ПРОФЕСІЙНОЇ СПІЛЬНОТИ</a:t>
            </a:r>
          </a:p>
          <a:p>
            <a:pPr algn="l">
              <a:lnSpc>
                <a:spcPts val="12945"/>
              </a:lnSpc>
            </a:pPr>
            <a:endParaRPr lang="en-US" sz="5925" b="1" dirty="0">
              <a:solidFill>
                <a:srgbClr val="48276D"/>
              </a:solidFill>
              <a:latin typeface="Montserrat Bold"/>
              <a:ea typeface="Montserrat Bold"/>
              <a:cs typeface="Montserrat Bold"/>
              <a:sym typeface="Montserrat Bold"/>
            </a:endParaRPr>
          </a:p>
        </p:txBody>
      </p:sp>
      <p:sp>
        <p:nvSpPr>
          <p:cNvPr id="19" name="Freeform 19"/>
          <p:cNvSpPr/>
          <p:nvPr/>
        </p:nvSpPr>
        <p:spPr>
          <a:xfrm rot="5400000">
            <a:off x="2924938" y="8941991"/>
            <a:ext cx="585966" cy="1661243"/>
          </a:xfrm>
          <a:custGeom>
            <a:avLst/>
            <a:gdLst/>
            <a:ahLst/>
            <a:cxnLst/>
            <a:rect l="l" t="t" r="r" b="b"/>
            <a:pathLst>
              <a:path w="585966" h="1661243">
                <a:moveTo>
                  <a:pt x="0" y="0"/>
                </a:moveTo>
                <a:lnTo>
                  <a:pt x="585965" y="0"/>
                </a:lnTo>
                <a:lnTo>
                  <a:pt x="585965" y="1661242"/>
                </a:lnTo>
                <a:lnTo>
                  <a:pt x="0" y="166124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uk-UA"/>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4800446" y="9258300"/>
            <a:ext cx="12458854" cy="0"/>
          </a:xfrm>
          <a:prstGeom prst="line">
            <a:avLst/>
          </a:prstGeom>
          <a:ln w="19050" cap="flat">
            <a:solidFill>
              <a:srgbClr val="48276D"/>
            </a:solidFill>
            <a:prstDash val="solid"/>
            <a:headEnd type="none" w="sm" len="sm"/>
            <a:tailEnd type="none" w="sm" len="sm"/>
          </a:ln>
        </p:spPr>
        <p:txBody>
          <a:bodyPr/>
          <a:lstStyle/>
          <a:p>
            <a:endParaRPr lang="uk-UA"/>
          </a:p>
        </p:txBody>
      </p:sp>
      <p:sp>
        <p:nvSpPr>
          <p:cNvPr id="3" name="Freeform 3"/>
          <p:cNvSpPr/>
          <p:nvPr/>
        </p:nvSpPr>
        <p:spPr>
          <a:xfrm>
            <a:off x="15498007" y="7924463"/>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alphaModFix amt="35000"/>
              <a:extLst>
                <a:ext uri="{96DAC541-7B7A-43D3-8B79-37D633B846F1}">
                  <asvg:svgBlip xmlns:asvg="http://schemas.microsoft.com/office/drawing/2016/SVG/main" xmlns="" r:embed="rId3"/>
                </a:ext>
              </a:extLst>
            </a:blip>
            <a:stretch>
              <a:fillRect/>
            </a:stretch>
          </a:blipFill>
        </p:spPr>
        <p:txBody>
          <a:bodyPr/>
          <a:lstStyle/>
          <a:p>
            <a:endParaRPr lang="uk-UA"/>
          </a:p>
        </p:txBody>
      </p:sp>
      <p:sp>
        <p:nvSpPr>
          <p:cNvPr id="4" name="AutoShape 4"/>
          <p:cNvSpPr/>
          <p:nvPr/>
        </p:nvSpPr>
        <p:spPr>
          <a:xfrm flipV="1">
            <a:off x="1028700" y="1047750"/>
            <a:ext cx="16230600" cy="0"/>
          </a:xfrm>
          <a:prstGeom prst="line">
            <a:avLst/>
          </a:prstGeom>
          <a:ln w="19050" cap="flat">
            <a:solidFill>
              <a:srgbClr val="48276D"/>
            </a:solidFill>
            <a:prstDash val="solid"/>
            <a:headEnd type="none" w="sm" len="sm"/>
            <a:tailEnd type="none" w="sm" len="sm"/>
          </a:ln>
        </p:spPr>
        <p:txBody>
          <a:bodyPr/>
          <a:lstStyle/>
          <a:p>
            <a:endParaRPr lang="uk-UA"/>
          </a:p>
        </p:txBody>
      </p:sp>
      <p:sp>
        <p:nvSpPr>
          <p:cNvPr id="5" name="Freeform 5"/>
          <p:cNvSpPr/>
          <p:nvPr/>
        </p:nvSpPr>
        <p:spPr>
          <a:xfrm>
            <a:off x="16696854" y="642116"/>
            <a:ext cx="562446" cy="375305"/>
          </a:xfrm>
          <a:custGeom>
            <a:avLst/>
            <a:gdLst/>
            <a:ahLst/>
            <a:cxnLst/>
            <a:rect l="l" t="t" r="r" b="b"/>
            <a:pathLst>
              <a:path w="562446" h="375305">
                <a:moveTo>
                  <a:pt x="0" y="0"/>
                </a:moveTo>
                <a:lnTo>
                  <a:pt x="562446" y="0"/>
                </a:lnTo>
                <a:lnTo>
                  <a:pt x="562446" y="375305"/>
                </a:lnTo>
                <a:lnTo>
                  <a:pt x="0" y="37530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uk-UA"/>
          </a:p>
        </p:txBody>
      </p:sp>
      <p:grpSp>
        <p:nvGrpSpPr>
          <p:cNvPr id="6" name="Group 6"/>
          <p:cNvGrpSpPr/>
          <p:nvPr/>
        </p:nvGrpSpPr>
        <p:grpSpPr>
          <a:xfrm>
            <a:off x="717625" y="285168"/>
            <a:ext cx="6175345" cy="9887532"/>
            <a:chOff x="0" y="0"/>
            <a:chExt cx="1626428" cy="2811765"/>
          </a:xfrm>
        </p:grpSpPr>
        <p:sp>
          <p:nvSpPr>
            <p:cNvPr id="7" name="Freeform 7"/>
            <p:cNvSpPr/>
            <p:nvPr/>
          </p:nvSpPr>
          <p:spPr>
            <a:xfrm>
              <a:off x="0" y="0"/>
              <a:ext cx="1626428" cy="2811765"/>
            </a:xfrm>
            <a:custGeom>
              <a:avLst/>
              <a:gdLst/>
              <a:ahLst/>
              <a:cxnLst/>
              <a:rect l="l" t="t" r="r" b="b"/>
              <a:pathLst>
                <a:path w="1626428" h="2811765">
                  <a:moveTo>
                    <a:pt x="0" y="0"/>
                  </a:moveTo>
                  <a:lnTo>
                    <a:pt x="1626428" y="0"/>
                  </a:lnTo>
                  <a:lnTo>
                    <a:pt x="1626428" y="2811765"/>
                  </a:lnTo>
                  <a:lnTo>
                    <a:pt x="0" y="2811765"/>
                  </a:lnTo>
                  <a:close/>
                </a:path>
              </a:pathLst>
            </a:custGeom>
            <a:gradFill rotWithShape="1">
              <a:gsLst>
                <a:gs pos="0">
                  <a:srgbClr val="9374B3">
                    <a:alpha val="100000"/>
                  </a:srgbClr>
                </a:gs>
                <a:gs pos="50000">
                  <a:srgbClr val="7161A6">
                    <a:alpha val="100000"/>
                  </a:srgbClr>
                </a:gs>
                <a:gs pos="100000">
                  <a:srgbClr val="4A4D9C">
                    <a:alpha val="100000"/>
                  </a:srgbClr>
                </a:gs>
              </a:gsLst>
              <a:lin ang="0"/>
            </a:gradFill>
          </p:spPr>
          <p:txBody>
            <a:bodyPr/>
            <a:lstStyle/>
            <a:p>
              <a:endParaRPr lang="uk-UA"/>
            </a:p>
          </p:txBody>
        </p:sp>
        <p:sp>
          <p:nvSpPr>
            <p:cNvPr id="8" name="TextBox 8"/>
            <p:cNvSpPr txBox="1"/>
            <p:nvPr/>
          </p:nvSpPr>
          <p:spPr>
            <a:xfrm>
              <a:off x="0" y="-38100"/>
              <a:ext cx="1626428" cy="2849865"/>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a:off x="5842981" y="187860"/>
            <a:ext cx="711003" cy="674565"/>
          </a:xfrm>
          <a:custGeom>
            <a:avLst/>
            <a:gdLst/>
            <a:ahLst/>
            <a:cxnLst/>
            <a:rect l="l" t="t" r="r" b="b"/>
            <a:pathLst>
              <a:path w="711003" h="674565">
                <a:moveTo>
                  <a:pt x="0" y="0"/>
                </a:moveTo>
                <a:lnTo>
                  <a:pt x="711004" y="0"/>
                </a:lnTo>
                <a:lnTo>
                  <a:pt x="711004" y="674565"/>
                </a:lnTo>
                <a:lnTo>
                  <a:pt x="0" y="67456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uk-UA"/>
          </a:p>
        </p:txBody>
      </p:sp>
      <p:sp>
        <p:nvSpPr>
          <p:cNvPr id="10" name="Freeform 10"/>
          <p:cNvSpPr/>
          <p:nvPr/>
        </p:nvSpPr>
        <p:spPr>
          <a:xfrm>
            <a:off x="6642728" y="9290113"/>
            <a:ext cx="711003" cy="674565"/>
          </a:xfrm>
          <a:custGeom>
            <a:avLst/>
            <a:gdLst/>
            <a:ahLst/>
            <a:cxnLst/>
            <a:rect l="l" t="t" r="r" b="b"/>
            <a:pathLst>
              <a:path w="711003" h="674565">
                <a:moveTo>
                  <a:pt x="0" y="0"/>
                </a:moveTo>
                <a:lnTo>
                  <a:pt x="711004" y="0"/>
                </a:lnTo>
                <a:lnTo>
                  <a:pt x="711004" y="674564"/>
                </a:lnTo>
                <a:lnTo>
                  <a:pt x="0" y="67456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uk-UA"/>
          </a:p>
        </p:txBody>
      </p:sp>
      <p:grpSp>
        <p:nvGrpSpPr>
          <p:cNvPr id="11" name="Group 11"/>
          <p:cNvGrpSpPr/>
          <p:nvPr/>
        </p:nvGrpSpPr>
        <p:grpSpPr>
          <a:xfrm>
            <a:off x="17243189" y="2833442"/>
            <a:ext cx="1044811" cy="5724034"/>
            <a:chOff x="0" y="0"/>
            <a:chExt cx="275176" cy="1507565"/>
          </a:xfrm>
        </p:grpSpPr>
        <p:sp>
          <p:nvSpPr>
            <p:cNvPr id="12" name="Freeform 12"/>
            <p:cNvSpPr/>
            <p:nvPr/>
          </p:nvSpPr>
          <p:spPr>
            <a:xfrm>
              <a:off x="0" y="0"/>
              <a:ext cx="275176" cy="1507565"/>
            </a:xfrm>
            <a:custGeom>
              <a:avLst/>
              <a:gdLst/>
              <a:ahLst/>
              <a:cxnLst/>
              <a:rect l="l" t="t" r="r" b="b"/>
              <a:pathLst>
                <a:path w="275176" h="1507565">
                  <a:moveTo>
                    <a:pt x="0" y="0"/>
                  </a:moveTo>
                  <a:lnTo>
                    <a:pt x="275176" y="0"/>
                  </a:lnTo>
                  <a:lnTo>
                    <a:pt x="275176" y="1507565"/>
                  </a:lnTo>
                  <a:lnTo>
                    <a:pt x="0" y="1507565"/>
                  </a:lnTo>
                  <a:close/>
                </a:path>
              </a:pathLst>
            </a:custGeom>
            <a:gradFill rotWithShape="1">
              <a:gsLst>
                <a:gs pos="0">
                  <a:srgbClr val="9374B3">
                    <a:alpha val="100000"/>
                  </a:srgbClr>
                </a:gs>
                <a:gs pos="50000">
                  <a:srgbClr val="7161A6">
                    <a:alpha val="100000"/>
                  </a:srgbClr>
                </a:gs>
                <a:gs pos="100000">
                  <a:srgbClr val="4A4D9C">
                    <a:alpha val="100000"/>
                  </a:srgbClr>
                </a:gs>
              </a:gsLst>
              <a:lin ang="0"/>
            </a:gradFill>
          </p:spPr>
          <p:txBody>
            <a:bodyPr/>
            <a:lstStyle/>
            <a:p>
              <a:endParaRPr lang="uk-UA"/>
            </a:p>
          </p:txBody>
        </p:sp>
        <p:sp>
          <p:nvSpPr>
            <p:cNvPr id="13" name="TextBox 13"/>
            <p:cNvSpPr txBox="1"/>
            <p:nvPr/>
          </p:nvSpPr>
          <p:spPr>
            <a:xfrm>
              <a:off x="0" y="-38100"/>
              <a:ext cx="275176" cy="1545665"/>
            </a:xfrm>
            <a:prstGeom prst="rect">
              <a:avLst/>
            </a:prstGeom>
          </p:spPr>
          <p:txBody>
            <a:bodyPr lIns="50800" tIns="50800" rIns="50800" bIns="50800" rtlCol="0" anchor="ctr"/>
            <a:lstStyle/>
            <a:p>
              <a:pPr algn="ctr">
                <a:lnSpc>
                  <a:spcPts val="2659"/>
                </a:lnSpc>
                <a:spcBef>
                  <a:spcPct val="0"/>
                </a:spcBef>
              </a:pPr>
              <a:endParaRPr/>
            </a:p>
          </p:txBody>
        </p:sp>
      </p:grpSp>
      <p:sp>
        <p:nvSpPr>
          <p:cNvPr id="14" name="Freeform 14"/>
          <p:cNvSpPr/>
          <p:nvPr/>
        </p:nvSpPr>
        <p:spPr>
          <a:xfrm rot="-5400000">
            <a:off x="17461217" y="3939708"/>
            <a:ext cx="711163" cy="177791"/>
          </a:xfrm>
          <a:custGeom>
            <a:avLst/>
            <a:gdLst/>
            <a:ahLst/>
            <a:cxnLst/>
            <a:rect l="l" t="t" r="r" b="b"/>
            <a:pathLst>
              <a:path w="711163" h="177791">
                <a:moveTo>
                  <a:pt x="0" y="0"/>
                </a:moveTo>
                <a:lnTo>
                  <a:pt x="711162" y="0"/>
                </a:lnTo>
                <a:lnTo>
                  <a:pt x="711162" y="177791"/>
                </a:lnTo>
                <a:lnTo>
                  <a:pt x="0" y="17779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uk-UA"/>
          </a:p>
        </p:txBody>
      </p:sp>
      <p:sp>
        <p:nvSpPr>
          <p:cNvPr id="15" name="AutoShape 15"/>
          <p:cNvSpPr/>
          <p:nvPr/>
        </p:nvSpPr>
        <p:spPr>
          <a:xfrm flipV="1">
            <a:off x="17807273" y="4933828"/>
            <a:ext cx="0" cy="1044644"/>
          </a:xfrm>
          <a:prstGeom prst="line">
            <a:avLst/>
          </a:prstGeom>
          <a:ln w="19050" cap="flat">
            <a:solidFill>
              <a:srgbClr val="FFFFFF"/>
            </a:solidFill>
            <a:prstDash val="solid"/>
            <a:headEnd type="none" w="sm" len="sm"/>
            <a:tailEnd type="none" w="sm" len="sm"/>
          </a:ln>
        </p:spPr>
        <p:txBody>
          <a:bodyPr/>
          <a:lstStyle/>
          <a:p>
            <a:endParaRPr lang="uk-UA"/>
          </a:p>
        </p:txBody>
      </p:sp>
      <p:sp>
        <p:nvSpPr>
          <p:cNvPr id="16" name="Freeform 16"/>
          <p:cNvSpPr/>
          <p:nvPr/>
        </p:nvSpPr>
        <p:spPr>
          <a:xfrm rot="-5400000">
            <a:off x="17461217" y="6862572"/>
            <a:ext cx="711163" cy="177791"/>
          </a:xfrm>
          <a:custGeom>
            <a:avLst/>
            <a:gdLst/>
            <a:ahLst/>
            <a:cxnLst/>
            <a:rect l="l" t="t" r="r" b="b"/>
            <a:pathLst>
              <a:path w="711163" h="177791">
                <a:moveTo>
                  <a:pt x="0" y="0"/>
                </a:moveTo>
                <a:lnTo>
                  <a:pt x="711162" y="0"/>
                </a:lnTo>
                <a:lnTo>
                  <a:pt x="711162" y="177791"/>
                </a:lnTo>
                <a:lnTo>
                  <a:pt x="0" y="17779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uk-UA"/>
          </a:p>
        </p:txBody>
      </p:sp>
      <p:sp>
        <p:nvSpPr>
          <p:cNvPr id="17" name="Freeform 17"/>
          <p:cNvSpPr/>
          <p:nvPr/>
        </p:nvSpPr>
        <p:spPr>
          <a:xfrm>
            <a:off x="263498" y="1047750"/>
            <a:ext cx="6563877" cy="6383541"/>
          </a:xfrm>
          <a:custGeom>
            <a:avLst/>
            <a:gdLst/>
            <a:ahLst/>
            <a:cxnLst/>
            <a:rect l="l" t="t" r="r" b="b"/>
            <a:pathLst>
              <a:path w="6563877" h="6383541">
                <a:moveTo>
                  <a:pt x="0" y="0"/>
                </a:moveTo>
                <a:lnTo>
                  <a:pt x="6563877" y="0"/>
                </a:lnTo>
                <a:lnTo>
                  <a:pt x="6563877" y="6383541"/>
                </a:lnTo>
                <a:lnTo>
                  <a:pt x="0" y="6383541"/>
                </a:lnTo>
                <a:lnTo>
                  <a:pt x="0" y="0"/>
                </a:lnTo>
                <a:close/>
              </a:path>
            </a:pathLst>
          </a:custGeom>
          <a:blipFill>
            <a:blip r:embed="rId10"/>
            <a:stretch>
              <a:fillRect l="-5326" r="-5326"/>
            </a:stretch>
          </a:blipFill>
        </p:spPr>
        <p:txBody>
          <a:bodyPr/>
          <a:lstStyle/>
          <a:p>
            <a:endParaRPr lang="uk-UA"/>
          </a:p>
        </p:txBody>
      </p:sp>
      <p:sp>
        <p:nvSpPr>
          <p:cNvPr id="18" name="TextBox 18"/>
          <p:cNvSpPr txBox="1"/>
          <p:nvPr/>
        </p:nvSpPr>
        <p:spPr>
          <a:xfrm>
            <a:off x="6926000" y="642116"/>
            <a:ext cx="11590600" cy="14552702"/>
          </a:xfrm>
          <a:prstGeom prst="rect">
            <a:avLst/>
          </a:prstGeom>
        </p:spPr>
        <p:txBody>
          <a:bodyPr wrap="square" lIns="0" tIns="0" rIns="0" bIns="0" rtlCol="0" anchor="t">
            <a:spAutoFit/>
          </a:bodyPr>
          <a:lstStyle/>
          <a:p>
            <a:r>
              <a:rPr lang="en-US" sz="3400" b="1" spc="125" dirty="0">
                <a:solidFill>
                  <a:srgbClr val="48276D"/>
                </a:solidFill>
                <a:latin typeface="Montserrat Bold"/>
                <a:ea typeface="Montserrat Bold"/>
                <a:cs typeface="Montserrat Bold"/>
                <a:sym typeface="Montserrat Bold"/>
              </a:rPr>
              <a:t> </a:t>
            </a:r>
            <a:r>
              <a:rPr lang="en-US" b="1" spc="125" dirty="0">
                <a:solidFill>
                  <a:srgbClr val="48276D"/>
                </a:solidFill>
                <a:latin typeface="Montserrat Bold"/>
                <a:ea typeface="Montserrat Bold"/>
                <a:cs typeface="Montserrat Bold"/>
                <a:sym typeface="Montserrat Bold"/>
              </a:rPr>
              <a:t>23 КВІТНЯ 2025 Р. – НІКОЛАЄВ І.Є., ЗАВІДУВАЧ КАФЕДРИ ФІЛОСОФІЇ ОСВІТИ, ТЕОРІЇ Й МЕТОДИКИ СУСПІЛЬСТВОЗНАВЧИХ ПРЕДМЕТІВ МИКОЛАЇВСЬКОГО ОБЛАСНОГО ІНСТИТУТУ ПІСЛЯДИПЛОМНОЇ ПЕДАГОГІЧНОЇ ОСВІТИ, ДОКТОР ІСТОРИЧНИХ НАУК, ПРОФЕСОР</a:t>
            </a:r>
            <a:endParaRPr lang="uk-UA" b="1" spc="125" dirty="0">
              <a:solidFill>
                <a:srgbClr val="48276D"/>
              </a:solidFill>
              <a:latin typeface="Montserrat Bold"/>
              <a:ea typeface="Montserrat Bold"/>
              <a:cs typeface="Montserrat Bold"/>
              <a:sym typeface="Montserrat Bold"/>
            </a:endParaRPr>
          </a:p>
          <a:p>
            <a:endParaRPr lang="uk-UA" b="1" spc="125" dirty="0">
              <a:solidFill>
                <a:srgbClr val="48276D"/>
              </a:solidFill>
              <a:latin typeface="Montserrat Bold"/>
              <a:ea typeface="Montserrat Bold"/>
              <a:cs typeface="Montserrat Bold"/>
              <a:sym typeface="Montserrat Bold"/>
            </a:endParaRPr>
          </a:p>
          <a:p>
            <a:r>
              <a:rPr lang="uk-UA" sz="2400" dirty="0"/>
              <a:t>23 квітня 2025 року викладачі кафедри історії та здобувачі першого (бакалаврського), другого (магістерського) і третього (освітньо-наукового) рівнів вищої освіти спеціальностей «Історія та археологія» і Середня освіта «Історія та громадянська освіта» взяли участь у гостьовій лекції на тему «Закордонний досвід організації провідних освітніх систем на сучасному етапі». Організатором лекції виступив завідувач кафедри філософії освіти, теорії й методики суспільствознавчих предметів Миколаївського обласного інституту післядипломної педагогічної освіти, доктор історичних наук, професор Ніколаєв Ігор Євгенович.</a:t>
            </a:r>
          </a:p>
          <a:p>
            <a:r>
              <a:rPr lang="uk-UA" sz="2400" dirty="0"/>
              <a:t>У ході лекції було розглянуто загальні тенденції розвитку світової освіти. Особливу увагу приділено наступним аспектам:</a:t>
            </a:r>
          </a:p>
          <a:p>
            <a:r>
              <a:rPr lang="uk-UA" sz="2400" dirty="0"/>
              <a:t>• Ключові положення, структура і головні принципи організації освіти.</a:t>
            </a:r>
          </a:p>
          <a:p>
            <a:r>
              <a:rPr lang="uk-UA" sz="2400" dirty="0"/>
              <a:t>• Освітні системи Сінгапуру, Фінляндії, Данії, Китаю, Німеччини та Швеції.</a:t>
            </a:r>
          </a:p>
          <a:p>
            <a:r>
              <a:rPr lang="uk-UA" sz="2400" dirty="0"/>
              <a:t>• Досягнення високих якісних характеристик навчального процесу через запровадження методів навчання, що сприяють прояву творчої активності та самостійності учнів.</a:t>
            </a:r>
          </a:p>
          <a:p>
            <a:r>
              <a:rPr lang="uk-UA" sz="2400" dirty="0"/>
              <a:t>• Роль вчителя в активізації уваги до засобів організації взаємодії між учнями, між учнем та вчителем на всіх етапах пізнавального процесу.</a:t>
            </a:r>
          </a:p>
          <a:p>
            <a:endParaRPr lang="uk-UA" sz="2400" dirty="0"/>
          </a:p>
          <a:p>
            <a:pPr algn="l">
              <a:lnSpc>
                <a:spcPts val="3706"/>
              </a:lnSpc>
            </a:pPr>
            <a:r>
              <a:rPr lang="en-US" sz="2400" b="1" spc="125" dirty="0">
                <a:solidFill>
                  <a:srgbClr val="48276D"/>
                </a:solidFill>
                <a:latin typeface="Montserrat Bold"/>
                <a:ea typeface="Montserrat Bold"/>
                <a:cs typeface="Montserrat Bold"/>
                <a:sym typeface="Montserrat Bold"/>
                <a:hlinkClick r:id="rId11"/>
              </a:rPr>
              <a:t>https://www.facebook.com/History.chmnu/</a:t>
            </a:r>
            <a:endParaRPr lang="uk-UA" sz="2400" b="1" spc="125" dirty="0">
              <a:solidFill>
                <a:srgbClr val="48276D"/>
              </a:solidFill>
              <a:latin typeface="Montserrat Bold"/>
              <a:ea typeface="Montserrat Bold"/>
              <a:cs typeface="Montserrat Bold"/>
              <a:sym typeface="Montserrat Bold"/>
            </a:endParaRPr>
          </a:p>
          <a:p>
            <a:pPr algn="l">
              <a:lnSpc>
                <a:spcPts val="3706"/>
              </a:lnSpc>
            </a:pPr>
            <a:endParaRPr lang="en-US" sz="2400" b="1" spc="125" dirty="0">
              <a:solidFill>
                <a:srgbClr val="48276D"/>
              </a:solidFill>
              <a:latin typeface="Montserrat Bold"/>
              <a:ea typeface="Montserrat Bold"/>
              <a:cs typeface="Montserrat Bold"/>
              <a:sym typeface="Montserrat Bold"/>
            </a:endParaRPr>
          </a:p>
          <a:p>
            <a:pPr algn="l">
              <a:lnSpc>
                <a:spcPts val="3706"/>
              </a:lnSpc>
            </a:pPr>
            <a:endParaRPr lang="en-US" b="1" spc="125" dirty="0">
              <a:solidFill>
                <a:srgbClr val="48276D"/>
              </a:solidFill>
              <a:latin typeface="Montserrat Bold"/>
              <a:ea typeface="Montserrat Bold"/>
              <a:cs typeface="Montserrat Bold"/>
              <a:sym typeface="Montserrat Bold"/>
            </a:endParaRPr>
          </a:p>
          <a:p>
            <a:pPr algn="l">
              <a:lnSpc>
                <a:spcPts val="3706"/>
              </a:lnSpc>
            </a:pPr>
            <a:endParaRPr lang="uk-UA" sz="3400" b="1" spc="125" dirty="0">
              <a:solidFill>
                <a:srgbClr val="48276D"/>
              </a:solidFill>
              <a:latin typeface="Montserrat Bold"/>
              <a:ea typeface="Montserrat Bold"/>
              <a:cs typeface="Montserrat Bold"/>
              <a:sym typeface="Montserrat Bold"/>
            </a:endParaRPr>
          </a:p>
          <a:p>
            <a:pPr algn="l">
              <a:lnSpc>
                <a:spcPts val="3706"/>
              </a:lnSpc>
            </a:pPr>
            <a:endParaRPr lang="uk-UA" sz="3400" b="1" spc="125" dirty="0">
              <a:solidFill>
                <a:srgbClr val="48276D"/>
              </a:solidFill>
              <a:latin typeface="Montserrat Bold"/>
              <a:ea typeface="Montserrat Bold"/>
              <a:cs typeface="Montserrat Bold"/>
              <a:sym typeface="Montserrat Bold"/>
            </a:endParaRPr>
          </a:p>
          <a:p>
            <a:pPr algn="l">
              <a:lnSpc>
                <a:spcPts val="3706"/>
              </a:lnSpc>
            </a:pPr>
            <a:endParaRPr lang="uk-UA" sz="3400" b="1" spc="125" dirty="0">
              <a:solidFill>
                <a:srgbClr val="48276D"/>
              </a:solidFill>
              <a:latin typeface="Montserrat Bold"/>
              <a:ea typeface="Montserrat Bold"/>
              <a:cs typeface="Montserrat Bold"/>
              <a:sym typeface="Montserrat Bold"/>
            </a:endParaRPr>
          </a:p>
          <a:p>
            <a:pPr algn="l">
              <a:lnSpc>
                <a:spcPts val="3706"/>
              </a:lnSpc>
            </a:pPr>
            <a:endParaRPr lang="uk-UA" sz="3400" b="1" spc="125" dirty="0">
              <a:solidFill>
                <a:srgbClr val="48276D"/>
              </a:solidFill>
              <a:latin typeface="Montserrat Bold"/>
              <a:ea typeface="Montserrat Bold"/>
              <a:cs typeface="Montserrat Bold"/>
              <a:sym typeface="Montserrat Bold"/>
            </a:endParaRPr>
          </a:p>
          <a:p>
            <a:pPr algn="l">
              <a:lnSpc>
                <a:spcPts val="3706"/>
              </a:lnSpc>
            </a:pPr>
            <a:endParaRPr lang="uk-UA" sz="3400" b="1" spc="125" dirty="0">
              <a:solidFill>
                <a:srgbClr val="48276D"/>
              </a:solidFill>
              <a:latin typeface="Montserrat Bold"/>
              <a:ea typeface="Montserrat Bold"/>
              <a:cs typeface="Montserrat Bold"/>
              <a:sym typeface="Montserrat Bold"/>
            </a:endParaRPr>
          </a:p>
          <a:p>
            <a:pPr algn="l">
              <a:lnSpc>
                <a:spcPts val="3706"/>
              </a:lnSpc>
            </a:pPr>
            <a:endParaRPr lang="uk-UA" sz="3400" b="1" spc="125" dirty="0">
              <a:solidFill>
                <a:srgbClr val="48276D"/>
              </a:solidFill>
              <a:latin typeface="Montserrat Bold"/>
              <a:ea typeface="Montserrat Bold"/>
              <a:cs typeface="Montserrat Bold"/>
              <a:sym typeface="Montserrat Bold"/>
            </a:endParaRPr>
          </a:p>
          <a:p>
            <a:pPr algn="l">
              <a:lnSpc>
                <a:spcPts val="3706"/>
              </a:lnSpc>
            </a:pPr>
            <a:endParaRPr lang="uk-UA" sz="3400" b="1" spc="125" dirty="0">
              <a:solidFill>
                <a:srgbClr val="48276D"/>
              </a:solidFill>
              <a:latin typeface="Montserrat Bold"/>
              <a:ea typeface="Montserrat Bold"/>
              <a:cs typeface="Montserrat Bold"/>
              <a:sym typeface="Montserrat Bold"/>
            </a:endParaRPr>
          </a:p>
          <a:p>
            <a:pPr algn="l">
              <a:lnSpc>
                <a:spcPts val="3706"/>
              </a:lnSpc>
            </a:pPr>
            <a:endParaRPr lang="uk-UA" sz="3400" b="1" spc="125" dirty="0">
              <a:solidFill>
                <a:srgbClr val="48276D"/>
              </a:solidFill>
              <a:latin typeface="Montserrat Bold"/>
              <a:ea typeface="Montserrat Bold"/>
              <a:cs typeface="Montserrat Bold"/>
              <a:sym typeface="Montserrat Bold"/>
            </a:endParaRPr>
          </a:p>
          <a:p>
            <a:pPr algn="l">
              <a:lnSpc>
                <a:spcPts val="3706"/>
              </a:lnSpc>
            </a:pPr>
            <a:endParaRPr lang="en-US" sz="3400" b="1" spc="125" dirty="0">
              <a:solidFill>
                <a:srgbClr val="48276D"/>
              </a:solidFill>
              <a:latin typeface="Montserrat Bold"/>
              <a:ea typeface="Montserrat Bold"/>
              <a:cs typeface="Montserrat Bold"/>
              <a:sym typeface="Montserrat Bold"/>
            </a:endParaRPr>
          </a:p>
          <a:p>
            <a:pPr algn="l">
              <a:lnSpc>
                <a:spcPts val="3706"/>
              </a:lnSpc>
            </a:pPr>
            <a:r>
              <a:rPr lang="uk-UA" sz="3400" b="1" spc="125" dirty="0">
                <a:solidFill>
                  <a:srgbClr val="48276D"/>
                </a:solidFill>
                <a:latin typeface="Montserrat Bold"/>
                <a:ea typeface="Montserrat Bold"/>
                <a:cs typeface="Montserrat Bold"/>
                <a:sym typeface="Montserrat Bold"/>
              </a:rPr>
              <a:t> </a:t>
            </a:r>
            <a:endParaRPr lang="en-US" sz="3400" b="1" u="sng" spc="125" dirty="0">
              <a:solidFill>
                <a:srgbClr val="5170FF"/>
              </a:solidFill>
              <a:latin typeface="Montserrat Bold"/>
              <a:ea typeface="Montserrat Bold"/>
              <a:cs typeface="Montserrat Bold"/>
              <a:sym typeface="Montserrat Bold"/>
              <a:hlinkClick r:id="rId12" tooltip="https://www.facebook.com/share/p/1G7Se3z6oN/"/>
            </a:endParaRPr>
          </a:p>
          <a:p>
            <a:pPr algn="l">
              <a:lnSpc>
                <a:spcPts val="3706"/>
              </a:lnSpc>
            </a:pPr>
            <a:endParaRPr lang="en-US" sz="3400" b="1" u="sng" spc="125" dirty="0">
              <a:solidFill>
                <a:srgbClr val="5170FF"/>
              </a:solidFill>
              <a:latin typeface="Montserrat Bold"/>
              <a:ea typeface="Montserrat Bold"/>
              <a:cs typeface="Montserrat Bold"/>
              <a:sym typeface="Montserrat Bold"/>
              <a:hlinkClick r:id="rId12" tooltip="https://www.facebook.com/share/p/1G7Se3z6oN/"/>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4800446" y="9258300"/>
            <a:ext cx="12458854" cy="0"/>
          </a:xfrm>
          <a:prstGeom prst="line">
            <a:avLst/>
          </a:prstGeom>
          <a:ln w="19050" cap="flat">
            <a:solidFill>
              <a:srgbClr val="48276D"/>
            </a:solidFill>
            <a:prstDash val="solid"/>
            <a:headEnd type="none" w="sm" len="sm"/>
            <a:tailEnd type="none" w="sm" len="sm"/>
          </a:ln>
        </p:spPr>
        <p:txBody>
          <a:bodyPr/>
          <a:lstStyle/>
          <a:p>
            <a:endParaRPr lang="uk-UA"/>
          </a:p>
        </p:txBody>
      </p:sp>
      <p:sp>
        <p:nvSpPr>
          <p:cNvPr id="3" name="Freeform 3"/>
          <p:cNvSpPr/>
          <p:nvPr/>
        </p:nvSpPr>
        <p:spPr>
          <a:xfrm>
            <a:off x="15498007" y="7924463"/>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alphaModFix amt="35000"/>
              <a:extLst>
                <a:ext uri="{96DAC541-7B7A-43D3-8B79-37D633B846F1}">
                  <asvg:svgBlip xmlns:asvg="http://schemas.microsoft.com/office/drawing/2016/SVG/main" xmlns="" r:embed="rId3"/>
                </a:ext>
              </a:extLst>
            </a:blip>
            <a:stretch>
              <a:fillRect/>
            </a:stretch>
          </a:blipFill>
        </p:spPr>
        <p:txBody>
          <a:bodyPr/>
          <a:lstStyle/>
          <a:p>
            <a:endParaRPr lang="uk-UA"/>
          </a:p>
        </p:txBody>
      </p:sp>
      <p:sp>
        <p:nvSpPr>
          <p:cNvPr id="4" name="AutoShape 4"/>
          <p:cNvSpPr/>
          <p:nvPr/>
        </p:nvSpPr>
        <p:spPr>
          <a:xfrm flipV="1">
            <a:off x="1028700" y="1047750"/>
            <a:ext cx="16230600" cy="0"/>
          </a:xfrm>
          <a:prstGeom prst="line">
            <a:avLst/>
          </a:prstGeom>
          <a:ln w="19050" cap="flat">
            <a:solidFill>
              <a:srgbClr val="48276D"/>
            </a:solidFill>
            <a:prstDash val="solid"/>
            <a:headEnd type="none" w="sm" len="sm"/>
            <a:tailEnd type="none" w="sm" len="sm"/>
          </a:ln>
        </p:spPr>
        <p:txBody>
          <a:bodyPr/>
          <a:lstStyle/>
          <a:p>
            <a:endParaRPr lang="uk-UA"/>
          </a:p>
        </p:txBody>
      </p:sp>
      <p:sp>
        <p:nvSpPr>
          <p:cNvPr id="5" name="Freeform 5"/>
          <p:cNvSpPr/>
          <p:nvPr/>
        </p:nvSpPr>
        <p:spPr>
          <a:xfrm>
            <a:off x="16696854" y="642116"/>
            <a:ext cx="562446" cy="375305"/>
          </a:xfrm>
          <a:custGeom>
            <a:avLst/>
            <a:gdLst/>
            <a:ahLst/>
            <a:cxnLst/>
            <a:rect l="l" t="t" r="r" b="b"/>
            <a:pathLst>
              <a:path w="562446" h="375305">
                <a:moveTo>
                  <a:pt x="0" y="0"/>
                </a:moveTo>
                <a:lnTo>
                  <a:pt x="562446" y="0"/>
                </a:lnTo>
                <a:lnTo>
                  <a:pt x="562446" y="375305"/>
                </a:lnTo>
                <a:lnTo>
                  <a:pt x="0" y="37530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uk-UA"/>
          </a:p>
        </p:txBody>
      </p:sp>
      <p:grpSp>
        <p:nvGrpSpPr>
          <p:cNvPr id="6" name="Group 6"/>
          <p:cNvGrpSpPr/>
          <p:nvPr/>
        </p:nvGrpSpPr>
        <p:grpSpPr>
          <a:xfrm>
            <a:off x="115028" y="46048"/>
            <a:ext cx="4549591" cy="6905419"/>
            <a:chOff x="0" y="0"/>
            <a:chExt cx="1626428" cy="2811765"/>
          </a:xfrm>
        </p:grpSpPr>
        <p:sp>
          <p:nvSpPr>
            <p:cNvPr id="7" name="Freeform 7"/>
            <p:cNvSpPr/>
            <p:nvPr/>
          </p:nvSpPr>
          <p:spPr>
            <a:xfrm>
              <a:off x="0" y="0"/>
              <a:ext cx="1626428" cy="2811765"/>
            </a:xfrm>
            <a:custGeom>
              <a:avLst/>
              <a:gdLst/>
              <a:ahLst/>
              <a:cxnLst/>
              <a:rect l="l" t="t" r="r" b="b"/>
              <a:pathLst>
                <a:path w="1626428" h="2811765">
                  <a:moveTo>
                    <a:pt x="0" y="0"/>
                  </a:moveTo>
                  <a:lnTo>
                    <a:pt x="1626428" y="0"/>
                  </a:lnTo>
                  <a:lnTo>
                    <a:pt x="1626428" y="2811765"/>
                  </a:lnTo>
                  <a:lnTo>
                    <a:pt x="0" y="2811765"/>
                  </a:lnTo>
                  <a:close/>
                </a:path>
              </a:pathLst>
            </a:custGeom>
            <a:gradFill rotWithShape="1">
              <a:gsLst>
                <a:gs pos="0">
                  <a:srgbClr val="9374B3">
                    <a:alpha val="100000"/>
                  </a:srgbClr>
                </a:gs>
                <a:gs pos="50000">
                  <a:srgbClr val="7161A6">
                    <a:alpha val="100000"/>
                  </a:srgbClr>
                </a:gs>
                <a:gs pos="100000">
                  <a:srgbClr val="4A4D9C">
                    <a:alpha val="100000"/>
                  </a:srgbClr>
                </a:gs>
              </a:gsLst>
              <a:lin ang="0"/>
            </a:gradFill>
          </p:spPr>
          <p:txBody>
            <a:bodyPr/>
            <a:lstStyle/>
            <a:p>
              <a:endParaRPr lang="uk-UA"/>
            </a:p>
          </p:txBody>
        </p:sp>
        <p:sp>
          <p:nvSpPr>
            <p:cNvPr id="8" name="TextBox 8"/>
            <p:cNvSpPr txBox="1"/>
            <p:nvPr/>
          </p:nvSpPr>
          <p:spPr>
            <a:xfrm>
              <a:off x="0" y="-38100"/>
              <a:ext cx="1626428" cy="2849865"/>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a:off x="7861145" y="1047750"/>
            <a:ext cx="711003" cy="674565"/>
          </a:xfrm>
          <a:custGeom>
            <a:avLst/>
            <a:gdLst/>
            <a:ahLst/>
            <a:cxnLst/>
            <a:rect l="l" t="t" r="r" b="b"/>
            <a:pathLst>
              <a:path w="711003" h="674565">
                <a:moveTo>
                  <a:pt x="0" y="0"/>
                </a:moveTo>
                <a:lnTo>
                  <a:pt x="711003" y="0"/>
                </a:lnTo>
                <a:lnTo>
                  <a:pt x="711003" y="674565"/>
                </a:lnTo>
                <a:lnTo>
                  <a:pt x="0" y="67456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uk-UA"/>
          </a:p>
        </p:txBody>
      </p:sp>
      <p:sp>
        <p:nvSpPr>
          <p:cNvPr id="10" name="Freeform 10"/>
          <p:cNvSpPr/>
          <p:nvPr/>
        </p:nvSpPr>
        <p:spPr>
          <a:xfrm>
            <a:off x="7891594" y="6595886"/>
            <a:ext cx="711003" cy="674565"/>
          </a:xfrm>
          <a:custGeom>
            <a:avLst/>
            <a:gdLst/>
            <a:ahLst/>
            <a:cxnLst/>
            <a:rect l="l" t="t" r="r" b="b"/>
            <a:pathLst>
              <a:path w="711003" h="674565">
                <a:moveTo>
                  <a:pt x="0" y="0"/>
                </a:moveTo>
                <a:lnTo>
                  <a:pt x="711003" y="0"/>
                </a:lnTo>
                <a:lnTo>
                  <a:pt x="711003" y="674564"/>
                </a:lnTo>
                <a:lnTo>
                  <a:pt x="0" y="67456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uk-UA"/>
          </a:p>
        </p:txBody>
      </p:sp>
      <p:grpSp>
        <p:nvGrpSpPr>
          <p:cNvPr id="11" name="Group 11"/>
          <p:cNvGrpSpPr/>
          <p:nvPr/>
        </p:nvGrpSpPr>
        <p:grpSpPr>
          <a:xfrm>
            <a:off x="17243189" y="2833442"/>
            <a:ext cx="1044811" cy="5724034"/>
            <a:chOff x="0" y="0"/>
            <a:chExt cx="275176" cy="1507565"/>
          </a:xfrm>
        </p:grpSpPr>
        <p:sp>
          <p:nvSpPr>
            <p:cNvPr id="12" name="Freeform 12"/>
            <p:cNvSpPr/>
            <p:nvPr/>
          </p:nvSpPr>
          <p:spPr>
            <a:xfrm>
              <a:off x="0" y="0"/>
              <a:ext cx="275176" cy="1507565"/>
            </a:xfrm>
            <a:custGeom>
              <a:avLst/>
              <a:gdLst/>
              <a:ahLst/>
              <a:cxnLst/>
              <a:rect l="l" t="t" r="r" b="b"/>
              <a:pathLst>
                <a:path w="275176" h="1507565">
                  <a:moveTo>
                    <a:pt x="0" y="0"/>
                  </a:moveTo>
                  <a:lnTo>
                    <a:pt x="275176" y="0"/>
                  </a:lnTo>
                  <a:lnTo>
                    <a:pt x="275176" y="1507565"/>
                  </a:lnTo>
                  <a:lnTo>
                    <a:pt x="0" y="1507565"/>
                  </a:lnTo>
                  <a:close/>
                </a:path>
              </a:pathLst>
            </a:custGeom>
            <a:gradFill rotWithShape="1">
              <a:gsLst>
                <a:gs pos="0">
                  <a:srgbClr val="9374B3">
                    <a:alpha val="100000"/>
                  </a:srgbClr>
                </a:gs>
                <a:gs pos="50000">
                  <a:srgbClr val="7161A6">
                    <a:alpha val="100000"/>
                  </a:srgbClr>
                </a:gs>
                <a:gs pos="100000">
                  <a:srgbClr val="4A4D9C">
                    <a:alpha val="100000"/>
                  </a:srgbClr>
                </a:gs>
              </a:gsLst>
              <a:lin ang="0"/>
            </a:gradFill>
          </p:spPr>
          <p:txBody>
            <a:bodyPr/>
            <a:lstStyle/>
            <a:p>
              <a:endParaRPr lang="uk-UA"/>
            </a:p>
          </p:txBody>
        </p:sp>
        <p:sp>
          <p:nvSpPr>
            <p:cNvPr id="13" name="TextBox 13"/>
            <p:cNvSpPr txBox="1"/>
            <p:nvPr/>
          </p:nvSpPr>
          <p:spPr>
            <a:xfrm>
              <a:off x="0" y="-38100"/>
              <a:ext cx="275176" cy="1545665"/>
            </a:xfrm>
            <a:prstGeom prst="rect">
              <a:avLst/>
            </a:prstGeom>
          </p:spPr>
          <p:txBody>
            <a:bodyPr lIns="50800" tIns="50800" rIns="50800" bIns="50800" rtlCol="0" anchor="ctr"/>
            <a:lstStyle/>
            <a:p>
              <a:pPr algn="ctr">
                <a:lnSpc>
                  <a:spcPts val="2659"/>
                </a:lnSpc>
                <a:spcBef>
                  <a:spcPct val="0"/>
                </a:spcBef>
              </a:pPr>
              <a:endParaRPr/>
            </a:p>
          </p:txBody>
        </p:sp>
      </p:grpSp>
      <p:sp>
        <p:nvSpPr>
          <p:cNvPr id="14" name="Freeform 14"/>
          <p:cNvSpPr/>
          <p:nvPr/>
        </p:nvSpPr>
        <p:spPr>
          <a:xfrm rot="-5400000">
            <a:off x="17461217" y="3939708"/>
            <a:ext cx="711163" cy="177791"/>
          </a:xfrm>
          <a:custGeom>
            <a:avLst/>
            <a:gdLst/>
            <a:ahLst/>
            <a:cxnLst/>
            <a:rect l="l" t="t" r="r" b="b"/>
            <a:pathLst>
              <a:path w="711163" h="177791">
                <a:moveTo>
                  <a:pt x="0" y="0"/>
                </a:moveTo>
                <a:lnTo>
                  <a:pt x="711162" y="0"/>
                </a:lnTo>
                <a:lnTo>
                  <a:pt x="711162" y="177791"/>
                </a:lnTo>
                <a:lnTo>
                  <a:pt x="0" y="17779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uk-UA"/>
          </a:p>
        </p:txBody>
      </p:sp>
      <p:sp>
        <p:nvSpPr>
          <p:cNvPr id="15" name="AutoShape 15"/>
          <p:cNvSpPr/>
          <p:nvPr/>
        </p:nvSpPr>
        <p:spPr>
          <a:xfrm flipV="1">
            <a:off x="17807273" y="4933828"/>
            <a:ext cx="0" cy="1044644"/>
          </a:xfrm>
          <a:prstGeom prst="line">
            <a:avLst/>
          </a:prstGeom>
          <a:ln w="19050" cap="flat">
            <a:solidFill>
              <a:srgbClr val="FFFFFF"/>
            </a:solidFill>
            <a:prstDash val="solid"/>
            <a:headEnd type="none" w="sm" len="sm"/>
            <a:tailEnd type="none" w="sm" len="sm"/>
          </a:ln>
        </p:spPr>
        <p:txBody>
          <a:bodyPr/>
          <a:lstStyle/>
          <a:p>
            <a:endParaRPr lang="uk-UA"/>
          </a:p>
        </p:txBody>
      </p:sp>
      <p:sp>
        <p:nvSpPr>
          <p:cNvPr id="16" name="Freeform 16"/>
          <p:cNvSpPr/>
          <p:nvPr/>
        </p:nvSpPr>
        <p:spPr>
          <a:xfrm rot="-5400000">
            <a:off x="17461217" y="6862572"/>
            <a:ext cx="711163" cy="177791"/>
          </a:xfrm>
          <a:custGeom>
            <a:avLst/>
            <a:gdLst/>
            <a:ahLst/>
            <a:cxnLst/>
            <a:rect l="l" t="t" r="r" b="b"/>
            <a:pathLst>
              <a:path w="711163" h="177791">
                <a:moveTo>
                  <a:pt x="0" y="0"/>
                </a:moveTo>
                <a:lnTo>
                  <a:pt x="711162" y="0"/>
                </a:lnTo>
                <a:lnTo>
                  <a:pt x="711162" y="177791"/>
                </a:lnTo>
                <a:lnTo>
                  <a:pt x="0" y="17779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uk-UA"/>
          </a:p>
        </p:txBody>
      </p:sp>
      <p:sp>
        <p:nvSpPr>
          <p:cNvPr id="17" name="Freeform 17"/>
          <p:cNvSpPr/>
          <p:nvPr/>
        </p:nvSpPr>
        <p:spPr>
          <a:xfrm>
            <a:off x="359044" y="557905"/>
            <a:ext cx="7570650" cy="6112247"/>
          </a:xfrm>
          <a:custGeom>
            <a:avLst/>
            <a:gdLst/>
            <a:ahLst/>
            <a:cxnLst/>
            <a:rect l="l" t="t" r="r" b="b"/>
            <a:pathLst>
              <a:path w="7322173" h="5278633">
                <a:moveTo>
                  <a:pt x="0" y="0"/>
                </a:moveTo>
                <a:lnTo>
                  <a:pt x="7322172" y="0"/>
                </a:lnTo>
                <a:lnTo>
                  <a:pt x="7322172" y="5278633"/>
                </a:lnTo>
                <a:lnTo>
                  <a:pt x="0" y="5278633"/>
                </a:lnTo>
                <a:lnTo>
                  <a:pt x="0" y="0"/>
                </a:lnTo>
                <a:close/>
              </a:path>
            </a:pathLst>
          </a:custGeom>
          <a:blipFill>
            <a:blip r:embed="rId10"/>
            <a:stretch>
              <a:fillRect l="-5099" r="-13476"/>
            </a:stretch>
          </a:blipFill>
        </p:spPr>
        <p:txBody>
          <a:bodyPr/>
          <a:lstStyle/>
          <a:p>
            <a:endParaRPr lang="uk-UA"/>
          </a:p>
        </p:txBody>
      </p:sp>
      <p:sp>
        <p:nvSpPr>
          <p:cNvPr id="18" name="TextBox 18"/>
          <p:cNvSpPr txBox="1"/>
          <p:nvPr/>
        </p:nvSpPr>
        <p:spPr>
          <a:xfrm>
            <a:off x="8572148" y="1332850"/>
            <a:ext cx="8671041" cy="7995137"/>
          </a:xfrm>
          <a:prstGeom prst="rect">
            <a:avLst/>
          </a:prstGeom>
        </p:spPr>
        <p:txBody>
          <a:bodyPr lIns="0" tIns="0" rIns="0" bIns="0" rtlCol="0" anchor="t">
            <a:spAutoFit/>
          </a:bodyPr>
          <a:lstStyle/>
          <a:p>
            <a:pPr algn="l">
              <a:lnSpc>
                <a:spcPts val="3052"/>
              </a:lnSpc>
            </a:pPr>
            <a:r>
              <a:rPr lang="en-US" sz="2800" b="1" spc="103" dirty="0">
                <a:solidFill>
                  <a:srgbClr val="48276D"/>
                </a:solidFill>
                <a:latin typeface="Montserrat Bold"/>
                <a:ea typeface="Montserrat Bold"/>
                <a:cs typeface="Montserrat Bold"/>
                <a:sym typeface="Montserrat Bold"/>
              </a:rPr>
              <a:t> ЗА СПРИЯННЯ УКРАЇНСЬКОГО КРИЗОВОГО МЕДІА-ЦЕНТР У РАМКАХ ПРОЄКТУ «ЗМІЦНЕННЯ ІНФОРМАЦІЙНОЇ СТІЙКОСТІ В УКРАЇНІ» У ПАРТНЕРСТВІ З INTERNATIONAL PRACTITIONERS` PARTNERSHIP NETWORK (ЕСТОНІЯ) ЗА ПІДТРИМКИ ЄВРОПЕЙСЬКОГО СОЮЗУ</a:t>
            </a:r>
          </a:p>
          <a:p>
            <a:pPr algn="l">
              <a:lnSpc>
                <a:spcPts val="3052"/>
              </a:lnSpc>
            </a:pPr>
            <a:endParaRPr lang="en-US" sz="2800" b="1" spc="103" dirty="0">
              <a:solidFill>
                <a:srgbClr val="48276D"/>
              </a:solidFill>
              <a:latin typeface="Montserrat Bold"/>
              <a:ea typeface="Montserrat Bold"/>
              <a:cs typeface="Montserrat Bold"/>
              <a:sym typeface="Montserrat Bold"/>
            </a:endParaRPr>
          </a:p>
          <a:p>
            <a:pPr algn="l">
              <a:lnSpc>
                <a:spcPts val="3052"/>
              </a:lnSpc>
            </a:pPr>
            <a:r>
              <a:rPr lang="en-US" sz="2800" b="1" spc="103" dirty="0">
                <a:solidFill>
                  <a:srgbClr val="48276D"/>
                </a:solidFill>
                <a:latin typeface="Montserrat Bold"/>
                <a:ea typeface="Montserrat Bold"/>
                <a:cs typeface="Montserrat Bold"/>
                <a:sym typeface="Montserrat Bold"/>
              </a:rPr>
              <a:t>29 СІЧНЯ 2025 Р. - ЮРІЙ КОТЛЯР, ДОКТОР ІСТОРИЧНИХ НАУК, ПРОФЕСОР, ПРОФЕСОР КАФЕДРИ ІСТОРІЇ, ЧНУ ІМЕНІ ПЕТРА МОГИЛИ </a:t>
            </a:r>
            <a:r>
              <a:rPr lang="uk-UA" sz="2800" b="1" spc="103" dirty="0">
                <a:solidFill>
                  <a:srgbClr val="48276D"/>
                </a:solidFill>
                <a:latin typeface="Montserrat Bold"/>
                <a:ea typeface="Montserrat Bold"/>
                <a:cs typeface="Montserrat Bold"/>
                <a:sym typeface="Montserrat Bold"/>
              </a:rPr>
              <a:t>ПРОВІВ ЛЕКЦІЮ НА ТЕМУ:</a:t>
            </a:r>
            <a:endParaRPr lang="en-US" sz="2800" b="1" spc="103" dirty="0">
              <a:solidFill>
                <a:srgbClr val="48276D"/>
              </a:solidFill>
              <a:latin typeface="Montserrat Bold"/>
              <a:ea typeface="Montserrat Bold"/>
              <a:cs typeface="Montserrat Bold"/>
              <a:sym typeface="Montserrat Bold"/>
            </a:endParaRPr>
          </a:p>
          <a:p>
            <a:pPr algn="l">
              <a:lnSpc>
                <a:spcPts val="3161"/>
              </a:lnSpc>
            </a:pPr>
            <a:r>
              <a:rPr lang="en-US" sz="2900" b="1" spc="107" dirty="0">
                <a:solidFill>
                  <a:srgbClr val="48276D"/>
                </a:solidFill>
                <a:latin typeface="Montserrat Bold"/>
                <a:ea typeface="Montserrat Bold"/>
                <a:cs typeface="Montserrat Bold"/>
                <a:sym typeface="Montserrat Bold"/>
              </a:rPr>
              <a:t>«МАНІПУЛЯЦІЯ МИНУЛИМ: ЩО ПОТРІБНО ЗНАТИ ПРО ІСТОРІЮ ХЕРСОНА І МИКОЛАЄВА СЬОГОДНІ». URL: </a:t>
            </a:r>
            <a:endParaRPr lang="uk-UA" sz="2900" b="1" spc="107" dirty="0">
              <a:solidFill>
                <a:srgbClr val="48276D"/>
              </a:solidFill>
              <a:latin typeface="Montserrat Bold"/>
              <a:ea typeface="Montserrat Bold"/>
              <a:cs typeface="Montserrat Bold"/>
              <a:sym typeface="Montserrat Bold"/>
            </a:endParaRPr>
          </a:p>
          <a:p>
            <a:pPr algn="l">
              <a:lnSpc>
                <a:spcPts val="3161"/>
              </a:lnSpc>
            </a:pPr>
            <a:r>
              <a:rPr lang="en-US" b="1" u="sng" spc="107" dirty="0">
                <a:solidFill>
                  <a:srgbClr val="5170FF"/>
                </a:solidFill>
                <a:latin typeface="Montserrat Bold"/>
                <a:ea typeface="Montserrat Bold"/>
                <a:cs typeface="Montserrat Bold"/>
                <a:sym typeface="Montserrat Bold"/>
                <a:hlinkClick r:id="rId11" tooltip="https://chmnu.edu.ua/manipulyatsiya-minulim-shho-potribno-znati-pro-istoriyu-hersona-i-mikolayeva-sogodni-yurij-kotlyar-vistupiv-spikerom/"/>
              </a:rPr>
              <a:t>HTTPS://CHMNU.EDU.UA/MANIPULYATSIYA-MINULIM-SHHO-POTRIBNO-ZNATI-PRO-ISTORIYU-HERSONA-I-MIKOLAYEVA-SOGODNI-YURIJ-KOTLYAR-VISTUPIV-SPIKEROM</a:t>
            </a:r>
          </a:p>
        </p:txBody>
      </p:sp>
      <p:pic>
        <p:nvPicPr>
          <p:cNvPr id="18434" name="Picture 2">
            <a:extLst>
              <a:ext uri="{FF2B5EF4-FFF2-40B4-BE49-F238E27FC236}">
                <a16:creationId xmlns:a16="http://schemas.microsoft.com/office/drawing/2014/main" xmlns="" id="{8E45F2FB-B742-23EF-6B20-1A26888BB22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74358" y="6741840"/>
            <a:ext cx="5952980" cy="33166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4800446" y="9258300"/>
            <a:ext cx="12458854" cy="0"/>
          </a:xfrm>
          <a:prstGeom prst="line">
            <a:avLst/>
          </a:prstGeom>
          <a:ln w="19050" cap="flat">
            <a:solidFill>
              <a:srgbClr val="48276D"/>
            </a:solidFill>
            <a:prstDash val="solid"/>
            <a:headEnd type="none" w="sm" len="sm"/>
            <a:tailEnd type="none" w="sm" len="sm"/>
          </a:ln>
        </p:spPr>
        <p:txBody>
          <a:bodyPr/>
          <a:lstStyle/>
          <a:p>
            <a:endParaRPr lang="uk-UA"/>
          </a:p>
        </p:txBody>
      </p:sp>
      <p:sp>
        <p:nvSpPr>
          <p:cNvPr id="3" name="Freeform 3"/>
          <p:cNvSpPr/>
          <p:nvPr/>
        </p:nvSpPr>
        <p:spPr>
          <a:xfrm>
            <a:off x="15498007" y="7924463"/>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alphaModFix amt="35000"/>
              <a:extLst>
                <a:ext uri="{96DAC541-7B7A-43D3-8B79-37D633B846F1}">
                  <asvg:svgBlip xmlns:asvg="http://schemas.microsoft.com/office/drawing/2016/SVG/main" xmlns="" r:embed="rId3"/>
                </a:ext>
              </a:extLst>
            </a:blip>
            <a:stretch>
              <a:fillRect/>
            </a:stretch>
          </a:blipFill>
        </p:spPr>
        <p:txBody>
          <a:bodyPr/>
          <a:lstStyle/>
          <a:p>
            <a:endParaRPr lang="uk-UA"/>
          </a:p>
        </p:txBody>
      </p:sp>
      <p:sp>
        <p:nvSpPr>
          <p:cNvPr id="4" name="AutoShape 4"/>
          <p:cNvSpPr/>
          <p:nvPr/>
        </p:nvSpPr>
        <p:spPr>
          <a:xfrm flipV="1">
            <a:off x="1028700" y="1047750"/>
            <a:ext cx="16230600" cy="0"/>
          </a:xfrm>
          <a:prstGeom prst="line">
            <a:avLst/>
          </a:prstGeom>
          <a:ln w="19050" cap="flat">
            <a:solidFill>
              <a:srgbClr val="48276D"/>
            </a:solidFill>
            <a:prstDash val="solid"/>
            <a:headEnd type="none" w="sm" len="sm"/>
            <a:tailEnd type="none" w="sm" len="sm"/>
          </a:ln>
        </p:spPr>
        <p:txBody>
          <a:bodyPr/>
          <a:lstStyle/>
          <a:p>
            <a:endParaRPr lang="uk-UA"/>
          </a:p>
        </p:txBody>
      </p:sp>
      <p:sp>
        <p:nvSpPr>
          <p:cNvPr id="5" name="Freeform 5"/>
          <p:cNvSpPr/>
          <p:nvPr/>
        </p:nvSpPr>
        <p:spPr>
          <a:xfrm>
            <a:off x="16696854" y="642116"/>
            <a:ext cx="562446" cy="375305"/>
          </a:xfrm>
          <a:custGeom>
            <a:avLst/>
            <a:gdLst/>
            <a:ahLst/>
            <a:cxnLst/>
            <a:rect l="l" t="t" r="r" b="b"/>
            <a:pathLst>
              <a:path w="562446" h="375305">
                <a:moveTo>
                  <a:pt x="0" y="0"/>
                </a:moveTo>
                <a:lnTo>
                  <a:pt x="562446" y="0"/>
                </a:lnTo>
                <a:lnTo>
                  <a:pt x="562446" y="375305"/>
                </a:lnTo>
                <a:lnTo>
                  <a:pt x="0" y="37530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uk-UA"/>
          </a:p>
        </p:txBody>
      </p:sp>
      <p:grpSp>
        <p:nvGrpSpPr>
          <p:cNvPr id="6" name="Group 6"/>
          <p:cNvGrpSpPr/>
          <p:nvPr/>
        </p:nvGrpSpPr>
        <p:grpSpPr>
          <a:xfrm>
            <a:off x="38100" y="118189"/>
            <a:ext cx="6175345" cy="8759111"/>
            <a:chOff x="0" y="0"/>
            <a:chExt cx="1626428" cy="2811765"/>
          </a:xfrm>
        </p:grpSpPr>
        <p:sp>
          <p:nvSpPr>
            <p:cNvPr id="7" name="Freeform 7"/>
            <p:cNvSpPr/>
            <p:nvPr/>
          </p:nvSpPr>
          <p:spPr>
            <a:xfrm>
              <a:off x="0" y="0"/>
              <a:ext cx="1626428" cy="2811765"/>
            </a:xfrm>
            <a:custGeom>
              <a:avLst/>
              <a:gdLst/>
              <a:ahLst/>
              <a:cxnLst/>
              <a:rect l="l" t="t" r="r" b="b"/>
              <a:pathLst>
                <a:path w="1626428" h="2811765">
                  <a:moveTo>
                    <a:pt x="0" y="0"/>
                  </a:moveTo>
                  <a:lnTo>
                    <a:pt x="1626428" y="0"/>
                  </a:lnTo>
                  <a:lnTo>
                    <a:pt x="1626428" y="2811765"/>
                  </a:lnTo>
                  <a:lnTo>
                    <a:pt x="0" y="2811765"/>
                  </a:lnTo>
                  <a:close/>
                </a:path>
              </a:pathLst>
            </a:custGeom>
            <a:gradFill rotWithShape="1">
              <a:gsLst>
                <a:gs pos="0">
                  <a:srgbClr val="9374B3">
                    <a:alpha val="100000"/>
                  </a:srgbClr>
                </a:gs>
                <a:gs pos="50000">
                  <a:srgbClr val="7161A6">
                    <a:alpha val="100000"/>
                  </a:srgbClr>
                </a:gs>
                <a:gs pos="100000">
                  <a:srgbClr val="4A4D9C">
                    <a:alpha val="100000"/>
                  </a:srgbClr>
                </a:gs>
              </a:gsLst>
              <a:lin ang="0"/>
            </a:gradFill>
          </p:spPr>
          <p:txBody>
            <a:bodyPr/>
            <a:lstStyle/>
            <a:p>
              <a:endParaRPr lang="uk-UA"/>
            </a:p>
          </p:txBody>
        </p:sp>
        <p:sp>
          <p:nvSpPr>
            <p:cNvPr id="8" name="TextBox 8"/>
            <p:cNvSpPr txBox="1"/>
            <p:nvPr/>
          </p:nvSpPr>
          <p:spPr>
            <a:xfrm>
              <a:off x="0" y="-38100"/>
              <a:ext cx="1626428" cy="2849865"/>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a:off x="7861145" y="1047750"/>
            <a:ext cx="711003" cy="674565"/>
          </a:xfrm>
          <a:custGeom>
            <a:avLst/>
            <a:gdLst/>
            <a:ahLst/>
            <a:cxnLst/>
            <a:rect l="l" t="t" r="r" b="b"/>
            <a:pathLst>
              <a:path w="711003" h="674565">
                <a:moveTo>
                  <a:pt x="0" y="0"/>
                </a:moveTo>
                <a:lnTo>
                  <a:pt x="711003" y="0"/>
                </a:lnTo>
                <a:lnTo>
                  <a:pt x="711003" y="674565"/>
                </a:lnTo>
                <a:lnTo>
                  <a:pt x="0" y="67456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uk-UA"/>
          </a:p>
        </p:txBody>
      </p:sp>
      <p:sp>
        <p:nvSpPr>
          <p:cNvPr id="10" name="Freeform 10"/>
          <p:cNvSpPr/>
          <p:nvPr/>
        </p:nvSpPr>
        <p:spPr>
          <a:xfrm>
            <a:off x="7719991" y="5143500"/>
            <a:ext cx="711003" cy="674565"/>
          </a:xfrm>
          <a:custGeom>
            <a:avLst/>
            <a:gdLst/>
            <a:ahLst/>
            <a:cxnLst/>
            <a:rect l="l" t="t" r="r" b="b"/>
            <a:pathLst>
              <a:path w="711003" h="674565">
                <a:moveTo>
                  <a:pt x="0" y="0"/>
                </a:moveTo>
                <a:lnTo>
                  <a:pt x="711003" y="0"/>
                </a:lnTo>
                <a:lnTo>
                  <a:pt x="711003" y="674565"/>
                </a:lnTo>
                <a:lnTo>
                  <a:pt x="0" y="67456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uk-UA"/>
          </a:p>
        </p:txBody>
      </p:sp>
      <p:grpSp>
        <p:nvGrpSpPr>
          <p:cNvPr id="11" name="Group 11"/>
          <p:cNvGrpSpPr/>
          <p:nvPr/>
        </p:nvGrpSpPr>
        <p:grpSpPr>
          <a:xfrm>
            <a:off x="17243189" y="2833442"/>
            <a:ext cx="1044811" cy="5724034"/>
            <a:chOff x="0" y="0"/>
            <a:chExt cx="275176" cy="1507565"/>
          </a:xfrm>
        </p:grpSpPr>
        <p:sp>
          <p:nvSpPr>
            <p:cNvPr id="12" name="Freeform 12"/>
            <p:cNvSpPr/>
            <p:nvPr/>
          </p:nvSpPr>
          <p:spPr>
            <a:xfrm>
              <a:off x="0" y="0"/>
              <a:ext cx="275176" cy="1507565"/>
            </a:xfrm>
            <a:custGeom>
              <a:avLst/>
              <a:gdLst/>
              <a:ahLst/>
              <a:cxnLst/>
              <a:rect l="l" t="t" r="r" b="b"/>
              <a:pathLst>
                <a:path w="275176" h="1507565">
                  <a:moveTo>
                    <a:pt x="0" y="0"/>
                  </a:moveTo>
                  <a:lnTo>
                    <a:pt x="275176" y="0"/>
                  </a:lnTo>
                  <a:lnTo>
                    <a:pt x="275176" y="1507565"/>
                  </a:lnTo>
                  <a:lnTo>
                    <a:pt x="0" y="1507565"/>
                  </a:lnTo>
                  <a:close/>
                </a:path>
              </a:pathLst>
            </a:custGeom>
            <a:gradFill rotWithShape="1">
              <a:gsLst>
                <a:gs pos="0">
                  <a:srgbClr val="9374B3">
                    <a:alpha val="100000"/>
                  </a:srgbClr>
                </a:gs>
                <a:gs pos="50000">
                  <a:srgbClr val="7161A6">
                    <a:alpha val="100000"/>
                  </a:srgbClr>
                </a:gs>
                <a:gs pos="100000">
                  <a:srgbClr val="4A4D9C">
                    <a:alpha val="100000"/>
                  </a:srgbClr>
                </a:gs>
              </a:gsLst>
              <a:lin ang="0"/>
            </a:gradFill>
          </p:spPr>
          <p:txBody>
            <a:bodyPr/>
            <a:lstStyle/>
            <a:p>
              <a:endParaRPr lang="uk-UA"/>
            </a:p>
          </p:txBody>
        </p:sp>
        <p:sp>
          <p:nvSpPr>
            <p:cNvPr id="13" name="TextBox 13"/>
            <p:cNvSpPr txBox="1"/>
            <p:nvPr/>
          </p:nvSpPr>
          <p:spPr>
            <a:xfrm>
              <a:off x="0" y="-38100"/>
              <a:ext cx="275176" cy="1545665"/>
            </a:xfrm>
            <a:prstGeom prst="rect">
              <a:avLst/>
            </a:prstGeom>
          </p:spPr>
          <p:txBody>
            <a:bodyPr lIns="50800" tIns="50800" rIns="50800" bIns="50800" rtlCol="0" anchor="ctr"/>
            <a:lstStyle/>
            <a:p>
              <a:pPr algn="ctr">
                <a:lnSpc>
                  <a:spcPts val="2659"/>
                </a:lnSpc>
                <a:spcBef>
                  <a:spcPct val="0"/>
                </a:spcBef>
              </a:pPr>
              <a:endParaRPr/>
            </a:p>
          </p:txBody>
        </p:sp>
      </p:grpSp>
      <p:sp>
        <p:nvSpPr>
          <p:cNvPr id="14" name="Freeform 14"/>
          <p:cNvSpPr/>
          <p:nvPr/>
        </p:nvSpPr>
        <p:spPr>
          <a:xfrm rot="-5400000">
            <a:off x="17461217" y="3939708"/>
            <a:ext cx="711163" cy="177791"/>
          </a:xfrm>
          <a:custGeom>
            <a:avLst/>
            <a:gdLst/>
            <a:ahLst/>
            <a:cxnLst/>
            <a:rect l="l" t="t" r="r" b="b"/>
            <a:pathLst>
              <a:path w="711163" h="177791">
                <a:moveTo>
                  <a:pt x="0" y="0"/>
                </a:moveTo>
                <a:lnTo>
                  <a:pt x="711162" y="0"/>
                </a:lnTo>
                <a:lnTo>
                  <a:pt x="711162" y="177791"/>
                </a:lnTo>
                <a:lnTo>
                  <a:pt x="0" y="17779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uk-UA"/>
          </a:p>
        </p:txBody>
      </p:sp>
      <p:sp>
        <p:nvSpPr>
          <p:cNvPr id="15" name="AutoShape 15"/>
          <p:cNvSpPr/>
          <p:nvPr/>
        </p:nvSpPr>
        <p:spPr>
          <a:xfrm flipV="1">
            <a:off x="17807273" y="4933828"/>
            <a:ext cx="0" cy="1044644"/>
          </a:xfrm>
          <a:prstGeom prst="line">
            <a:avLst/>
          </a:prstGeom>
          <a:ln w="19050" cap="flat">
            <a:solidFill>
              <a:srgbClr val="FFFFFF"/>
            </a:solidFill>
            <a:prstDash val="solid"/>
            <a:headEnd type="none" w="sm" len="sm"/>
            <a:tailEnd type="none" w="sm" len="sm"/>
          </a:ln>
        </p:spPr>
        <p:txBody>
          <a:bodyPr/>
          <a:lstStyle/>
          <a:p>
            <a:endParaRPr lang="uk-UA"/>
          </a:p>
        </p:txBody>
      </p:sp>
      <p:sp>
        <p:nvSpPr>
          <p:cNvPr id="16" name="Freeform 16"/>
          <p:cNvSpPr/>
          <p:nvPr/>
        </p:nvSpPr>
        <p:spPr>
          <a:xfrm rot="-5400000">
            <a:off x="17461217" y="6862572"/>
            <a:ext cx="711163" cy="177791"/>
          </a:xfrm>
          <a:custGeom>
            <a:avLst/>
            <a:gdLst/>
            <a:ahLst/>
            <a:cxnLst/>
            <a:rect l="l" t="t" r="r" b="b"/>
            <a:pathLst>
              <a:path w="711163" h="177791">
                <a:moveTo>
                  <a:pt x="0" y="0"/>
                </a:moveTo>
                <a:lnTo>
                  <a:pt x="711162" y="0"/>
                </a:lnTo>
                <a:lnTo>
                  <a:pt x="711162" y="177791"/>
                </a:lnTo>
                <a:lnTo>
                  <a:pt x="0" y="17779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uk-UA"/>
          </a:p>
        </p:txBody>
      </p:sp>
      <p:sp>
        <p:nvSpPr>
          <p:cNvPr id="17" name="Freeform 17"/>
          <p:cNvSpPr/>
          <p:nvPr/>
        </p:nvSpPr>
        <p:spPr>
          <a:xfrm>
            <a:off x="312839" y="2065558"/>
            <a:ext cx="7147829" cy="5717734"/>
          </a:xfrm>
          <a:custGeom>
            <a:avLst/>
            <a:gdLst/>
            <a:ahLst/>
            <a:cxnLst/>
            <a:rect l="l" t="t" r="r" b="b"/>
            <a:pathLst>
              <a:path w="5558016" h="4707115">
                <a:moveTo>
                  <a:pt x="0" y="0"/>
                </a:moveTo>
                <a:lnTo>
                  <a:pt x="5558016" y="0"/>
                </a:lnTo>
                <a:lnTo>
                  <a:pt x="5558016" y="4707115"/>
                </a:lnTo>
                <a:lnTo>
                  <a:pt x="0" y="4707115"/>
                </a:lnTo>
                <a:lnTo>
                  <a:pt x="0" y="0"/>
                </a:lnTo>
                <a:close/>
              </a:path>
            </a:pathLst>
          </a:custGeom>
          <a:blipFill>
            <a:blip r:embed="rId10"/>
            <a:stretch>
              <a:fillRect/>
            </a:stretch>
          </a:blipFill>
        </p:spPr>
        <p:txBody>
          <a:bodyPr/>
          <a:lstStyle/>
          <a:p>
            <a:endParaRPr lang="uk-UA"/>
          </a:p>
        </p:txBody>
      </p:sp>
      <p:sp>
        <p:nvSpPr>
          <p:cNvPr id="19" name="TextBox 19"/>
          <p:cNvSpPr txBox="1"/>
          <p:nvPr/>
        </p:nvSpPr>
        <p:spPr>
          <a:xfrm>
            <a:off x="8379791" y="1357217"/>
            <a:ext cx="9385804" cy="8040663"/>
          </a:xfrm>
          <a:prstGeom prst="rect">
            <a:avLst/>
          </a:prstGeom>
        </p:spPr>
        <p:txBody>
          <a:bodyPr lIns="0" tIns="0" rIns="0" bIns="0" rtlCol="0" anchor="t">
            <a:spAutoFit/>
          </a:bodyPr>
          <a:lstStyle/>
          <a:p>
            <a:pPr algn="l">
              <a:lnSpc>
                <a:spcPts val="3303"/>
              </a:lnSpc>
            </a:pPr>
            <a:r>
              <a:rPr lang="uk-UA" sz="3030" b="1" spc="112" dirty="0">
                <a:solidFill>
                  <a:srgbClr val="48276D"/>
                </a:solidFill>
                <a:latin typeface="Montserrat Bold"/>
                <a:ea typeface="Montserrat Bold"/>
                <a:cs typeface="Montserrat Bold"/>
                <a:sym typeface="Montserrat Bold"/>
              </a:rPr>
              <a:t> </a:t>
            </a:r>
            <a:endParaRPr lang="en-US" sz="3030" b="1" u="sng" spc="112" dirty="0">
              <a:solidFill>
                <a:srgbClr val="5170FF"/>
              </a:solidFill>
              <a:latin typeface="Montserrat Bold"/>
              <a:ea typeface="Montserrat Bold"/>
              <a:cs typeface="Montserrat Bold"/>
              <a:sym typeface="Montserrat Bold"/>
              <a:hlinkClick r:id="rId11" tooltip="https://www.facebook.com/share/p/15uRZbHxtZ/"/>
            </a:endParaRPr>
          </a:p>
          <a:p>
            <a:pPr algn="l">
              <a:lnSpc>
                <a:spcPts val="3303"/>
              </a:lnSpc>
            </a:pPr>
            <a:r>
              <a:rPr lang="en-US" sz="3030" b="1" spc="112" dirty="0">
                <a:solidFill>
                  <a:srgbClr val="48276D"/>
                </a:solidFill>
                <a:latin typeface="Montserrat Bold"/>
                <a:ea typeface="Montserrat Bold"/>
                <a:cs typeface="Montserrat Bold"/>
                <a:sym typeface="Montserrat Bold"/>
              </a:rPr>
              <a:t>14 КВІТНЯ 2025 Р. - КОЛЕСНИК Н.А., ДИРЕКТОР ДЕРЖАВНОГО АРХІВУ МИКОЛАЇВСЬКОЇ ОБЛАСТІ </a:t>
            </a:r>
          </a:p>
          <a:p>
            <a:pPr algn="l">
              <a:lnSpc>
                <a:spcPts val="3303"/>
              </a:lnSpc>
            </a:pPr>
            <a:r>
              <a:rPr lang="en-US" sz="3030" b="1" spc="112" dirty="0">
                <a:solidFill>
                  <a:srgbClr val="48276D"/>
                </a:solidFill>
                <a:latin typeface="Montserrat Bold"/>
                <a:ea typeface="Montserrat Bold"/>
                <a:cs typeface="Montserrat Bold"/>
                <a:sym typeface="Montserrat Bold"/>
              </a:rPr>
              <a:t>«ПРОЦЕС ФОРМУВАННЯ, ЗБЕРІГАННЯ ТА ВИКОРИСТАННЯ ДОКУМЕНТІВ НАЦІОНАЛЬНОГО АРХІВНОГО ФОНДУ»</a:t>
            </a:r>
            <a:endParaRPr lang="uk-UA" sz="3030" b="1" spc="112" dirty="0">
              <a:solidFill>
                <a:srgbClr val="48276D"/>
              </a:solidFill>
              <a:latin typeface="Montserrat Bold"/>
              <a:ea typeface="Montserrat Bold"/>
              <a:cs typeface="Montserrat Bold"/>
              <a:sym typeface="Montserrat Bold"/>
            </a:endParaRPr>
          </a:p>
          <a:p>
            <a:pPr>
              <a:lnSpc>
                <a:spcPts val="3303"/>
              </a:lnSpc>
            </a:pPr>
            <a:r>
              <a:rPr lang="uk-UA" sz="3200" dirty="0"/>
              <a:t>Директор архіву Колесник Наталія Анатоліївна та заступник директора Картузов Костянтин Миколайович провели для гостей оглядову екскурсію архівом. </a:t>
            </a:r>
          </a:p>
          <a:p>
            <a:pPr>
              <a:lnSpc>
                <a:spcPts val="3303"/>
              </a:lnSpc>
            </a:pPr>
            <a:r>
              <a:rPr lang="uk-UA" sz="3200" dirty="0"/>
              <a:t>Студенти ознайомилися з основними принципами роботи архівної установи, зокрема з процесами формування, зберігання та використання документів Національного архівного фонду</a:t>
            </a:r>
            <a:r>
              <a:rPr lang="ru-RU" sz="3200" dirty="0"/>
              <a:t>.</a:t>
            </a:r>
            <a:endParaRPr lang="ru-RU" sz="3030" b="1" spc="112" dirty="0">
              <a:solidFill>
                <a:srgbClr val="48276D"/>
              </a:solidFill>
              <a:latin typeface="Montserrat Bold"/>
              <a:ea typeface="Montserrat Bold"/>
              <a:cs typeface="Montserrat Bold"/>
              <a:sym typeface="Montserrat Bold"/>
            </a:endParaRPr>
          </a:p>
          <a:p>
            <a:pPr>
              <a:lnSpc>
                <a:spcPts val="3303"/>
              </a:lnSpc>
            </a:pPr>
            <a:endParaRPr lang="uk-UA" sz="3030" b="1" spc="112" dirty="0">
              <a:solidFill>
                <a:srgbClr val="48276D"/>
              </a:solidFill>
              <a:latin typeface="Montserrat Bold"/>
              <a:ea typeface="Montserrat Bold"/>
              <a:cs typeface="Montserrat Bold"/>
              <a:sym typeface="Montserrat Bold"/>
            </a:endParaRPr>
          </a:p>
          <a:p>
            <a:pPr algn="l">
              <a:lnSpc>
                <a:spcPts val="3303"/>
              </a:lnSpc>
            </a:pPr>
            <a:r>
              <a:rPr lang="uk-UA" sz="3030" b="1" spc="112" dirty="0">
                <a:solidFill>
                  <a:srgbClr val="48276D"/>
                </a:solidFill>
                <a:latin typeface="Montserrat Bold"/>
                <a:ea typeface="Montserrat Bold"/>
                <a:cs typeface="Montserrat Bold"/>
                <a:sym typeface="Montserrat Bold"/>
              </a:rPr>
              <a:t> </a:t>
            </a:r>
            <a:r>
              <a:rPr lang="en-US" sz="2400" b="1" spc="112" dirty="0">
                <a:solidFill>
                  <a:srgbClr val="48276D"/>
                </a:solidFill>
                <a:latin typeface="Montserrat Bold"/>
                <a:ea typeface="Montserrat Bold"/>
                <a:cs typeface="Montserrat Bold"/>
                <a:sym typeface="Montserrat Bold"/>
                <a:hlinkClick r:id="rId12"/>
              </a:rPr>
              <a:t>https://www.facebook.com/share/p/18MV4qeDH7/</a:t>
            </a:r>
            <a:endParaRPr lang="uk-UA" sz="2400" b="1" spc="112" dirty="0">
              <a:solidFill>
                <a:srgbClr val="48276D"/>
              </a:solidFill>
              <a:latin typeface="Montserrat Bold"/>
              <a:ea typeface="Montserrat Bold"/>
              <a:cs typeface="Montserrat Bold"/>
              <a:sym typeface="Montserrat Bold"/>
            </a:endParaRPr>
          </a:p>
          <a:p>
            <a:pPr algn="l">
              <a:lnSpc>
                <a:spcPts val="3303"/>
              </a:lnSpc>
            </a:pPr>
            <a:endParaRPr lang="en-US" sz="3030" b="1" u="sng" spc="112" dirty="0">
              <a:solidFill>
                <a:srgbClr val="5170FF"/>
              </a:solidFill>
              <a:latin typeface="Montserrat Bold"/>
              <a:ea typeface="Montserrat Bold"/>
              <a:cs typeface="Montserrat Bold"/>
              <a:sym typeface="Montserrat Bold"/>
              <a:hlinkClick r:id="rId13" tooltip="https://www.facebook.com/share/p/16zgWvbH2x/"/>
            </a:endParaRPr>
          </a:p>
          <a:p>
            <a:pPr algn="l">
              <a:lnSpc>
                <a:spcPts val="3303"/>
              </a:lnSpc>
            </a:pPr>
            <a:endParaRPr lang="en-US" sz="3030" b="1" u="sng" spc="112" dirty="0">
              <a:solidFill>
                <a:srgbClr val="5170FF"/>
              </a:solidFill>
              <a:latin typeface="Montserrat Bold"/>
              <a:ea typeface="Montserrat Bold"/>
              <a:cs typeface="Montserrat Bold"/>
              <a:sym typeface="Montserrat Bold"/>
              <a:hlinkClick r:id="rId13" tooltip="https://www.facebook.com/share/p/16zgWvbH2x/"/>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4800446" y="9258300"/>
            <a:ext cx="8744936" cy="0"/>
          </a:xfrm>
          <a:prstGeom prst="line">
            <a:avLst/>
          </a:prstGeom>
          <a:ln w="19050" cap="flat">
            <a:solidFill>
              <a:srgbClr val="48276D"/>
            </a:solidFill>
            <a:prstDash val="solid"/>
            <a:headEnd type="none" w="sm" len="sm"/>
            <a:tailEnd type="none" w="sm" len="sm"/>
          </a:ln>
        </p:spPr>
        <p:txBody>
          <a:bodyPr/>
          <a:lstStyle/>
          <a:p>
            <a:endParaRPr lang="uk-UA"/>
          </a:p>
        </p:txBody>
      </p:sp>
      <p:grpSp>
        <p:nvGrpSpPr>
          <p:cNvPr id="3" name="Group 3"/>
          <p:cNvGrpSpPr/>
          <p:nvPr/>
        </p:nvGrpSpPr>
        <p:grpSpPr>
          <a:xfrm>
            <a:off x="13361619" y="-194461"/>
            <a:ext cx="5093325" cy="10675921"/>
            <a:chOff x="0" y="0"/>
            <a:chExt cx="1341452" cy="2811765"/>
          </a:xfrm>
        </p:grpSpPr>
        <p:sp>
          <p:nvSpPr>
            <p:cNvPr id="4" name="Freeform 4"/>
            <p:cNvSpPr/>
            <p:nvPr/>
          </p:nvSpPr>
          <p:spPr>
            <a:xfrm>
              <a:off x="0" y="0"/>
              <a:ext cx="1341452" cy="2811765"/>
            </a:xfrm>
            <a:custGeom>
              <a:avLst/>
              <a:gdLst/>
              <a:ahLst/>
              <a:cxnLst/>
              <a:rect l="l" t="t" r="r" b="b"/>
              <a:pathLst>
                <a:path w="1341452" h="2811765">
                  <a:moveTo>
                    <a:pt x="0" y="0"/>
                  </a:moveTo>
                  <a:lnTo>
                    <a:pt x="1341452" y="0"/>
                  </a:lnTo>
                  <a:lnTo>
                    <a:pt x="1341452" y="2811765"/>
                  </a:lnTo>
                  <a:lnTo>
                    <a:pt x="0" y="2811765"/>
                  </a:lnTo>
                  <a:close/>
                </a:path>
              </a:pathLst>
            </a:custGeom>
            <a:gradFill rotWithShape="1">
              <a:gsLst>
                <a:gs pos="0">
                  <a:srgbClr val="9374B3">
                    <a:alpha val="100000"/>
                  </a:srgbClr>
                </a:gs>
                <a:gs pos="50000">
                  <a:srgbClr val="7161A6">
                    <a:alpha val="100000"/>
                  </a:srgbClr>
                </a:gs>
                <a:gs pos="100000">
                  <a:srgbClr val="4A4D9C">
                    <a:alpha val="100000"/>
                  </a:srgbClr>
                </a:gs>
              </a:gsLst>
              <a:lin ang="5400000"/>
            </a:gradFill>
          </p:spPr>
          <p:txBody>
            <a:bodyPr/>
            <a:lstStyle/>
            <a:p>
              <a:endParaRPr lang="uk-UA"/>
            </a:p>
          </p:txBody>
        </p:sp>
        <p:sp>
          <p:nvSpPr>
            <p:cNvPr id="5" name="TextBox 5"/>
            <p:cNvSpPr txBox="1"/>
            <p:nvPr/>
          </p:nvSpPr>
          <p:spPr>
            <a:xfrm>
              <a:off x="0" y="-38100"/>
              <a:ext cx="1341452" cy="2849865"/>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5498007" y="7924463"/>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alphaModFix amt="35000"/>
              <a:extLst>
                <a:ext uri="{96DAC541-7B7A-43D3-8B79-37D633B846F1}">
                  <asvg:svgBlip xmlns:asvg="http://schemas.microsoft.com/office/drawing/2016/SVG/main" xmlns="" r:embed="rId3"/>
                </a:ext>
              </a:extLst>
            </a:blip>
            <a:stretch>
              <a:fillRect/>
            </a:stretch>
          </a:blipFill>
        </p:spPr>
        <p:txBody>
          <a:bodyPr/>
          <a:lstStyle/>
          <a:p>
            <a:endParaRPr lang="uk-UA"/>
          </a:p>
        </p:txBody>
      </p:sp>
      <p:grpSp>
        <p:nvGrpSpPr>
          <p:cNvPr id="7" name="Group 7"/>
          <p:cNvGrpSpPr>
            <a:grpSpLocks noChangeAspect="1"/>
          </p:cNvGrpSpPr>
          <p:nvPr/>
        </p:nvGrpSpPr>
        <p:grpSpPr>
          <a:xfrm>
            <a:off x="12918782" y="1684751"/>
            <a:ext cx="4636625" cy="5093186"/>
            <a:chOff x="0" y="0"/>
            <a:chExt cx="5803900" cy="6375400"/>
          </a:xfrm>
        </p:grpSpPr>
        <p:sp>
          <p:nvSpPr>
            <p:cNvPr id="8" name="Freeform 8"/>
            <p:cNvSpPr/>
            <p:nvPr/>
          </p:nvSpPr>
          <p:spPr>
            <a:xfrm>
              <a:off x="12700" y="12700"/>
              <a:ext cx="5778500" cy="6350000"/>
            </a:xfrm>
            <a:custGeom>
              <a:avLst/>
              <a:gdLst/>
              <a:ahLst/>
              <a:cxnLst/>
              <a:rect l="l" t="t" r="r" b="b"/>
              <a:pathLst>
                <a:path w="5778500" h="6350000">
                  <a:moveTo>
                    <a:pt x="2889250" y="0"/>
                  </a:moveTo>
                  <a:cubicBezTo>
                    <a:pt x="1258570" y="0"/>
                    <a:pt x="0" y="1144270"/>
                    <a:pt x="0" y="2917190"/>
                  </a:cubicBezTo>
                  <a:cubicBezTo>
                    <a:pt x="0" y="4175760"/>
                    <a:pt x="0" y="6350000"/>
                    <a:pt x="0" y="6350000"/>
                  </a:cubicBezTo>
                  <a:lnTo>
                    <a:pt x="2889250" y="6350000"/>
                  </a:lnTo>
                  <a:lnTo>
                    <a:pt x="5778500" y="6350000"/>
                  </a:lnTo>
                  <a:cubicBezTo>
                    <a:pt x="5778500" y="6350000"/>
                    <a:pt x="5778500" y="4175760"/>
                    <a:pt x="5778500" y="2917190"/>
                  </a:cubicBezTo>
                  <a:cubicBezTo>
                    <a:pt x="5778500" y="1144270"/>
                    <a:pt x="4519930" y="0"/>
                    <a:pt x="2889250" y="0"/>
                  </a:cubicBezTo>
                  <a:close/>
                </a:path>
              </a:pathLst>
            </a:custGeom>
            <a:blipFill>
              <a:blip r:embed="rId4"/>
              <a:stretch>
                <a:fillRect l="-4945" r="-4945"/>
              </a:stretch>
            </a:blipFill>
          </p:spPr>
          <p:txBody>
            <a:bodyPr/>
            <a:lstStyle/>
            <a:p>
              <a:endParaRPr lang="uk-UA"/>
            </a:p>
          </p:txBody>
        </p:sp>
        <p:sp>
          <p:nvSpPr>
            <p:cNvPr id="9" name="Freeform 9"/>
            <p:cNvSpPr/>
            <p:nvPr/>
          </p:nvSpPr>
          <p:spPr>
            <a:xfrm>
              <a:off x="0" y="0"/>
              <a:ext cx="5803900" cy="6375400"/>
            </a:xfrm>
            <a:custGeom>
              <a:avLst/>
              <a:gdLst/>
              <a:ahLst/>
              <a:cxnLst/>
              <a:rect l="l" t="t" r="r" b="b"/>
              <a:pathLst>
                <a:path w="5803900" h="6375400">
                  <a:moveTo>
                    <a:pt x="5803900" y="6375400"/>
                  </a:moveTo>
                  <a:lnTo>
                    <a:pt x="0" y="6375400"/>
                  </a:lnTo>
                  <a:lnTo>
                    <a:pt x="0" y="2929890"/>
                  </a:lnTo>
                  <a:cubicBezTo>
                    <a:pt x="0" y="2495550"/>
                    <a:pt x="74930" y="2089150"/>
                    <a:pt x="223520" y="1720850"/>
                  </a:cubicBezTo>
                  <a:cubicBezTo>
                    <a:pt x="365760" y="1367790"/>
                    <a:pt x="571500" y="1056640"/>
                    <a:pt x="836930" y="797560"/>
                  </a:cubicBezTo>
                  <a:cubicBezTo>
                    <a:pt x="1361440" y="283210"/>
                    <a:pt x="2095500" y="0"/>
                    <a:pt x="2901950" y="0"/>
                  </a:cubicBezTo>
                  <a:cubicBezTo>
                    <a:pt x="3708400" y="0"/>
                    <a:pt x="4441190" y="283210"/>
                    <a:pt x="4966970" y="797560"/>
                  </a:cubicBezTo>
                  <a:cubicBezTo>
                    <a:pt x="5232400" y="1056640"/>
                    <a:pt x="5438140" y="1367790"/>
                    <a:pt x="5580380" y="1722120"/>
                  </a:cubicBezTo>
                  <a:cubicBezTo>
                    <a:pt x="5728970" y="2090420"/>
                    <a:pt x="5803900" y="2496820"/>
                    <a:pt x="5803900" y="2931160"/>
                  </a:cubicBezTo>
                  <a:lnTo>
                    <a:pt x="5803900" y="6375400"/>
                  </a:lnTo>
                  <a:close/>
                  <a:moveTo>
                    <a:pt x="25400" y="6350000"/>
                  </a:moveTo>
                  <a:lnTo>
                    <a:pt x="5778500" y="6350000"/>
                  </a:lnTo>
                  <a:lnTo>
                    <a:pt x="5778500" y="2929890"/>
                  </a:lnTo>
                  <a:cubicBezTo>
                    <a:pt x="5778500" y="2499360"/>
                    <a:pt x="5703570" y="2095500"/>
                    <a:pt x="5557520" y="1731010"/>
                  </a:cubicBezTo>
                  <a:cubicBezTo>
                    <a:pt x="5416550" y="1380490"/>
                    <a:pt x="5212080" y="1073150"/>
                    <a:pt x="4949190" y="815340"/>
                  </a:cubicBezTo>
                  <a:cubicBezTo>
                    <a:pt x="4428490" y="306070"/>
                    <a:pt x="3700780" y="25400"/>
                    <a:pt x="2901950" y="25400"/>
                  </a:cubicBezTo>
                  <a:cubicBezTo>
                    <a:pt x="2103120" y="25400"/>
                    <a:pt x="1375410" y="306070"/>
                    <a:pt x="854710" y="815340"/>
                  </a:cubicBezTo>
                  <a:cubicBezTo>
                    <a:pt x="591820" y="1071880"/>
                    <a:pt x="387350" y="1380490"/>
                    <a:pt x="246380" y="1731010"/>
                  </a:cubicBezTo>
                  <a:cubicBezTo>
                    <a:pt x="100330" y="2095500"/>
                    <a:pt x="25400" y="2499360"/>
                    <a:pt x="25400" y="2929890"/>
                  </a:cubicBezTo>
                  <a:lnTo>
                    <a:pt x="25400" y="6350000"/>
                  </a:lnTo>
                  <a:close/>
                </a:path>
              </a:pathLst>
            </a:custGeom>
            <a:solidFill>
              <a:srgbClr val="FFFFFF"/>
            </a:solidFill>
          </p:spPr>
          <p:txBody>
            <a:bodyPr/>
            <a:lstStyle/>
            <a:p>
              <a:endParaRPr lang="uk-UA"/>
            </a:p>
          </p:txBody>
        </p:sp>
      </p:grpSp>
      <p:sp>
        <p:nvSpPr>
          <p:cNvPr id="10" name="AutoShape 10"/>
          <p:cNvSpPr/>
          <p:nvPr/>
        </p:nvSpPr>
        <p:spPr>
          <a:xfrm>
            <a:off x="1028700" y="1047750"/>
            <a:ext cx="12332919" cy="0"/>
          </a:xfrm>
          <a:prstGeom prst="line">
            <a:avLst/>
          </a:prstGeom>
          <a:ln w="19050" cap="flat">
            <a:solidFill>
              <a:srgbClr val="48276D"/>
            </a:solidFill>
            <a:prstDash val="solid"/>
            <a:headEnd type="none" w="sm" len="sm"/>
            <a:tailEnd type="none" w="sm" len="sm"/>
          </a:ln>
        </p:spPr>
        <p:txBody>
          <a:bodyPr/>
          <a:lstStyle/>
          <a:p>
            <a:endParaRPr lang="uk-UA"/>
          </a:p>
        </p:txBody>
      </p:sp>
      <p:sp>
        <p:nvSpPr>
          <p:cNvPr id="11" name="Freeform 11"/>
          <p:cNvSpPr/>
          <p:nvPr/>
        </p:nvSpPr>
        <p:spPr>
          <a:xfrm>
            <a:off x="10170313" y="729247"/>
            <a:ext cx="561540" cy="140385"/>
          </a:xfrm>
          <a:custGeom>
            <a:avLst/>
            <a:gdLst/>
            <a:ahLst/>
            <a:cxnLst/>
            <a:rect l="l" t="t" r="r" b="b"/>
            <a:pathLst>
              <a:path w="561540" h="140385">
                <a:moveTo>
                  <a:pt x="0" y="0"/>
                </a:moveTo>
                <a:lnTo>
                  <a:pt x="561540" y="0"/>
                </a:lnTo>
                <a:lnTo>
                  <a:pt x="561540" y="140385"/>
                </a:lnTo>
                <a:lnTo>
                  <a:pt x="0" y="14038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uk-UA"/>
          </a:p>
        </p:txBody>
      </p:sp>
      <p:grpSp>
        <p:nvGrpSpPr>
          <p:cNvPr id="12" name="Group 12"/>
          <p:cNvGrpSpPr/>
          <p:nvPr/>
        </p:nvGrpSpPr>
        <p:grpSpPr>
          <a:xfrm>
            <a:off x="211279" y="9430248"/>
            <a:ext cx="2450613" cy="710489"/>
            <a:chOff x="0" y="0"/>
            <a:chExt cx="645429" cy="187125"/>
          </a:xfrm>
        </p:grpSpPr>
        <p:sp>
          <p:nvSpPr>
            <p:cNvPr id="13" name="Freeform 13"/>
            <p:cNvSpPr/>
            <p:nvPr/>
          </p:nvSpPr>
          <p:spPr>
            <a:xfrm>
              <a:off x="0" y="0"/>
              <a:ext cx="645429" cy="187125"/>
            </a:xfrm>
            <a:custGeom>
              <a:avLst/>
              <a:gdLst/>
              <a:ahLst/>
              <a:cxnLst/>
              <a:rect l="l" t="t" r="r" b="b"/>
              <a:pathLst>
                <a:path w="645429" h="187125">
                  <a:moveTo>
                    <a:pt x="69502" y="0"/>
                  </a:moveTo>
                  <a:lnTo>
                    <a:pt x="575927" y="0"/>
                  </a:lnTo>
                  <a:cubicBezTo>
                    <a:pt x="594360" y="0"/>
                    <a:pt x="612038" y="7322"/>
                    <a:pt x="625072" y="20357"/>
                  </a:cubicBezTo>
                  <a:cubicBezTo>
                    <a:pt x="638107" y="33391"/>
                    <a:pt x="645429" y="51069"/>
                    <a:pt x="645429" y="69502"/>
                  </a:cubicBezTo>
                  <a:lnTo>
                    <a:pt x="645429" y="117623"/>
                  </a:lnTo>
                  <a:cubicBezTo>
                    <a:pt x="645429" y="156008"/>
                    <a:pt x="614312" y="187125"/>
                    <a:pt x="575927" y="187125"/>
                  </a:cubicBezTo>
                  <a:lnTo>
                    <a:pt x="69502" y="187125"/>
                  </a:lnTo>
                  <a:cubicBezTo>
                    <a:pt x="51069" y="187125"/>
                    <a:pt x="33391" y="179802"/>
                    <a:pt x="20357" y="166768"/>
                  </a:cubicBezTo>
                  <a:cubicBezTo>
                    <a:pt x="7322" y="153734"/>
                    <a:pt x="0" y="136056"/>
                    <a:pt x="0" y="117623"/>
                  </a:cubicBezTo>
                  <a:lnTo>
                    <a:pt x="0" y="69502"/>
                  </a:lnTo>
                  <a:cubicBezTo>
                    <a:pt x="0" y="31117"/>
                    <a:pt x="31117" y="0"/>
                    <a:pt x="69502" y="0"/>
                  </a:cubicBezTo>
                  <a:close/>
                </a:path>
              </a:pathLst>
            </a:custGeom>
            <a:solidFill>
              <a:srgbClr val="48276D"/>
            </a:solidFill>
            <a:ln cap="rnd">
              <a:noFill/>
              <a:prstDash val="solid"/>
              <a:round/>
            </a:ln>
          </p:spPr>
          <p:txBody>
            <a:bodyPr/>
            <a:lstStyle/>
            <a:p>
              <a:endParaRPr lang="uk-UA"/>
            </a:p>
          </p:txBody>
        </p:sp>
        <p:sp>
          <p:nvSpPr>
            <p:cNvPr id="14" name="TextBox 14"/>
            <p:cNvSpPr txBox="1"/>
            <p:nvPr/>
          </p:nvSpPr>
          <p:spPr>
            <a:xfrm>
              <a:off x="0" y="-47625"/>
              <a:ext cx="645429" cy="234750"/>
            </a:xfrm>
            <a:prstGeom prst="rect">
              <a:avLst/>
            </a:prstGeom>
          </p:spPr>
          <p:txBody>
            <a:bodyPr lIns="50800" tIns="50800" rIns="50800" bIns="50800" rtlCol="0" anchor="ctr"/>
            <a:lstStyle/>
            <a:p>
              <a:pPr algn="ctr">
                <a:lnSpc>
                  <a:spcPts val="2939"/>
                </a:lnSpc>
              </a:pPr>
              <a:endParaRPr/>
            </a:p>
          </p:txBody>
        </p:sp>
      </p:grpSp>
      <p:sp>
        <p:nvSpPr>
          <p:cNvPr id="15" name="TextBox 15"/>
          <p:cNvSpPr txBox="1"/>
          <p:nvPr/>
        </p:nvSpPr>
        <p:spPr>
          <a:xfrm>
            <a:off x="1563623" y="571500"/>
            <a:ext cx="8019535" cy="10361811"/>
          </a:xfrm>
          <a:prstGeom prst="rect">
            <a:avLst/>
          </a:prstGeom>
        </p:spPr>
        <p:txBody>
          <a:bodyPr wrap="square" lIns="0" tIns="0" rIns="0" bIns="0" rtlCol="0" anchor="t">
            <a:spAutoFit/>
          </a:bodyPr>
          <a:lstStyle/>
          <a:p>
            <a:pPr algn="l">
              <a:lnSpc>
                <a:spcPts val="3865"/>
              </a:lnSpc>
            </a:pPr>
            <a:r>
              <a:rPr lang="en-US" sz="4201" b="1" dirty="0">
                <a:solidFill>
                  <a:srgbClr val="48276D"/>
                </a:solidFill>
                <a:latin typeface="Montserrat Bold"/>
                <a:ea typeface="Montserrat Bold"/>
                <a:cs typeface="Montserrat Bold"/>
                <a:sym typeface="Montserrat Bold"/>
              </a:rPr>
              <a:t> •23 ВЕРЕСНЯ 2022 Р. </a:t>
            </a:r>
          </a:p>
          <a:p>
            <a:pPr algn="l">
              <a:lnSpc>
                <a:spcPts val="3865"/>
              </a:lnSpc>
            </a:pPr>
            <a:r>
              <a:rPr lang="en-US" sz="4201" b="1" dirty="0">
                <a:solidFill>
                  <a:srgbClr val="48276D"/>
                </a:solidFill>
                <a:latin typeface="Montserrat Bold"/>
                <a:ea typeface="Montserrat Bold"/>
                <a:cs typeface="Montserrat Bold"/>
                <a:sym typeface="Montserrat Bold"/>
              </a:rPr>
              <a:t>•ОНЛАЙН-ЛЕКЦІЯ «РАЦІОНАЛЬНІ ПОЯСНЕННЯ ВІЙН І ЗБРОЙНИХ КОНФЛІКТІВ»</a:t>
            </a:r>
          </a:p>
          <a:p>
            <a:pPr>
              <a:lnSpc>
                <a:spcPts val="3865"/>
              </a:lnSpc>
            </a:pPr>
            <a:r>
              <a:rPr lang="uk-UA" sz="3200" dirty="0"/>
              <a:t>23 вересня 2022 року, здобувачі Чорноморського національного університету імені Петра Могили долучилися до першої лекції з онлайнового курсу «Війна в контексті теорій політичної науки», темою якої є «Раціоналізм і теорія війни». Лектором зустрічі є доктор філософії Річард Джордан з Університету Бейлора, США (</a:t>
            </a:r>
            <a:r>
              <a:rPr lang="en-US" sz="3200" dirty="0"/>
              <a:t>Richard Jordan, Baylor University).</a:t>
            </a:r>
            <a:endParaRPr lang="en-US" sz="3200" b="1" dirty="0">
              <a:solidFill>
                <a:srgbClr val="48276D"/>
              </a:solidFill>
              <a:latin typeface="Montserrat Bold"/>
              <a:ea typeface="Montserrat Bold"/>
              <a:cs typeface="Montserrat Bold"/>
              <a:sym typeface="Montserrat Bold"/>
            </a:endParaRPr>
          </a:p>
          <a:p>
            <a:pPr algn="l">
              <a:lnSpc>
                <a:spcPts val="3865"/>
              </a:lnSpc>
            </a:pPr>
            <a:r>
              <a:rPr lang="uk-UA" sz="4201" b="1" dirty="0">
                <a:solidFill>
                  <a:srgbClr val="48276D"/>
                </a:solidFill>
                <a:latin typeface="Montserrat Bold"/>
                <a:ea typeface="Montserrat Bold"/>
                <a:cs typeface="Montserrat Bold"/>
                <a:sym typeface="Montserrat Bold"/>
              </a:rPr>
              <a:t> </a:t>
            </a:r>
            <a:endParaRPr lang="en-US" sz="4201" b="1" dirty="0">
              <a:solidFill>
                <a:srgbClr val="48276D"/>
              </a:solidFill>
              <a:latin typeface="Montserrat Bold"/>
              <a:ea typeface="Montserrat Bold"/>
              <a:cs typeface="Montserrat Bold"/>
              <a:sym typeface="Montserrat Bold"/>
            </a:endParaRPr>
          </a:p>
          <a:p>
            <a:pPr algn="l">
              <a:lnSpc>
                <a:spcPts val="3865"/>
              </a:lnSpc>
            </a:pPr>
            <a:r>
              <a:rPr lang="en-US" sz="2000" b="1" dirty="0">
                <a:solidFill>
                  <a:srgbClr val="48276D"/>
                </a:solidFill>
                <a:latin typeface="Montserrat Bold"/>
                <a:ea typeface="Montserrat Bold"/>
                <a:cs typeface="Montserrat Bold"/>
                <a:sym typeface="Montserrat Bold"/>
                <a:hlinkClick r:id="rId7"/>
              </a:rPr>
              <a:t>https://chmnu.edu.ua/PRO-PERSHU-LEKTSIYU-Z-ONLAJNOVOGO-KURSU-VIJNA-V-KONTEKSTI-TEORIJ-POLITICHNOYI-NAUKI</a:t>
            </a:r>
            <a:r>
              <a:rPr lang="en-US" sz="4201" b="1" dirty="0">
                <a:solidFill>
                  <a:srgbClr val="48276D"/>
                </a:solidFill>
                <a:latin typeface="Montserrat Bold"/>
                <a:ea typeface="Montserrat Bold"/>
                <a:cs typeface="Montserrat Bold"/>
                <a:sym typeface="Montserrat Bold"/>
                <a:hlinkClick r:id="rId7"/>
              </a:rPr>
              <a:t>/</a:t>
            </a:r>
            <a:endParaRPr lang="uk-UA" sz="4201" b="1" dirty="0">
              <a:solidFill>
                <a:srgbClr val="48276D"/>
              </a:solidFill>
              <a:latin typeface="Montserrat Bold"/>
              <a:ea typeface="Montserrat Bold"/>
              <a:cs typeface="Montserrat Bold"/>
              <a:sym typeface="Montserrat Bold"/>
            </a:endParaRPr>
          </a:p>
          <a:p>
            <a:pPr algn="l">
              <a:lnSpc>
                <a:spcPts val="3865"/>
              </a:lnSpc>
            </a:pPr>
            <a:endParaRPr lang="en-US" sz="4201" b="1" dirty="0">
              <a:solidFill>
                <a:srgbClr val="48276D"/>
              </a:solidFill>
              <a:latin typeface="Montserrat Bold"/>
              <a:ea typeface="Montserrat Bold"/>
              <a:cs typeface="Montserrat Bold"/>
              <a:sym typeface="Montserrat Bold"/>
            </a:endParaRPr>
          </a:p>
          <a:p>
            <a:pPr algn="l">
              <a:lnSpc>
                <a:spcPts val="3129"/>
              </a:lnSpc>
            </a:pPr>
            <a:r>
              <a:rPr lang="en-US" sz="3401" b="1" dirty="0">
                <a:solidFill>
                  <a:srgbClr val="48276D"/>
                </a:solidFill>
                <a:latin typeface="Montserrat Bold"/>
                <a:ea typeface="Montserrat Bold"/>
                <a:cs typeface="Montserrat Bold"/>
                <a:sym typeface="Montserrat Bold"/>
              </a:rPr>
              <a:t>•</a:t>
            </a:r>
            <a:r>
              <a:rPr lang="uk-UA" sz="3401" b="1" u="sng" dirty="0">
                <a:solidFill>
                  <a:srgbClr val="5170FF"/>
                </a:solidFill>
                <a:latin typeface="Montserrat Bold"/>
                <a:ea typeface="Montserrat Bold"/>
                <a:cs typeface="Montserrat Bold"/>
                <a:sym typeface="Montserrat Bold"/>
                <a:hlinkClick r:id="rId8" tooltip="https://chmnu.edu.ua/pro-pershu-lektsiyu-z-onlajnovogo-kursu-vijna-v-konteksti-teorij-politichnoyi-nauki/"/>
              </a:rPr>
              <a:t> </a:t>
            </a:r>
            <a:endParaRPr lang="en-US" sz="3401" b="1" u="sng" dirty="0">
              <a:solidFill>
                <a:srgbClr val="5170FF"/>
              </a:solidFill>
              <a:latin typeface="Montserrat Bold"/>
              <a:ea typeface="Montserrat Bold"/>
              <a:cs typeface="Montserrat Bold"/>
              <a:sym typeface="Montserrat Bold"/>
              <a:hlinkClick r:id="rId8" tooltip="https://chmnu.edu.ua/pro-pershu-lektsiyu-z-onlajnovogo-kursu-vijna-v-konteksti-teorij-politichnoyi-nauki/"/>
            </a:endParaRPr>
          </a:p>
          <a:p>
            <a:pPr algn="l">
              <a:lnSpc>
                <a:spcPts val="3589"/>
              </a:lnSpc>
            </a:pPr>
            <a:endParaRPr lang="en-US" sz="3401" b="1" u="sng" dirty="0">
              <a:solidFill>
                <a:srgbClr val="5170FF"/>
              </a:solidFill>
              <a:latin typeface="Montserrat Bold"/>
              <a:ea typeface="Montserrat Bold"/>
              <a:cs typeface="Montserrat Bold"/>
              <a:sym typeface="Montserrat Bold"/>
              <a:hlinkClick r:id="rId8" tooltip="https://chmnu.edu.ua/pro-pershu-lektsiyu-z-onlajnovogo-kursu-vijna-v-konteksti-teorij-politichnoyi-nauki/"/>
            </a:endParaRPr>
          </a:p>
        </p:txBody>
      </p:sp>
      <p:sp>
        <p:nvSpPr>
          <p:cNvPr id="16" name="Freeform 16"/>
          <p:cNvSpPr/>
          <p:nvPr/>
        </p:nvSpPr>
        <p:spPr>
          <a:xfrm>
            <a:off x="259763" y="146263"/>
            <a:ext cx="1082442" cy="1058599"/>
          </a:xfrm>
          <a:custGeom>
            <a:avLst/>
            <a:gdLst/>
            <a:ahLst/>
            <a:cxnLst/>
            <a:rect l="l" t="t" r="r" b="b"/>
            <a:pathLst>
              <a:path w="1082442" h="1058599">
                <a:moveTo>
                  <a:pt x="0" y="0"/>
                </a:moveTo>
                <a:lnTo>
                  <a:pt x="1082442" y="0"/>
                </a:lnTo>
                <a:lnTo>
                  <a:pt x="1082442" y="1058599"/>
                </a:lnTo>
                <a:lnTo>
                  <a:pt x="0" y="1058599"/>
                </a:lnTo>
                <a:lnTo>
                  <a:pt x="0" y="0"/>
                </a:lnTo>
                <a:close/>
              </a:path>
            </a:pathLst>
          </a:custGeom>
          <a:blipFill>
            <a:blip r:embed="rId9"/>
            <a:stretch>
              <a:fillRect/>
            </a:stretch>
          </a:blipFill>
        </p:spPr>
        <p:txBody>
          <a:bodyPr/>
          <a:lstStyle/>
          <a:p>
            <a:endParaRPr lang="uk-UA"/>
          </a:p>
        </p:txBody>
      </p:sp>
      <p:sp>
        <p:nvSpPr>
          <p:cNvPr id="17" name="TextBox 17"/>
          <p:cNvSpPr txBox="1"/>
          <p:nvPr/>
        </p:nvSpPr>
        <p:spPr>
          <a:xfrm>
            <a:off x="9071015" y="4962842"/>
            <a:ext cx="145971" cy="323215"/>
          </a:xfrm>
          <a:prstGeom prst="rect">
            <a:avLst/>
          </a:prstGeom>
        </p:spPr>
        <p:txBody>
          <a:bodyPr lIns="0" tIns="0" rIns="0" bIns="0" rtlCol="0" anchor="t">
            <a:spAutoFit/>
          </a:bodyPr>
          <a:lstStyle/>
          <a:p>
            <a:pPr algn="ctr">
              <a:lnSpc>
                <a:spcPts val="2659"/>
              </a:lnSpc>
              <a:spcBef>
                <a:spcPct val="0"/>
              </a:spcBef>
            </a:pPr>
            <a:r>
              <a:rPr lang="en-US" sz="1899">
                <a:solidFill>
                  <a:srgbClr val="48276D"/>
                </a:solidFill>
                <a:latin typeface="Canva Sans"/>
                <a:ea typeface="Canva Sans"/>
                <a:cs typeface="Canva Sans"/>
                <a:sym typeface="Canva Sans"/>
              </a:rPr>
              <a:t>• </a:t>
            </a:r>
          </a:p>
        </p:txBody>
      </p:sp>
      <p:sp>
        <p:nvSpPr>
          <p:cNvPr id="18" name="TextBox 18"/>
          <p:cNvSpPr txBox="1"/>
          <p:nvPr/>
        </p:nvSpPr>
        <p:spPr>
          <a:xfrm>
            <a:off x="9071015" y="4962842"/>
            <a:ext cx="145971" cy="323215"/>
          </a:xfrm>
          <a:prstGeom prst="rect">
            <a:avLst/>
          </a:prstGeom>
        </p:spPr>
        <p:txBody>
          <a:bodyPr lIns="0" tIns="0" rIns="0" bIns="0" rtlCol="0" anchor="t">
            <a:spAutoFit/>
          </a:bodyPr>
          <a:lstStyle/>
          <a:p>
            <a:pPr algn="ctr">
              <a:lnSpc>
                <a:spcPts val="2659"/>
              </a:lnSpc>
              <a:spcBef>
                <a:spcPct val="0"/>
              </a:spcBef>
            </a:pPr>
            <a:r>
              <a:rPr lang="en-US" sz="1899">
                <a:solidFill>
                  <a:srgbClr val="48276D"/>
                </a:solidFill>
                <a:latin typeface="Canva Sans"/>
                <a:ea typeface="Canva Sans"/>
                <a:cs typeface="Canva Sans"/>
                <a:sym typeface="Canva Sans"/>
              </a:rPr>
              <a:t>• </a:t>
            </a:r>
          </a:p>
        </p:txBody>
      </p:sp>
      <p:sp>
        <p:nvSpPr>
          <p:cNvPr id="19" name="TextBox 19"/>
          <p:cNvSpPr txBox="1"/>
          <p:nvPr/>
        </p:nvSpPr>
        <p:spPr>
          <a:xfrm>
            <a:off x="13545382" y="7365130"/>
            <a:ext cx="3880828" cy="1670051"/>
          </a:xfrm>
          <a:prstGeom prst="rect">
            <a:avLst/>
          </a:prstGeom>
        </p:spPr>
        <p:txBody>
          <a:bodyPr lIns="0" tIns="0" rIns="0" bIns="0" rtlCol="0" anchor="t">
            <a:spAutoFit/>
          </a:bodyPr>
          <a:lstStyle/>
          <a:p>
            <a:pPr algn="ctr">
              <a:lnSpc>
                <a:spcPts val="4759"/>
              </a:lnSpc>
            </a:pPr>
            <a:r>
              <a:rPr lang="en-US" sz="3399" dirty="0">
                <a:solidFill>
                  <a:srgbClr val="FFFFFF"/>
                </a:solidFill>
                <a:latin typeface="Canva Sans"/>
                <a:ea typeface="Canva Sans"/>
                <a:cs typeface="Canva Sans"/>
                <a:sym typeface="Canva Sans"/>
              </a:rPr>
              <a:t> </a:t>
            </a:r>
            <a:r>
              <a:rPr lang="en-US" sz="3399" dirty="0" err="1">
                <a:solidFill>
                  <a:srgbClr val="FFFFFF"/>
                </a:solidFill>
                <a:latin typeface="Canva Sans"/>
                <a:ea typeface="Canva Sans"/>
                <a:cs typeface="Canva Sans"/>
                <a:sym typeface="Canva Sans"/>
              </a:rPr>
              <a:t>Річард</a:t>
            </a:r>
            <a:r>
              <a:rPr lang="en-US" sz="3399" dirty="0">
                <a:solidFill>
                  <a:srgbClr val="FFFFFF"/>
                </a:solidFill>
                <a:latin typeface="Canva Sans"/>
                <a:ea typeface="Canva Sans"/>
                <a:cs typeface="Canva Sans"/>
                <a:sym typeface="Canva Sans"/>
              </a:rPr>
              <a:t> </a:t>
            </a:r>
            <a:r>
              <a:rPr lang="en-US" sz="3399" dirty="0" err="1">
                <a:solidFill>
                  <a:srgbClr val="FFFFFF"/>
                </a:solidFill>
                <a:latin typeface="Canva Sans"/>
                <a:ea typeface="Canva Sans"/>
                <a:cs typeface="Canva Sans"/>
                <a:sym typeface="Canva Sans"/>
              </a:rPr>
              <a:t>Джордон</a:t>
            </a:r>
            <a:endParaRPr lang="en-US" sz="3399" dirty="0">
              <a:solidFill>
                <a:srgbClr val="FFFFFF"/>
              </a:solidFill>
              <a:latin typeface="Canva Sans"/>
              <a:ea typeface="Canva Sans"/>
              <a:cs typeface="Canva Sans"/>
              <a:sym typeface="Canva Sans"/>
            </a:endParaRPr>
          </a:p>
          <a:p>
            <a:pPr algn="ctr">
              <a:lnSpc>
                <a:spcPts val="4339"/>
              </a:lnSpc>
              <a:spcBef>
                <a:spcPct val="0"/>
              </a:spcBef>
            </a:pPr>
            <a:r>
              <a:rPr lang="en-US" sz="3099" dirty="0" err="1">
                <a:solidFill>
                  <a:srgbClr val="FFFFFF"/>
                </a:solidFill>
                <a:latin typeface="Canva Sans"/>
                <a:ea typeface="Canva Sans"/>
                <a:cs typeface="Canva Sans"/>
                <a:sym typeface="Canva Sans"/>
              </a:rPr>
              <a:t>Університет</a:t>
            </a:r>
            <a:r>
              <a:rPr lang="en-US" sz="3099" dirty="0">
                <a:solidFill>
                  <a:srgbClr val="FFFFFF"/>
                </a:solidFill>
                <a:latin typeface="Canva Sans"/>
                <a:ea typeface="Canva Sans"/>
                <a:cs typeface="Canva Sans"/>
                <a:sym typeface="Canva Sans"/>
              </a:rPr>
              <a:t> </a:t>
            </a:r>
            <a:r>
              <a:rPr lang="en-US" sz="3099" dirty="0" err="1">
                <a:solidFill>
                  <a:srgbClr val="FFFFFF"/>
                </a:solidFill>
                <a:latin typeface="Canva Sans"/>
                <a:ea typeface="Canva Sans"/>
                <a:cs typeface="Canva Sans"/>
                <a:sym typeface="Canva Sans"/>
              </a:rPr>
              <a:t>Бейлора</a:t>
            </a:r>
            <a:r>
              <a:rPr lang="en-US" sz="3099" dirty="0">
                <a:solidFill>
                  <a:srgbClr val="FFFFFF"/>
                </a:solidFill>
                <a:latin typeface="Canva Sans"/>
                <a:ea typeface="Canva Sans"/>
                <a:cs typeface="Canva Sans"/>
                <a:sym typeface="Canva Sans"/>
              </a:rPr>
              <a:t>, США</a:t>
            </a:r>
          </a:p>
        </p:txBody>
      </p:sp>
      <p:pic>
        <p:nvPicPr>
          <p:cNvPr id="2050" name="Picture 2">
            <a:extLst>
              <a:ext uri="{FF2B5EF4-FFF2-40B4-BE49-F238E27FC236}">
                <a16:creationId xmlns:a16="http://schemas.microsoft.com/office/drawing/2014/main" xmlns="" id="{C6942BB9-8C74-9D4A-CF0A-16F4ADDB8F0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092382" y="39358"/>
            <a:ext cx="4490655" cy="242492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4800446" y="9258300"/>
            <a:ext cx="8744936" cy="0"/>
          </a:xfrm>
          <a:prstGeom prst="line">
            <a:avLst/>
          </a:prstGeom>
          <a:ln w="19050" cap="flat">
            <a:solidFill>
              <a:srgbClr val="48276D"/>
            </a:solidFill>
            <a:prstDash val="solid"/>
            <a:headEnd type="none" w="sm" len="sm"/>
            <a:tailEnd type="none" w="sm" len="sm"/>
          </a:ln>
        </p:spPr>
        <p:txBody>
          <a:bodyPr/>
          <a:lstStyle/>
          <a:p>
            <a:endParaRPr lang="uk-UA"/>
          </a:p>
        </p:txBody>
      </p:sp>
      <p:grpSp>
        <p:nvGrpSpPr>
          <p:cNvPr id="3" name="Group 3"/>
          <p:cNvGrpSpPr/>
          <p:nvPr/>
        </p:nvGrpSpPr>
        <p:grpSpPr>
          <a:xfrm>
            <a:off x="198079" y="288325"/>
            <a:ext cx="7631524" cy="9710350"/>
            <a:chOff x="0" y="0"/>
            <a:chExt cx="2009949" cy="2557459"/>
          </a:xfrm>
        </p:grpSpPr>
        <p:sp>
          <p:nvSpPr>
            <p:cNvPr id="4" name="Freeform 4"/>
            <p:cNvSpPr/>
            <p:nvPr/>
          </p:nvSpPr>
          <p:spPr>
            <a:xfrm>
              <a:off x="0" y="0"/>
              <a:ext cx="2009949" cy="2557459"/>
            </a:xfrm>
            <a:custGeom>
              <a:avLst/>
              <a:gdLst/>
              <a:ahLst/>
              <a:cxnLst/>
              <a:rect l="l" t="t" r="r" b="b"/>
              <a:pathLst>
                <a:path w="2009949" h="2557459">
                  <a:moveTo>
                    <a:pt x="0" y="0"/>
                  </a:moveTo>
                  <a:lnTo>
                    <a:pt x="2009949" y="0"/>
                  </a:lnTo>
                  <a:lnTo>
                    <a:pt x="2009949" y="2557459"/>
                  </a:lnTo>
                  <a:lnTo>
                    <a:pt x="0" y="2557459"/>
                  </a:lnTo>
                  <a:close/>
                </a:path>
              </a:pathLst>
            </a:custGeom>
            <a:gradFill rotWithShape="1">
              <a:gsLst>
                <a:gs pos="0">
                  <a:srgbClr val="9374B3">
                    <a:alpha val="100000"/>
                  </a:srgbClr>
                </a:gs>
                <a:gs pos="50000">
                  <a:srgbClr val="7161A6">
                    <a:alpha val="100000"/>
                  </a:srgbClr>
                </a:gs>
                <a:gs pos="100000">
                  <a:srgbClr val="4A4D9C">
                    <a:alpha val="100000"/>
                  </a:srgbClr>
                </a:gs>
              </a:gsLst>
              <a:lin ang="0"/>
            </a:gradFill>
          </p:spPr>
          <p:txBody>
            <a:bodyPr/>
            <a:lstStyle/>
            <a:p>
              <a:endParaRPr lang="uk-UA"/>
            </a:p>
          </p:txBody>
        </p:sp>
        <p:sp>
          <p:nvSpPr>
            <p:cNvPr id="5" name="TextBox 5"/>
            <p:cNvSpPr txBox="1"/>
            <p:nvPr/>
          </p:nvSpPr>
          <p:spPr>
            <a:xfrm>
              <a:off x="0" y="-38100"/>
              <a:ext cx="2009949" cy="2595559"/>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5498007" y="7924463"/>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alphaModFix amt="35000"/>
              <a:extLst>
                <a:ext uri="{96DAC541-7B7A-43D3-8B79-37D633B846F1}">
                  <asvg:svgBlip xmlns:asvg="http://schemas.microsoft.com/office/drawing/2016/SVG/main" xmlns="" r:embed="rId3"/>
                </a:ext>
              </a:extLst>
            </a:blip>
            <a:stretch>
              <a:fillRect/>
            </a:stretch>
          </a:blipFill>
        </p:spPr>
        <p:txBody>
          <a:bodyPr/>
          <a:lstStyle/>
          <a:p>
            <a:endParaRPr lang="uk-UA"/>
          </a:p>
        </p:txBody>
      </p:sp>
      <p:sp>
        <p:nvSpPr>
          <p:cNvPr id="7" name="AutoShape 7"/>
          <p:cNvSpPr/>
          <p:nvPr/>
        </p:nvSpPr>
        <p:spPr>
          <a:xfrm>
            <a:off x="1028700" y="1047750"/>
            <a:ext cx="12332919" cy="0"/>
          </a:xfrm>
          <a:prstGeom prst="line">
            <a:avLst/>
          </a:prstGeom>
          <a:ln w="19050" cap="flat">
            <a:solidFill>
              <a:srgbClr val="48276D"/>
            </a:solidFill>
            <a:prstDash val="solid"/>
            <a:headEnd type="none" w="sm" len="sm"/>
            <a:tailEnd type="none" w="sm" len="sm"/>
          </a:ln>
        </p:spPr>
        <p:txBody>
          <a:bodyPr/>
          <a:lstStyle/>
          <a:p>
            <a:endParaRPr lang="uk-UA"/>
          </a:p>
        </p:txBody>
      </p:sp>
      <p:sp>
        <p:nvSpPr>
          <p:cNvPr id="8" name="Freeform 8"/>
          <p:cNvSpPr/>
          <p:nvPr/>
        </p:nvSpPr>
        <p:spPr>
          <a:xfrm>
            <a:off x="14312231" y="653395"/>
            <a:ext cx="562446" cy="375305"/>
          </a:xfrm>
          <a:custGeom>
            <a:avLst/>
            <a:gdLst/>
            <a:ahLst/>
            <a:cxnLst/>
            <a:rect l="l" t="t" r="r" b="b"/>
            <a:pathLst>
              <a:path w="562446" h="375305">
                <a:moveTo>
                  <a:pt x="0" y="0"/>
                </a:moveTo>
                <a:lnTo>
                  <a:pt x="562446" y="0"/>
                </a:lnTo>
                <a:lnTo>
                  <a:pt x="562446" y="375305"/>
                </a:lnTo>
                <a:lnTo>
                  <a:pt x="0" y="37530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uk-UA"/>
          </a:p>
        </p:txBody>
      </p:sp>
      <p:sp>
        <p:nvSpPr>
          <p:cNvPr id="9" name="Freeform 9"/>
          <p:cNvSpPr/>
          <p:nvPr/>
        </p:nvSpPr>
        <p:spPr>
          <a:xfrm>
            <a:off x="2858198" y="7726747"/>
            <a:ext cx="395433" cy="395433"/>
          </a:xfrm>
          <a:custGeom>
            <a:avLst/>
            <a:gdLst/>
            <a:ahLst/>
            <a:cxnLst/>
            <a:rect l="l" t="t" r="r" b="b"/>
            <a:pathLst>
              <a:path w="395433" h="395433">
                <a:moveTo>
                  <a:pt x="0" y="0"/>
                </a:moveTo>
                <a:lnTo>
                  <a:pt x="395433" y="0"/>
                </a:lnTo>
                <a:lnTo>
                  <a:pt x="395433" y="395433"/>
                </a:lnTo>
                <a:lnTo>
                  <a:pt x="0" y="39543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uk-UA"/>
          </a:p>
        </p:txBody>
      </p:sp>
      <p:sp>
        <p:nvSpPr>
          <p:cNvPr id="10" name="Freeform 10"/>
          <p:cNvSpPr/>
          <p:nvPr/>
        </p:nvSpPr>
        <p:spPr>
          <a:xfrm rot="5400000">
            <a:off x="735717" y="8879729"/>
            <a:ext cx="585966" cy="1661243"/>
          </a:xfrm>
          <a:custGeom>
            <a:avLst/>
            <a:gdLst/>
            <a:ahLst/>
            <a:cxnLst/>
            <a:rect l="l" t="t" r="r" b="b"/>
            <a:pathLst>
              <a:path w="585966" h="1661243">
                <a:moveTo>
                  <a:pt x="0" y="0"/>
                </a:moveTo>
                <a:lnTo>
                  <a:pt x="585966" y="0"/>
                </a:lnTo>
                <a:lnTo>
                  <a:pt x="585966" y="1661243"/>
                </a:lnTo>
                <a:lnTo>
                  <a:pt x="0" y="166124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uk-UA"/>
          </a:p>
        </p:txBody>
      </p:sp>
      <p:sp>
        <p:nvSpPr>
          <p:cNvPr id="11" name="Freeform 11"/>
          <p:cNvSpPr/>
          <p:nvPr/>
        </p:nvSpPr>
        <p:spPr>
          <a:xfrm>
            <a:off x="215536" y="310515"/>
            <a:ext cx="7417423" cy="3399088"/>
          </a:xfrm>
          <a:custGeom>
            <a:avLst/>
            <a:gdLst/>
            <a:ahLst/>
            <a:cxnLst/>
            <a:rect l="l" t="t" r="r" b="b"/>
            <a:pathLst>
              <a:path w="7417423" h="3399088">
                <a:moveTo>
                  <a:pt x="0" y="0"/>
                </a:moveTo>
                <a:lnTo>
                  <a:pt x="7417423" y="0"/>
                </a:lnTo>
                <a:lnTo>
                  <a:pt x="7417423" y="3399088"/>
                </a:lnTo>
                <a:lnTo>
                  <a:pt x="0" y="3399088"/>
                </a:lnTo>
                <a:lnTo>
                  <a:pt x="0" y="0"/>
                </a:lnTo>
                <a:close/>
              </a:path>
            </a:pathLst>
          </a:custGeom>
          <a:blipFill>
            <a:blip r:embed="rId10"/>
            <a:stretch>
              <a:fillRect t="-14087" b="-8387"/>
            </a:stretch>
          </a:blipFill>
        </p:spPr>
        <p:txBody>
          <a:bodyPr/>
          <a:lstStyle/>
          <a:p>
            <a:endParaRPr lang="uk-UA"/>
          </a:p>
        </p:txBody>
      </p:sp>
      <p:sp>
        <p:nvSpPr>
          <p:cNvPr id="12" name="Freeform 12"/>
          <p:cNvSpPr/>
          <p:nvPr/>
        </p:nvSpPr>
        <p:spPr>
          <a:xfrm>
            <a:off x="215536" y="3709603"/>
            <a:ext cx="7238237" cy="3751536"/>
          </a:xfrm>
          <a:custGeom>
            <a:avLst/>
            <a:gdLst/>
            <a:ahLst/>
            <a:cxnLst/>
            <a:rect l="l" t="t" r="r" b="b"/>
            <a:pathLst>
              <a:path w="7238237" h="3751536">
                <a:moveTo>
                  <a:pt x="0" y="0"/>
                </a:moveTo>
                <a:lnTo>
                  <a:pt x="7238237" y="0"/>
                </a:lnTo>
                <a:lnTo>
                  <a:pt x="7238237" y="3751536"/>
                </a:lnTo>
                <a:lnTo>
                  <a:pt x="0" y="3751536"/>
                </a:lnTo>
                <a:lnTo>
                  <a:pt x="0" y="0"/>
                </a:lnTo>
                <a:close/>
              </a:path>
            </a:pathLst>
          </a:custGeom>
          <a:blipFill>
            <a:blip r:embed="rId11"/>
            <a:stretch>
              <a:fillRect t="-8287"/>
            </a:stretch>
          </a:blipFill>
        </p:spPr>
        <p:txBody>
          <a:bodyPr/>
          <a:lstStyle/>
          <a:p>
            <a:endParaRPr lang="uk-UA"/>
          </a:p>
        </p:txBody>
      </p:sp>
      <p:sp>
        <p:nvSpPr>
          <p:cNvPr id="13" name="Freeform 13"/>
          <p:cNvSpPr/>
          <p:nvPr/>
        </p:nvSpPr>
        <p:spPr>
          <a:xfrm>
            <a:off x="305129" y="7102623"/>
            <a:ext cx="7417423" cy="3184377"/>
          </a:xfrm>
          <a:custGeom>
            <a:avLst/>
            <a:gdLst/>
            <a:ahLst/>
            <a:cxnLst/>
            <a:rect l="l" t="t" r="r" b="b"/>
            <a:pathLst>
              <a:path w="7417423" h="3184377">
                <a:moveTo>
                  <a:pt x="0" y="0"/>
                </a:moveTo>
                <a:lnTo>
                  <a:pt x="7417423" y="0"/>
                </a:lnTo>
                <a:lnTo>
                  <a:pt x="7417423" y="3184377"/>
                </a:lnTo>
                <a:lnTo>
                  <a:pt x="0" y="3184377"/>
                </a:lnTo>
                <a:lnTo>
                  <a:pt x="0" y="0"/>
                </a:lnTo>
                <a:close/>
              </a:path>
            </a:pathLst>
          </a:custGeom>
          <a:blipFill>
            <a:blip r:embed="rId12"/>
            <a:stretch>
              <a:fillRect t="-15089" b="-15643"/>
            </a:stretch>
          </a:blipFill>
        </p:spPr>
        <p:txBody>
          <a:bodyPr/>
          <a:lstStyle/>
          <a:p>
            <a:endParaRPr lang="uk-UA"/>
          </a:p>
        </p:txBody>
      </p:sp>
      <p:sp>
        <p:nvSpPr>
          <p:cNvPr id="14" name="TextBox 14"/>
          <p:cNvSpPr txBox="1"/>
          <p:nvPr/>
        </p:nvSpPr>
        <p:spPr>
          <a:xfrm>
            <a:off x="8023812" y="262890"/>
            <a:ext cx="10264188" cy="10836300"/>
          </a:xfrm>
          <a:prstGeom prst="rect">
            <a:avLst/>
          </a:prstGeom>
        </p:spPr>
        <p:txBody>
          <a:bodyPr lIns="0" tIns="0" rIns="0" bIns="0" rtlCol="0" anchor="t">
            <a:spAutoFit/>
          </a:bodyPr>
          <a:lstStyle/>
          <a:p>
            <a:pPr algn="ctr">
              <a:lnSpc>
                <a:spcPts val="3499"/>
              </a:lnSpc>
              <a:spcBef>
                <a:spcPct val="0"/>
              </a:spcBef>
            </a:pPr>
            <a:r>
              <a:rPr lang="uk-UA" sz="3200" b="1" dirty="0">
                <a:solidFill>
                  <a:srgbClr val="3F2A79"/>
                </a:solidFill>
                <a:latin typeface="Canva Sans Bold"/>
                <a:ea typeface="Canva Sans Bold"/>
                <a:cs typeface="Canva Sans Bold"/>
                <a:sym typeface="Canva Sans Bold"/>
              </a:rPr>
              <a:t>18 жовтня 2024 року здобувачі першого (бакалаврського), другого (магістерського) і третього (освітньо-наукового) рівнів вищої освіти спеціальностей 032 «Історія та археологія» і 014 Середня освіта «Історія та громадянська освіта. Правознавство) Чорноморського національного університету імені Петра Могили долучилися до гостьової лекції на тему: «Трансформація методологічних підходів до вивчення аграрної історії в Україні: основні тенденції (1990-ті – 2020-ті рр.)» доктора історичних наук, професора кафедри археології та спеціальних галузей історичної науки Черкаського національного університету імені Богдана Хмельницького, директора Науково-дослідного інституту селянства та вивчення аграрної історії Сергія Валерійовича Корновенка</a:t>
            </a:r>
            <a:r>
              <a:rPr lang="en-US" sz="3200" b="1" dirty="0">
                <a:solidFill>
                  <a:srgbClr val="3F2A79"/>
                </a:solidFill>
                <a:latin typeface="Canva Sans Bold"/>
                <a:ea typeface="Canva Sans Bold"/>
                <a:cs typeface="Canva Sans Bold"/>
                <a:sym typeface="Canva Sans Bold"/>
              </a:rPr>
              <a:t>.</a:t>
            </a:r>
          </a:p>
          <a:p>
            <a:pPr algn="ctr">
              <a:lnSpc>
                <a:spcPts val="3499"/>
              </a:lnSpc>
              <a:spcBef>
                <a:spcPct val="0"/>
              </a:spcBef>
            </a:pPr>
            <a:endParaRPr lang="en-US" sz="3200" b="1" dirty="0">
              <a:solidFill>
                <a:srgbClr val="3F2A79"/>
              </a:solidFill>
              <a:latin typeface="Canva Sans Bold"/>
              <a:ea typeface="Canva Sans Bold"/>
              <a:cs typeface="Canva Sans Bold"/>
              <a:sym typeface="Canva Sans Bold"/>
            </a:endParaRPr>
          </a:p>
          <a:p>
            <a:pPr algn="ctr">
              <a:lnSpc>
                <a:spcPts val="3639"/>
              </a:lnSpc>
              <a:spcBef>
                <a:spcPct val="0"/>
              </a:spcBef>
            </a:pPr>
            <a:r>
              <a:rPr lang="en-US" sz="2000" b="1" dirty="0">
                <a:solidFill>
                  <a:srgbClr val="5170FF"/>
                </a:solidFill>
                <a:latin typeface="Canva Sans Bold"/>
                <a:ea typeface="Canva Sans Bold"/>
                <a:cs typeface="Canva Sans Bold"/>
                <a:sym typeface="Canva Sans Bold"/>
              </a:rPr>
              <a:t>https://www.facebook.com/photo/?fbid=863681815747916&amp;set=pcb.863681942414570&amp;__cft__[0]=AZb5ZuQYpN2kvH58QzwOAnF6p9yv67S7_o9UqKCCxARZfjDXxbDfg5lBMlkmkGNP6Ytne_13GcjuIuvzomAMJEOyWbfNbeOfkClZMp8YBu8db2Xtwr8Af6Eyg8mUVTA5x0Iy7KUeKY2qY8oI-3FMZn0iH5-tfx3rbjNVqrZrycuXB2DahjtEGAvlSboc6x9xLT8&amp;__tn__=*b1H-R </a:t>
            </a:r>
          </a:p>
          <a:p>
            <a:pPr algn="ctr">
              <a:lnSpc>
                <a:spcPts val="3499"/>
              </a:lnSpc>
              <a:spcBef>
                <a:spcPct val="0"/>
              </a:spcBef>
            </a:pPr>
            <a:r>
              <a:rPr lang="en-US" sz="2499" b="1" dirty="0">
                <a:solidFill>
                  <a:srgbClr val="3F2A79"/>
                </a:solidFill>
                <a:latin typeface="Canva Sans Bold"/>
                <a:ea typeface="Canva Sans Bold"/>
                <a:cs typeface="Canva Sans Bold"/>
                <a:sym typeface="Canva Sans Bold"/>
              </a:rPr>
              <a:t>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4800446" y="9258300"/>
            <a:ext cx="8744936" cy="0"/>
          </a:xfrm>
          <a:prstGeom prst="line">
            <a:avLst/>
          </a:prstGeom>
          <a:ln w="19050" cap="flat">
            <a:solidFill>
              <a:srgbClr val="48276D"/>
            </a:solidFill>
            <a:prstDash val="solid"/>
            <a:headEnd type="none" w="sm" len="sm"/>
            <a:tailEnd type="none" w="sm" len="sm"/>
          </a:ln>
        </p:spPr>
        <p:txBody>
          <a:bodyPr/>
          <a:lstStyle/>
          <a:p>
            <a:endParaRPr lang="uk-UA"/>
          </a:p>
        </p:txBody>
      </p:sp>
      <p:grpSp>
        <p:nvGrpSpPr>
          <p:cNvPr id="3" name="Group 3"/>
          <p:cNvGrpSpPr/>
          <p:nvPr/>
        </p:nvGrpSpPr>
        <p:grpSpPr>
          <a:xfrm>
            <a:off x="198079" y="288325"/>
            <a:ext cx="6755283" cy="9710350"/>
            <a:chOff x="0" y="0"/>
            <a:chExt cx="1779169" cy="2557459"/>
          </a:xfrm>
        </p:grpSpPr>
        <p:sp>
          <p:nvSpPr>
            <p:cNvPr id="4" name="Freeform 4"/>
            <p:cNvSpPr/>
            <p:nvPr/>
          </p:nvSpPr>
          <p:spPr>
            <a:xfrm>
              <a:off x="0" y="0"/>
              <a:ext cx="1779169" cy="2557459"/>
            </a:xfrm>
            <a:custGeom>
              <a:avLst/>
              <a:gdLst/>
              <a:ahLst/>
              <a:cxnLst/>
              <a:rect l="l" t="t" r="r" b="b"/>
              <a:pathLst>
                <a:path w="1779169" h="2557459">
                  <a:moveTo>
                    <a:pt x="0" y="0"/>
                  </a:moveTo>
                  <a:lnTo>
                    <a:pt x="1779169" y="0"/>
                  </a:lnTo>
                  <a:lnTo>
                    <a:pt x="1779169" y="2557459"/>
                  </a:lnTo>
                  <a:lnTo>
                    <a:pt x="0" y="2557459"/>
                  </a:lnTo>
                  <a:close/>
                </a:path>
              </a:pathLst>
            </a:custGeom>
            <a:gradFill rotWithShape="1">
              <a:gsLst>
                <a:gs pos="0">
                  <a:srgbClr val="9374B3">
                    <a:alpha val="100000"/>
                  </a:srgbClr>
                </a:gs>
                <a:gs pos="50000">
                  <a:srgbClr val="7161A6">
                    <a:alpha val="100000"/>
                  </a:srgbClr>
                </a:gs>
                <a:gs pos="100000">
                  <a:srgbClr val="4A4D9C">
                    <a:alpha val="100000"/>
                  </a:srgbClr>
                </a:gs>
              </a:gsLst>
              <a:lin ang="0"/>
            </a:gradFill>
          </p:spPr>
          <p:txBody>
            <a:bodyPr/>
            <a:lstStyle/>
            <a:p>
              <a:endParaRPr lang="uk-UA"/>
            </a:p>
          </p:txBody>
        </p:sp>
        <p:sp>
          <p:nvSpPr>
            <p:cNvPr id="5" name="TextBox 5"/>
            <p:cNvSpPr txBox="1"/>
            <p:nvPr/>
          </p:nvSpPr>
          <p:spPr>
            <a:xfrm>
              <a:off x="0" y="-38100"/>
              <a:ext cx="1779169" cy="2595559"/>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5498007" y="7924463"/>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alphaModFix amt="35000"/>
              <a:extLst>
                <a:ext uri="{96DAC541-7B7A-43D3-8B79-37D633B846F1}">
                  <asvg:svgBlip xmlns:asvg="http://schemas.microsoft.com/office/drawing/2016/SVG/main" xmlns="" r:embed="rId3"/>
                </a:ext>
              </a:extLst>
            </a:blip>
            <a:stretch>
              <a:fillRect/>
            </a:stretch>
          </a:blipFill>
        </p:spPr>
        <p:txBody>
          <a:bodyPr/>
          <a:lstStyle/>
          <a:p>
            <a:endParaRPr lang="uk-UA"/>
          </a:p>
        </p:txBody>
      </p:sp>
      <p:sp>
        <p:nvSpPr>
          <p:cNvPr id="7" name="AutoShape 7"/>
          <p:cNvSpPr/>
          <p:nvPr/>
        </p:nvSpPr>
        <p:spPr>
          <a:xfrm>
            <a:off x="1028700" y="1047750"/>
            <a:ext cx="12332919" cy="0"/>
          </a:xfrm>
          <a:prstGeom prst="line">
            <a:avLst/>
          </a:prstGeom>
          <a:ln w="19050" cap="flat">
            <a:solidFill>
              <a:srgbClr val="48276D"/>
            </a:solidFill>
            <a:prstDash val="solid"/>
            <a:headEnd type="none" w="sm" len="sm"/>
            <a:tailEnd type="none" w="sm" len="sm"/>
          </a:ln>
        </p:spPr>
        <p:txBody>
          <a:bodyPr/>
          <a:lstStyle/>
          <a:p>
            <a:endParaRPr lang="uk-UA"/>
          </a:p>
        </p:txBody>
      </p:sp>
      <p:sp>
        <p:nvSpPr>
          <p:cNvPr id="8" name="Freeform 8"/>
          <p:cNvSpPr/>
          <p:nvPr/>
        </p:nvSpPr>
        <p:spPr>
          <a:xfrm>
            <a:off x="14312231" y="653395"/>
            <a:ext cx="562446" cy="375305"/>
          </a:xfrm>
          <a:custGeom>
            <a:avLst/>
            <a:gdLst/>
            <a:ahLst/>
            <a:cxnLst/>
            <a:rect l="l" t="t" r="r" b="b"/>
            <a:pathLst>
              <a:path w="562446" h="375305">
                <a:moveTo>
                  <a:pt x="0" y="0"/>
                </a:moveTo>
                <a:lnTo>
                  <a:pt x="562446" y="0"/>
                </a:lnTo>
                <a:lnTo>
                  <a:pt x="562446" y="375305"/>
                </a:lnTo>
                <a:lnTo>
                  <a:pt x="0" y="37530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uk-UA"/>
          </a:p>
        </p:txBody>
      </p:sp>
      <p:sp>
        <p:nvSpPr>
          <p:cNvPr id="9" name="Freeform 9"/>
          <p:cNvSpPr/>
          <p:nvPr/>
        </p:nvSpPr>
        <p:spPr>
          <a:xfrm>
            <a:off x="2858198" y="7726747"/>
            <a:ext cx="395433" cy="395433"/>
          </a:xfrm>
          <a:custGeom>
            <a:avLst/>
            <a:gdLst/>
            <a:ahLst/>
            <a:cxnLst/>
            <a:rect l="l" t="t" r="r" b="b"/>
            <a:pathLst>
              <a:path w="395433" h="395433">
                <a:moveTo>
                  <a:pt x="0" y="0"/>
                </a:moveTo>
                <a:lnTo>
                  <a:pt x="395433" y="0"/>
                </a:lnTo>
                <a:lnTo>
                  <a:pt x="395433" y="395433"/>
                </a:lnTo>
                <a:lnTo>
                  <a:pt x="0" y="39543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uk-UA"/>
          </a:p>
        </p:txBody>
      </p:sp>
      <p:sp>
        <p:nvSpPr>
          <p:cNvPr id="10" name="Freeform 10"/>
          <p:cNvSpPr/>
          <p:nvPr/>
        </p:nvSpPr>
        <p:spPr>
          <a:xfrm rot="5400000">
            <a:off x="735717" y="8879729"/>
            <a:ext cx="585966" cy="1661243"/>
          </a:xfrm>
          <a:custGeom>
            <a:avLst/>
            <a:gdLst/>
            <a:ahLst/>
            <a:cxnLst/>
            <a:rect l="l" t="t" r="r" b="b"/>
            <a:pathLst>
              <a:path w="585966" h="1661243">
                <a:moveTo>
                  <a:pt x="0" y="0"/>
                </a:moveTo>
                <a:lnTo>
                  <a:pt x="585966" y="0"/>
                </a:lnTo>
                <a:lnTo>
                  <a:pt x="585966" y="1661243"/>
                </a:lnTo>
                <a:lnTo>
                  <a:pt x="0" y="166124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uk-UA"/>
          </a:p>
        </p:txBody>
      </p:sp>
      <p:sp>
        <p:nvSpPr>
          <p:cNvPr id="11" name="Freeform 11"/>
          <p:cNvSpPr/>
          <p:nvPr/>
        </p:nvSpPr>
        <p:spPr>
          <a:xfrm>
            <a:off x="394965" y="5468691"/>
            <a:ext cx="6047700" cy="3948676"/>
          </a:xfrm>
          <a:custGeom>
            <a:avLst/>
            <a:gdLst/>
            <a:ahLst/>
            <a:cxnLst/>
            <a:rect l="l" t="t" r="r" b="b"/>
            <a:pathLst>
              <a:path w="6047700" h="3948676">
                <a:moveTo>
                  <a:pt x="0" y="0"/>
                </a:moveTo>
                <a:lnTo>
                  <a:pt x="6047700" y="0"/>
                </a:lnTo>
                <a:lnTo>
                  <a:pt x="6047700" y="3948677"/>
                </a:lnTo>
                <a:lnTo>
                  <a:pt x="0" y="3948677"/>
                </a:lnTo>
                <a:lnTo>
                  <a:pt x="0" y="0"/>
                </a:lnTo>
                <a:close/>
              </a:path>
            </a:pathLst>
          </a:custGeom>
          <a:blipFill>
            <a:blip r:embed="rId10"/>
            <a:stretch>
              <a:fillRect l="-8550" r="-7782"/>
            </a:stretch>
          </a:blipFill>
        </p:spPr>
        <p:txBody>
          <a:bodyPr/>
          <a:lstStyle/>
          <a:p>
            <a:endParaRPr lang="uk-UA"/>
          </a:p>
        </p:txBody>
      </p:sp>
      <p:sp>
        <p:nvSpPr>
          <p:cNvPr id="12" name="Freeform 12"/>
          <p:cNvSpPr/>
          <p:nvPr/>
        </p:nvSpPr>
        <p:spPr>
          <a:xfrm>
            <a:off x="394965" y="348088"/>
            <a:ext cx="5717332" cy="4795412"/>
          </a:xfrm>
          <a:custGeom>
            <a:avLst/>
            <a:gdLst/>
            <a:ahLst/>
            <a:cxnLst/>
            <a:rect l="l" t="t" r="r" b="b"/>
            <a:pathLst>
              <a:path w="5717332" h="4795412">
                <a:moveTo>
                  <a:pt x="0" y="0"/>
                </a:moveTo>
                <a:lnTo>
                  <a:pt x="5717331" y="0"/>
                </a:lnTo>
                <a:lnTo>
                  <a:pt x="5717331" y="4795412"/>
                </a:lnTo>
                <a:lnTo>
                  <a:pt x="0" y="4795412"/>
                </a:lnTo>
                <a:lnTo>
                  <a:pt x="0" y="0"/>
                </a:lnTo>
                <a:close/>
              </a:path>
            </a:pathLst>
          </a:custGeom>
          <a:blipFill>
            <a:blip r:embed="rId11"/>
            <a:stretch>
              <a:fillRect/>
            </a:stretch>
          </a:blipFill>
        </p:spPr>
        <p:txBody>
          <a:bodyPr/>
          <a:lstStyle/>
          <a:p>
            <a:endParaRPr lang="uk-UA"/>
          </a:p>
        </p:txBody>
      </p:sp>
      <p:sp>
        <p:nvSpPr>
          <p:cNvPr id="13" name="TextBox 13"/>
          <p:cNvSpPr txBox="1"/>
          <p:nvPr/>
        </p:nvSpPr>
        <p:spPr>
          <a:xfrm>
            <a:off x="7148903" y="215971"/>
            <a:ext cx="11139097" cy="11079956"/>
          </a:xfrm>
          <a:prstGeom prst="rect">
            <a:avLst/>
          </a:prstGeom>
        </p:spPr>
        <p:txBody>
          <a:bodyPr lIns="0" tIns="0" rIns="0" bIns="0" rtlCol="0" anchor="t">
            <a:spAutoFit/>
          </a:bodyPr>
          <a:lstStyle/>
          <a:p>
            <a:pPr algn="ctr">
              <a:lnSpc>
                <a:spcPts val="3639"/>
              </a:lnSpc>
              <a:spcBef>
                <a:spcPct val="0"/>
              </a:spcBef>
            </a:pPr>
            <a:r>
              <a:rPr lang="uk-UA" sz="3200" b="1" dirty="0">
                <a:solidFill>
                  <a:srgbClr val="3F2A79"/>
                </a:solidFill>
                <a:latin typeface="Canva Sans Bold"/>
                <a:ea typeface="Canva Sans Bold"/>
                <a:cs typeface="Canva Sans Bold"/>
                <a:sym typeface="Canva Sans Bold"/>
              </a:rPr>
              <a:t>18 жовтня 2024 року викладачі кафедри історії та здобувачі першого (бакалаврського), другого (магістерського) і третього (освітньо-наукового) рівнів вищої освіти спеціальностей 032 «Історія та археологія» та 014 Середня освіта «Історія та громадянська освіта. Правознавство» взяли участь у польських студіях «Сучасні українсько-польські відносини», організованих Українсько-Польським інститутом ЧНУ імені Петра Могили. Спікером заходу виступив доктор історичних наук, професор кафедри всесвітньої історії та міжнародних відносин ННІ міжнародних відносин, історії та філософії Черкаського національного університету імені Богдана Хмельницького, запрошений професор Інституту політичних та адміністративних наук Зеленогурського університету (Польща) Євген Григорович Сінкевич</a:t>
            </a:r>
          </a:p>
          <a:p>
            <a:pPr algn="ctr">
              <a:lnSpc>
                <a:spcPts val="3639"/>
              </a:lnSpc>
              <a:spcBef>
                <a:spcPct val="0"/>
              </a:spcBef>
            </a:pPr>
            <a:r>
              <a:rPr lang="en-US" sz="2000" b="1" dirty="0">
                <a:solidFill>
                  <a:srgbClr val="5170FF"/>
                </a:solidFill>
                <a:latin typeface="Canva Sans Bold"/>
                <a:ea typeface="Canva Sans Bold"/>
                <a:cs typeface="Canva Sans Bold"/>
                <a:sym typeface="Canva Sans Bold"/>
              </a:rPr>
              <a:t>https://www.facebook.com/photo/?fbid=863682989081132&amp;set=pcb.863683055747792&amp;__cft__[0]=AZajQgQBBXY7UkcDrWIecVRXl1OL_fh1vMqZGYic48wudVkbKFFVaCRExRIqhXYVpX4DPWVsVdTpOBu-CJxSZAn4hSB0TRDEAEzYd1mUC-m422b1MpMUNlNxM7k61_ASsGi3FNQ29kZS87kYOgx04OBX5CrmVe4BC3Ok7qkFLsHPfxY1_UaTtnMVs-jlUT4_I5Y&amp;__tn__=*b0H-R</a:t>
            </a:r>
            <a:endParaRPr lang="uk-UA" sz="2000" b="1" dirty="0">
              <a:solidFill>
                <a:srgbClr val="5170FF"/>
              </a:solidFill>
              <a:latin typeface="Canva Sans Bold"/>
              <a:ea typeface="Canva Sans Bold"/>
              <a:cs typeface="Canva Sans Bold"/>
              <a:sym typeface="Canva Sans Bold"/>
            </a:endParaRPr>
          </a:p>
          <a:p>
            <a:pPr algn="ctr">
              <a:lnSpc>
                <a:spcPts val="3639"/>
              </a:lnSpc>
              <a:spcBef>
                <a:spcPct val="0"/>
              </a:spcBef>
            </a:pPr>
            <a:endParaRPr lang="en-US" sz="2000" b="1" dirty="0">
              <a:solidFill>
                <a:srgbClr val="5170FF"/>
              </a:solidFill>
              <a:latin typeface="Canva Sans Bold"/>
              <a:ea typeface="Canva Sans Bold"/>
              <a:cs typeface="Canva Sans Bold"/>
              <a:sym typeface="Canva Sans Bold"/>
            </a:endParaRPr>
          </a:p>
          <a:p>
            <a:pPr algn="ctr">
              <a:lnSpc>
                <a:spcPts val="3639"/>
              </a:lnSpc>
              <a:spcBef>
                <a:spcPct val="0"/>
              </a:spcBef>
            </a:pPr>
            <a:endParaRPr lang="en-US" sz="2599" b="1" dirty="0">
              <a:solidFill>
                <a:srgbClr val="5170FF"/>
              </a:solidFill>
              <a:latin typeface="Canva Sans Bold"/>
              <a:ea typeface="Canva Sans Bold"/>
              <a:cs typeface="Canva Sans Bold"/>
              <a:sym typeface="Canva Sans Bold"/>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4800446" y="9258300"/>
            <a:ext cx="8744936" cy="0"/>
          </a:xfrm>
          <a:prstGeom prst="line">
            <a:avLst/>
          </a:prstGeom>
          <a:ln w="19050" cap="flat">
            <a:solidFill>
              <a:srgbClr val="48276D"/>
            </a:solidFill>
            <a:prstDash val="solid"/>
            <a:headEnd type="none" w="sm" len="sm"/>
            <a:tailEnd type="none" w="sm" len="sm"/>
          </a:ln>
        </p:spPr>
        <p:txBody>
          <a:bodyPr/>
          <a:lstStyle/>
          <a:p>
            <a:endParaRPr lang="uk-UA"/>
          </a:p>
        </p:txBody>
      </p:sp>
      <p:grpSp>
        <p:nvGrpSpPr>
          <p:cNvPr id="3" name="Group 3"/>
          <p:cNvGrpSpPr/>
          <p:nvPr/>
        </p:nvGrpSpPr>
        <p:grpSpPr>
          <a:xfrm>
            <a:off x="160356" y="114199"/>
            <a:ext cx="17395051" cy="4173850"/>
            <a:chOff x="0" y="0"/>
            <a:chExt cx="4581413" cy="1099286"/>
          </a:xfrm>
        </p:grpSpPr>
        <p:sp>
          <p:nvSpPr>
            <p:cNvPr id="4" name="Freeform 4"/>
            <p:cNvSpPr/>
            <p:nvPr/>
          </p:nvSpPr>
          <p:spPr>
            <a:xfrm>
              <a:off x="0" y="0"/>
              <a:ext cx="4581413" cy="1099286"/>
            </a:xfrm>
            <a:custGeom>
              <a:avLst/>
              <a:gdLst/>
              <a:ahLst/>
              <a:cxnLst/>
              <a:rect l="l" t="t" r="r" b="b"/>
              <a:pathLst>
                <a:path w="4581413" h="1099286">
                  <a:moveTo>
                    <a:pt x="0" y="0"/>
                  </a:moveTo>
                  <a:lnTo>
                    <a:pt x="4581413" y="0"/>
                  </a:lnTo>
                  <a:lnTo>
                    <a:pt x="4581413" y="1099286"/>
                  </a:lnTo>
                  <a:lnTo>
                    <a:pt x="0" y="1099286"/>
                  </a:lnTo>
                  <a:close/>
                </a:path>
              </a:pathLst>
            </a:custGeom>
            <a:gradFill rotWithShape="1">
              <a:gsLst>
                <a:gs pos="0">
                  <a:srgbClr val="9374B3">
                    <a:alpha val="100000"/>
                  </a:srgbClr>
                </a:gs>
                <a:gs pos="50000">
                  <a:srgbClr val="7161A6">
                    <a:alpha val="100000"/>
                  </a:srgbClr>
                </a:gs>
                <a:gs pos="100000">
                  <a:srgbClr val="4A4D9C">
                    <a:alpha val="100000"/>
                  </a:srgbClr>
                </a:gs>
              </a:gsLst>
              <a:lin ang="0"/>
            </a:gradFill>
          </p:spPr>
          <p:txBody>
            <a:bodyPr/>
            <a:lstStyle/>
            <a:p>
              <a:endParaRPr lang="uk-UA"/>
            </a:p>
          </p:txBody>
        </p:sp>
        <p:sp>
          <p:nvSpPr>
            <p:cNvPr id="5" name="TextBox 5"/>
            <p:cNvSpPr txBox="1"/>
            <p:nvPr/>
          </p:nvSpPr>
          <p:spPr>
            <a:xfrm>
              <a:off x="0" y="-38100"/>
              <a:ext cx="4581413" cy="1137386"/>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5498007" y="7924463"/>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alphaModFix amt="35000"/>
              <a:extLst>
                <a:ext uri="{96DAC541-7B7A-43D3-8B79-37D633B846F1}">
                  <asvg:svgBlip xmlns:asvg="http://schemas.microsoft.com/office/drawing/2016/SVG/main" xmlns="" r:embed="rId3"/>
                </a:ext>
              </a:extLst>
            </a:blip>
            <a:stretch>
              <a:fillRect/>
            </a:stretch>
          </a:blipFill>
        </p:spPr>
        <p:txBody>
          <a:bodyPr/>
          <a:lstStyle/>
          <a:p>
            <a:endParaRPr lang="uk-UA"/>
          </a:p>
        </p:txBody>
      </p:sp>
      <p:sp>
        <p:nvSpPr>
          <p:cNvPr id="7" name="AutoShape 7"/>
          <p:cNvSpPr/>
          <p:nvPr/>
        </p:nvSpPr>
        <p:spPr>
          <a:xfrm>
            <a:off x="1028700" y="1047750"/>
            <a:ext cx="12332919" cy="0"/>
          </a:xfrm>
          <a:prstGeom prst="line">
            <a:avLst/>
          </a:prstGeom>
          <a:ln w="19050" cap="flat">
            <a:solidFill>
              <a:srgbClr val="48276D"/>
            </a:solidFill>
            <a:prstDash val="solid"/>
            <a:headEnd type="none" w="sm" len="sm"/>
            <a:tailEnd type="none" w="sm" len="sm"/>
          </a:ln>
        </p:spPr>
        <p:txBody>
          <a:bodyPr/>
          <a:lstStyle/>
          <a:p>
            <a:endParaRPr lang="uk-UA"/>
          </a:p>
        </p:txBody>
      </p:sp>
      <p:sp>
        <p:nvSpPr>
          <p:cNvPr id="8" name="Freeform 8"/>
          <p:cNvSpPr/>
          <p:nvPr/>
        </p:nvSpPr>
        <p:spPr>
          <a:xfrm>
            <a:off x="14312231" y="653395"/>
            <a:ext cx="562446" cy="375305"/>
          </a:xfrm>
          <a:custGeom>
            <a:avLst/>
            <a:gdLst/>
            <a:ahLst/>
            <a:cxnLst/>
            <a:rect l="l" t="t" r="r" b="b"/>
            <a:pathLst>
              <a:path w="562446" h="375305">
                <a:moveTo>
                  <a:pt x="0" y="0"/>
                </a:moveTo>
                <a:lnTo>
                  <a:pt x="562446" y="0"/>
                </a:lnTo>
                <a:lnTo>
                  <a:pt x="562446" y="375305"/>
                </a:lnTo>
                <a:lnTo>
                  <a:pt x="0" y="37530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uk-UA"/>
          </a:p>
        </p:txBody>
      </p:sp>
      <p:sp>
        <p:nvSpPr>
          <p:cNvPr id="9" name="Freeform 9"/>
          <p:cNvSpPr/>
          <p:nvPr/>
        </p:nvSpPr>
        <p:spPr>
          <a:xfrm>
            <a:off x="2858198" y="7726747"/>
            <a:ext cx="395433" cy="395433"/>
          </a:xfrm>
          <a:custGeom>
            <a:avLst/>
            <a:gdLst/>
            <a:ahLst/>
            <a:cxnLst/>
            <a:rect l="l" t="t" r="r" b="b"/>
            <a:pathLst>
              <a:path w="395433" h="395433">
                <a:moveTo>
                  <a:pt x="0" y="0"/>
                </a:moveTo>
                <a:lnTo>
                  <a:pt x="395433" y="0"/>
                </a:lnTo>
                <a:lnTo>
                  <a:pt x="395433" y="395433"/>
                </a:lnTo>
                <a:lnTo>
                  <a:pt x="0" y="39543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uk-UA"/>
          </a:p>
        </p:txBody>
      </p:sp>
      <p:sp>
        <p:nvSpPr>
          <p:cNvPr id="10" name="Freeform 10"/>
          <p:cNvSpPr/>
          <p:nvPr/>
        </p:nvSpPr>
        <p:spPr>
          <a:xfrm rot="5400000">
            <a:off x="735717" y="8879729"/>
            <a:ext cx="585966" cy="1661243"/>
          </a:xfrm>
          <a:custGeom>
            <a:avLst/>
            <a:gdLst/>
            <a:ahLst/>
            <a:cxnLst/>
            <a:rect l="l" t="t" r="r" b="b"/>
            <a:pathLst>
              <a:path w="585966" h="1661243">
                <a:moveTo>
                  <a:pt x="0" y="0"/>
                </a:moveTo>
                <a:lnTo>
                  <a:pt x="585966" y="0"/>
                </a:lnTo>
                <a:lnTo>
                  <a:pt x="585966" y="1661243"/>
                </a:lnTo>
                <a:lnTo>
                  <a:pt x="0" y="166124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uk-UA"/>
          </a:p>
        </p:txBody>
      </p:sp>
      <p:sp>
        <p:nvSpPr>
          <p:cNvPr id="11" name="Freeform 11"/>
          <p:cNvSpPr/>
          <p:nvPr/>
        </p:nvSpPr>
        <p:spPr>
          <a:xfrm>
            <a:off x="8447781" y="114199"/>
            <a:ext cx="9107626" cy="3870741"/>
          </a:xfrm>
          <a:custGeom>
            <a:avLst/>
            <a:gdLst/>
            <a:ahLst/>
            <a:cxnLst/>
            <a:rect l="l" t="t" r="r" b="b"/>
            <a:pathLst>
              <a:path w="9107626" h="3870741">
                <a:moveTo>
                  <a:pt x="0" y="0"/>
                </a:moveTo>
                <a:lnTo>
                  <a:pt x="9107626" y="0"/>
                </a:lnTo>
                <a:lnTo>
                  <a:pt x="9107626" y="3870741"/>
                </a:lnTo>
                <a:lnTo>
                  <a:pt x="0" y="3870741"/>
                </a:lnTo>
                <a:lnTo>
                  <a:pt x="0" y="0"/>
                </a:lnTo>
                <a:close/>
              </a:path>
            </a:pathLst>
          </a:custGeom>
          <a:blipFill>
            <a:blip r:embed="rId10"/>
            <a:stretch>
              <a:fillRect/>
            </a:stretch>
          </a:blipFill>
        </p:spPr>
        <p:txBody>
          <a:bodyPr/>
          <a:lstStyle/>
          <a:p>
            <a:endParaRPr lang="uk-UA"/>
          </a:p>
        </p:txBody>
      </p:sp>
      <p:sp>
        <p:nvSpPr>
          <p:cNvPr id="12" name="Freeform 12"/>
          <p:cNvSpPr/>
          <p:nvPr/>
        </p:nvSpPr>
        <p:spPr>
          <a:xfrm>
            <a:off x="384128" y="340465"/>
            <a:ext cx="8330228" cy="3644475"/>
          </a:xfrm>
          <a:custGeom>
            <a:avLst/>
            <a:gdLst/>
            <a:ahLst/>
            <a:cxnLst/>
            <a:rect l="l" t="t" r="r" b="b"/>
            <a:pathLst>
              <a:path w="8330228" h="3644475">
                <a:moveTo>
                  <a:pt x="0" y="0"/>
                </a:moveTo>
                <a:lnTo>
                  <a:pt x="8330228" y="0"/>
                </a:lnTo>
                <a:lnTo>
                  <a:pt x="8330228" y="3644475"/>
                </a:lnTo>
                <a:lnTo>
                  <a:pt x="0" y="3644475"/>
                </a:lnTo>
                <a:lnTo>
                  <a:pt x="0" y="0"/>
                </a:lnTo>
                <a:close/>
              </a:path>
            </a:pathLst>
          </a:custGeom>
          <a:blipFill>
            <a:blip r:embed="rId11"/>
            <a:stretch>
              <a:fillRect/>
            </a:stretch>
          </a:blipFill>
        </p:spPr>
        <p:txBody>
          <a:bodyPr/>
          <a:lstStyle/>
          <a:p>
            <a:endParaRPr lang="uk-UA"/>
          </a:p>
        </p:txBody>
      </p:sp>
      <p:sp>
        <p:nvSpPr>
          <p:cNvPr id="13" name="TextBox 13"/>
          <p:cNvSpPr txBox="1"/>
          <p:nvPr/>
        </p:nvSpPr>
        <p:spPr>
          <a:xfrm>
            <a:off x="93025" y="4230899"/>
            <a:ext cx="18101951" cy="6924973"/>
          </a:xfrm>
          <a:prstGeom prst="rect">
            <a:avLst/>
          </a:prstGeom>
        </p:spPr>
        <p:txBody>
          <a:bodyPr lIns="0" tIns="0" rIns="0" bIns="0" rtlCol="0" anchor="t">
            <a:spAutoFit/>
          </a:bodyPr>
          <a:lstStyle/>
          <a:p>
            <a:pPr algn="ctr">
              <a:lnSpc>
                <a:spcPts val="3639"/>
              </a:lnSpc>
              <a:spcBef>
                <a:spcPct val="0"/>
              </a:spcBef>
            </a:pPr>
            <a:r>
              <a:rPr lang="en-US" sz="3200" b="1" dirty="0">
                <a:solidFill>
                  <a:srgbClr val="3F2A79"/>
                </a:solidFill>
                <a:latin typeface="Canva Sans Bold"/>
                <a:ea typeface="Canva Sans Bold"/>
                <a:cs typeface="Canva Sans Bold"/>
                <a:sym typeface="Canva Sans Bold"/>
              </a:rPr>
              <a:t>28 </a:t>
            </a:r>
            <a:r>
              <a:rPr lang="uk-UA" sz="3200" b="1" dirty="0">
                <a:solidFill>
                  <a:srgbClr val="3F2A79"/>
                </a:solidFill>
                <a:latin typeface="Canva Sans Bold"/>
                <a:ea typeface="Canva Sans Bold"/>
                <a:cs typeface="Canva Sans Bold"/>
                <a:sym typeface="Canva Sans Bold"/>
              </a:rPr>
              <a:t>жовтня 2024 року викладачі кафедри історії та здобувачі першого (бакалаврського), другого (магістерського) і третього (освітньо-наукового) рівнів вищої освіти спеціальностей 032 «Історія та археологія» та 014 Середня освіта «Історія та громадянська освіта» взяли участь у вебінарі «Кампанія гібридної війни Росії проти України (2014–2024 рр.)», який було проведено в рамках проєкту Жана Моне «Спільна політика безпеки та оборони Європейського Союзу: виклики, пов’язані з війною в Україні» </a:t>
            </a:r>
            <a:r>
              <a:rPr lang="en-US" sz="3200" b="1" dirty="0">
                <a:solidFill>
                  <a:srgbClr val="3F2A79"/>
                </a:solidFill>
                <a:latin typeface="Canva Sans Bold"/>
                <a:ea typeface="Canva Sans Bold"/>
                <a:cs typeface="Canva Sans Bold"/>
                <a:sym typeface="Canva Sans Bold"/>
              </a:rPr>
              <a:t>(ESEDEP). </a:t>
            </a:r>
            <a:r>
              <a:rPr lang="uk-UA" sz="3200" b="1" dirty="0">
                <a:solidFill>
                  <a:srgbClr val="3F2A79"/>
                </a:solidFill>
                <a:latin typeface="Canva Sans Bold"/>
                <a:ea typeface="Canva Sans Bold"/>
                <a:cs typeface="Canva Sans Bold"/>
                <a:sym typeface="Canva Sans Bold"/>
              </a:rPr>
              <a:t>Спікером заходу виступив Крістан Стоддарт – доцент кафедри кіберзагроз, політики, філософії та міжнародних відносин у Школі соціальних наук, член Центру дослідження кіберзагроз (CYTREC) в Університеті Суонсі (м. Суонсі, Велика Британія</a:t>
            </a:r>
            <a:r>
              <a:rPr lang="en-US" sz="3200" b="1" dirty="0">
                <a:solidFill>
                  <a:srgbClr val="3F2A79"/>
                </a:solidFill>
                <a:latin typeface="Canva Sans Bold"/>
                <a:ea typeface="Canva Sans Bold"/>
                <a:cs typeface="Canva Sans Bold"/>
                <a:sym typeface="Canva Sans Bold"/>
              </a:rPr>
              <a:t>)</a:t>
            </a:r>
            <a:endParaRPr lang="uk-UA" sz="3200" b="1" dirty="0">
              <a:solidFill>
                <a:srgbClr val="3F2A79"/>
              </a:solidFill>
              <a:latin typeface="Canva Sans Bold"/>
              <a:ea typeface="Canva Sans Bold"/>
              <a:cs typeface="Canva Sans Bold"/>
              <a:sym typeface="Canva Sans Bold"/>
            </a:endParaRPr>
          </a:p>
          <a:p>
            <a:pPr algn="ctr">
              <a:lnSpc>
                <a:spcPts val="3639"/>
              </a:lnSpc>
              <a:spcBef>
                <a:spcPct val="0"/>
              </a:spcBef>
            </a:pPr>
            <a:r>
              <a:rPr lang="uk-UA" sz="3200" b="1" dirty="0">
                <a:solidFill>
                  <a:schemeClr val="accent4">
                    <a:lumMod val="75000"/>
                  </a:schemeClr>
                </a:solidFill>
              </a:rPr>
              <a:t>У ході зустрічі обговорювалися актуальні питання гібридної війни Росії проти України з 2014 до 2024 рр., у тому числі анексія Криму, воєнні дії на Донбасі, сепаратистські рухи</a:t>
            </a:r>
            <a:r>
              <a:rPr lang="uk-UA" sz="3200" dirty="0">
                <a:solidFill>
                  <a:schemeClr val="accent4">
                    <a:lumMod val="75000"/>
                  </a:schemeClr>
                </a:solidFill>
              </a:rPr>
              <a:t>.</a:t>
            </a:r>
            <a:endParaRPr lang="en-US" sz="2599" b="1" dirty="0">
              <a:solidFill>
                <a:schemeClr val="accent4">
                  <a:lumMod val="75000"/>
                </a:schemeClr>
              </a:solidFill>
              <a:latin typeface="Canva Sans Bold"/>
              <a:ea typeface="Canva Sans Bold"/>
              <a:cs typeface="Canva Sans Bold"/>
              <a:sym typeface="Canva Sans Bold"/>
            </a:endParaRPr>
          </a:p>
          <a:p>
            <a:pPr algn="ctr">
              <a:lnSpc>
                <a:spcPts val="3639"/>
              </a:lnSpc>
              <a:spcBef>
                <a:spcPct val="0"/>
              </a:spcBef>
            </a:pPr>
            <a:r>
              <a:rPr lang="en-US" b="1" dirty="0">
                <a:solidFill>
                  <a:srgbClr val="5170FF"/>
                </a:solidFill>
                <a:latin typeface="Canva Sans Bold"/>
                <a:ea typeface="Canva Sans Bold"/>
                <a:cs typeface="Canva Sans Bold"/>
                <a:sym typeface="Canva Sans Bold"/>
              </a:rPr>
              <a:t>)https://www.facebook.com/photo/?fbid=870319351750829&amp;set=pcb.870319438417487&amp;__cft__[0]=AZYP9hYyQcxhcYW78T3EUyT6zDzBdtlTYI6lYSS_7zc0GXNLfpFkexV1zt7MlpPtr-FQ7VGq8ao9iVMirt60Hp5f1pn3haND6MOYSaDSD0bXNOu_qbDLuw5bo1LO3iP3cdR5S_Kl-SuGb6idibKRjHWlqxqhHS0zasE6LNdUVXT8p56-roZj8GVsiX6FDjrMrmM&amp;__tn__=*b0H-R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4800446" y="9258300"/>
            <a:ext cx="8744936" cy="0"/>
          </a:xfrm>
          <a:prstGeom prst="line">
            <a:avLst/>
          </a:prstGeom>
          <a:ln w="19050" cap="flat">
            <a:solidFill>
              <a:srgbClr val="48276D"/>
            </a:solidFill>
            <a:prstDash val="solid"/>
            <a:headEnd type="none" w="sm" len="sm"/>
            <a:tailEnd type="none" w="sm" len="sm"/>
          </a:ln>
        </p:spPr>
        <p:txBody>
          <a:bodyPr/>
          <a:lstStyle/>
          <a:p>
            <a:endParaRPr lang="uk-UA"/>
          </a:p>
        </p:txBody>
      </p:sp>
      <p:grpSp>
        <p:nvGrpSpPr>
          <p:cNvPr id="3" name="Group 3"/>
          <p:cNvGrpSpPr/>
          <p:nvPr/>
        </p:nvGrpSpPr>
        <p:grpSpPr>
          <a:xfrm>
            <a:off x="2667000" y="114632"/>
            <a:ext cx="15404630" cy="4692116"/>
            <a:chOff x="0" y="0"/>
            <a:chExt cx="4057187" cy="1434823"/>
          </a:xfrm>
        </p:grpSpPr>
        <p:sp>
          <p:nvSpPr>
            <p:cNvPr id="4" name="Freeform 4"/>
            <p:cNvSpPr/>
            <p:nvPr/>
          </p:nvSpPr>
          <p:spPr>
            <a:xfrm>
              <a:off x="0" y="0"/>
              <a:ext cx="4057186" cy="1434823"/>
            </a:xfrm>
            <a:custGeom>
              <a:avLst/>
              <a:gdLst/>
              <a:ahLst/>
              <a:cxnLst/>
              <a:rect l="l" t="t" r="r" b="b"/>
              <a:pathLst>
                <a:path w="4057186" h="1434823">
                  <a:moveTo>
                    <a:pt x="0" y="0"/>
                  </a:moveTo>
                  <a:lnTo>
                    <a:pt x="4057186" y="0"/>
                  </a:lnTo>
                  <a:lnTo>
                    <a:pt x="4057186" y="1434823"/>
                  </a:lnTo>
                  <a:lnTo>
                    <a:pt x="0" y="1434823"/>
                  </a:lnTo>
                  <a:close/>
                </a:path>
              </a:pathLst>
            </a:custGeom>
            <a:gradFill rotWithShape="1">
              <a:gsLst>
                <a:gs pos="0">
                  <a:srgbClr val="9374B3">
                    <a:alpha val="100000"/>
                  </a:srgbClr>
                </a:gs>
                <a:gs pos="50000">
                  <a:srgbClr val="7161A6">
                    <a:alpha val="100000"/>
                  </a:srgbClr>
                </a:gs>
                <a:gs pos="100000">
                  <a:srgbClr val="4A4D9C">
                    <a:alpha val="100000"/>
                  </a:srgbClr>
                </a:gs>
              </a:gsLst>
              <a:lin ang="0"/>
            </a:gradFill>
          </p:spPr>
          <p:txBody>
            <a:bodyPr/>
            <a:lstStyle/>
            <a:p>
              <a:endParaRPr lang="uk-UA"/>
            </a:p>
          </p:txBody>
        </p:sp>
        <p:sp>
          <p:nvSpPr>
            <p:cNvPr id="5" name="TextBox 5"/>
            <p:cNvSpPr txBox="1"/>
            <p:nvPr/>
          </p:nvSpPr>
          <p:spPr>
            <a:xfrm>
              <a:off x="0" y="-38100"/>
              <a:ext cx="4057187" cy="1472923"/>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5498007" y="7924463"/>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alphaModFix amt="35000"/>
              <a:extLst>
                <a:ext uri="{96DAC541-7B7A-43D3-8B79-37D633B846F1}">
                  <asvg:svgBlip xmlns:asvg="http://schemas.microsoft.com/office/drawing/2016/SVG/main" xmlns="" r:embed="rId3"/>
                </a:ext>
              </a:extLst>
            </a:blip>
            <a:stretch>
              <a:fillRect/>
            </a:stretch>
          </a:blipFill>
        </p:spPr>
        <p:txBody>
          <a:bodyPr/>
          <a:lstStyle/>
          <a:p>
            <a:endParaRPr lang="uk-UA"/>
          </a:p>
        </p:txBody>
      </p:sp>
      <p:sp>
        <p:nvSpPr>
          <p:cNvPr id="7" name="AutoShape 7"/>
          <p:cNvSpPr/>
          <p:nvPr/>
        </p:nvSpPr>
        <p:spPr>
          <a:xfrm>
            <a:off x="1028700" y="1047750"/>
            <a:ext cx="12332919" cy="0"/>
          </a:xfrm>
          <a:prstGeom prst="line">
            <a:avLst/>
          </a:prstGeom>
          <a:ln w="19050" cap="flat">
            <a:solidFill>
              <a:srgbClr val="48276D"/>
            </a:solidFill>
            <a:prstDash val="solid"/>
            <a:headEnd type="none" w="sm" len="sm"/>
            <a:tailEnd type="none" w="sm" len="sm"/>
          </a:ln>
        </p:spPr>
        <p:txBody>
          <a:bodyPr/>
          <a:lstStyle/>
          <a:p>
            <a:endParaRPr lang="uk-UA"/>
          </a:p>
        </p:txBody>
      </p:sp>
      <p:sp>
        <p:nvSpPr>
          <p:cNvPr id="8" name="Freeform 8"/>
          <p:cNvSpPr/>
          <p:nvPr/>
        </p:nvSpPr>
        <p:spPr>
          <a:xfrm>
            <a:off x="14312231" y="653395"/>
            <a:ext cx="562446" cy="375305"/>
          </a:xfrm>
          <a:custGeom>
            <a:avLst/>
            <a:gdLst/>
            <a:ahLst/>
            <a:cxnLst/>
            <a:rect l="l" t="t" r="r" b="b"/>
            <a:pathLst>
              <a:path w="562446" h="375305">
                <a:moveTo>
                  <a:pt x="0" y="0"/>
                </a:moveTo>
                <a:lnTo>
                  <a:pt x="562446" y="0"/>
                </a:lnTo>
                <a:lnTo>
                  <a:pt x="562446" y="375305"/>
                </a:lnTo>
                <a:lnTo>
                  <a:pt x="0" y="37530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uk-UA"/>
          </a:p>
        </p:txBody>
      </p:sp>
      <p:sp>
        <p:nvSpPr>
          <p:cNvPr id="9" name="Freeform 9"/>
          <p:cNvSpPr/>
          <p:nvPr/>
        </p:nvSpPr>
        <p:spPr>
          <a:xfrm>
            <a:off x="2858198" y="7726747"/>
            <a:ext cx="395433" cy="395433"/>
          </a:xfrm>
          <a:custGeom>
            <a:avLst/>
            <a:gdLst/>
            <a:ahLst/>
            <a:cxnLst/>
            <a:rect l="l" t="t" r="r" b="b"/>
            <a:pathLst>
              <a:path w="395433" h="395433">
                <a:moveTo>
                  <a:pt x="0" y="0"/>
                </a:moveTo>
                <a:lnTo>
                  <a:pt x="395433" y="0"/>
                </a:lnTo>
                <a:lnTo>
                  <a:pt x="395433" y="395433"/>
                </a:lnTo>
                <a:lnTo>
                  <a:pt x="0" y="39543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uk-UA"/>
          </a:p>
        </p:txBody>
      </p:sp>
      <p:sp>
        <p:nvSpPr>
          <p:cNvPr id="10" name="Freeform 10"/>
          <p:cNvSpPr/>
          <p:nvPr/>
        </p:nvSpPr>
        <p:spPr>
          <a:xfrm rot="5400000">
            <a:off x="735717" y="8879729"/>
            <a:ext cx="585966" cy="1661243"/>
          </a:xfrm>
          <a:custGeom>
            <a:avLst/>
            <a:gdLst/>
            <a:ahLst/>
            <a:cxnLst/>
            <a:rect l="l" t="t" r="r" b="b"/>
            <a:pathLst>
              <a:path w="585966" h="1661243">
                <a:moveTo>
                  <a:pt x="0" y="0"/>
                </a:moveTo>
                <a:lnTo>
                  <a:pt x="585966" y="0"/>
                </a:lnTo>
                <a:lnTo>
                  <a:pt x="585966" y="1661243"/>
                </a:lnTo>
                <a:lnTo>
                  <a:pt x="0" y="166124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uk-UA"/>
          </a:p>
        </p:txBody>
      </p:sp>
      <p:sp>
        <p:nvSpPr>
          <p:cNvPr id="11" name="Freeform 11"/>
          <p:cNvSpPr/>
          <p:nvPr/>
        </p:nvSpPr>
        <p:spPr>
          <a:xfrm>
            <a:off x="9683462" y="174756"/>
            <a:ext cx="7871944" cy="4418129"/>
          </a:xfrm>
          <a:custGeom>
            <a:avLst/>
            <a:gdLst/>
            <a:ahLst/>
            <a:cxnLst/>
            <a:rect l="l" t="t" r="r" b="b"/>
            <a:pathLst>
              <a:path w="7871944" h="4418129">
                <a:moveTo>
                  <a:pt x="0" y="0"/>
                </a:moveTo>
                <a:lnTo>
                  <a:pt x="7871945" y="0"/>
                </a:lnTo>
                <a:lnTo>
                  <a:pt x="7871945" y="4418129"/>
                </a:lnTo>
                <a:lnTo>
                  <a:pt x="0" y="4418129"/>
                </a:lnTo>
                <a:lnTo>
                  <a:pt x="0" y="0"/>
                </a:lnTo>
                <a:close/>
              </a:path>
            </a:pathLst>
          </a:custGeom>
          <a:blipFill>
            <a:blip r:embed="rId10"/>
            <a:stretch>
              <a:fillRect/>
            </a:stretch>
          </a:blipFill>
        </p:spPr>
        <p:txBody>
          <a:bodyPr/>
          <a:lstStyle/>
          <a:p>
            <a:endParaRPr lang="uk-UA"/>
          </a:p>
        </p:txBody>
      </p:sp>
      <p:sp>
        <p:nvSpPr>
          <p:cNvPr id="12" name="Freeform 12"/>
          <p:cNvSpPr/>
          <p:nvPr/>
        </p:nvSpPr>
        <p:spPr>
          <a:xfrm>
            <a:off x="867873" y="174756"/>
            <a:ext cx="7871944" cy="4418129"/>
          </a:xfrm>
          <a:custGeom>
            <a:avLst/>
            <a:gdLst/>
            <a:ahLst/>
            <a:cxnLst/>
            <a:rect l="l" t="t" r="r" b="b"/>
            <a:pathLst>
              <a:path w="7871944" h="4418129">
                <a:moveTo>
                  <a:pt x="0" y="0"/>
                </a:moveTo>
                <a:lnTo>
                  <a:pt x="7871945" y="0"/>
                </a:lnTo>
                <a:lnTo>
                  <a:pt x="7871945" y="4418129"/>
                </a:lnTo>
                <a:lnTo>
                  <a:pt x="0" y="4418129"/>
                </a:lnTo>
                <a:lnTo>
                  <a:pt x="0" y="0"/>
                </a:lnTo>
                <a:close/>
              </a:path>
            </a:pathLst>
          </a:custGeom>
          <a:blipFill>
            <a:blip r:embed="rId11"/>
            <a:stretch>
              <a:fillRect/>
            </a:stretch>
          </a:blipFill>
        </p:spPr>
        <p:txBody>
          <a:bodyPr/>
          <a:lstStyle/>
          <a:p>
            <a:endParaRPr lang="uk-UA"/>
          </a:p>
        </p:txBody>
      </p:sp>
      <p:sp>
        <p:nvSpPr>
          <p:cNvPr id="13" name="TextBox 13"/>
          <p:cNvSpPr txBox="1"/>
          <p:nvPr/>
        </p:nvSpPr>
        <p:spPr>
          <a:xfrm>
            <a:off x="1" y="5047312"/>
            <a:ext cx="18288000" cy="5796459"/>
          </a:xfrm>
          <a:prstGeom prst="rect">
            <a:avLst/>
          </a:prstGeom>
        </p:spPr>
        <p:txBody>
          <a:bodyPr wrap="square" lIns="0" tIns="0" rIns="0" bIns="0" rtlCol="0" anchor="t">
            <a:spAutoFit/>
          </a:bodyPr>
          <a:lstStyle/>
          <a:p>
            <a:pPr algn="ctr">
              <a:lnSpc>
                <a:spcPts val="3469"/>
              </a:lnSpc>
            </a:pPr>
            <a:r>
              <a:rPr lang="uk-UA" sz="2478" b="1" dirty="0">
                <a:solidFill>
                  <a:srgbClr val="3F2A79"/>
                </a:solidFill>
                <a:latin typeface="Canva Sans Bold"/>
                <a:ea typeface="Canva Sans Bold"/>
                <a:cs typeface="Canva Sans Bold"/>
                <a:sym typeface="Canva Sans Bold"/>
              </a:rPr>
              <a:t> </a:t>
            </a:r>
            <a:r>
              <a:rPr lang="uk-UA" sz="2800" b="1" dirty="0">
                <a:solidFill>
                  <a:srgbClr val="7030A0"/>
                </a:solidFill>
                <a:latin typeface="Canva Sans Bold"/>
                <a:ea typeface="Canva Sans Bold"/>
                <a:cs typeface="Canva Sans Bold"/>
                <a:sym typeface="Canva Sans Bold"/>
              </a:rPr>
              <a:t>31 жовтня 2024 року викладачі кафедри історії та здобувачі першого (бакалаврського), другого (магістерського) і третього (освітньо-наукового) рівнів вищої освіти спеціальностей 032 «Історія та археологія» та 014 Середня освіта «Історія та громадянська освіта. Правознавство» Чорноморського національного університету імені Петра Могили долучилися до гостьової лекції на тему: «Фейкова інформація – антифейкові ресурси» доктора філологічних наук, професора кафедри журналістики та мовної комунікації Національного університету біоресурсів та природокористування України Марини Навальної.</a:t>
            </a:r>
            <a:r>
              <a:rPr lang="uk-UA" sz="2800" b="1" dirty="0">
                <a:solidFill>
                  <a:srgbClr val="7030A0"/>
                </a:solidFill>
              </a:rPr>
              <a:t> Під час лекції професорка Марина Навальна розповідала про те, що упродовж інформаційної війни в Україні існує негативний маніпулятивний контент, який вкидає у вітчизняний простір російська сторона, виявляють і спростовують такі медійні сайти й антифейкові проєкти, як «</a:t>
            </a:r>
            <a:r>
              <a:rPr lang="en-US" sz="2800" b="1" dirty="0">
                <a:solidFill>
                  <a:srgbClr val="7030A0"/>
                </a:solidFill>
              </a:rPr>
              <a:t>StopFake», «</a:t>
            </a:r>
            <a:r>
              <a:rPr lang="uk-UA" sz="2800" b="1" dirty="0">
                <a:solidFill>
                  <a:srgbClr val="7030A0"/>
                </a:solidFill>
              </a:rPr>
              <a:t>Брехунець», «НотаЄнота», «Детектор медіа» та «Інститут масової інформації»</a:t>
            </a:r>
            <a:endParaRPr lang="en-US" sz="2800" b="1" dirty="0">
              <a:solidFill>
                <a:srgbClr val="7030A0"/>
              </a:solidFill>
              <a:latin typeface="Canva Sans Bold"/>
              <a:ea typeface="Canva Sans Bold"/>
              <a:cs typeface="Canva Sans Bold"/>
              <a:sym typeface="Canva Sans Bold"/>
            </a:endParaRPr>
          </a:p>
          <a:p>
            <a:pPr algn="ctr">
              <a:lnSpc>
                <a:spcPts val="3329"/>
              </a:lnSpc>
            </a:pPr>
            <a:r>
              <a:rPr lang="en-US" sz="1600" b="1" dirty="0">
                <a:solidFill>
                  <a:srgbClr val="3F2A79"/>
                </a:solidFill>
                <a:latin typeface="Canva Sans Bold"/>
                <a:ea typeface="Canva Sans Bold"/>
                <a:cs typeface="Canva Sans Bold"/>
                <a:sym typeface="Canva Sans Bold"/>
              </a:rPr>
              <a:t>.</a:t>
            </a:r>
            <a:r>
              <a:rPr lang="en-US" sz="1600" b="1" dirty="0">
                <a:solidFill>
                  <a:srgbClr val="5170FF"/>
                </a:solidFill>
                <a:latin typeface="Canva Sans Bold"/>
                <a:ea typeface="Canva Sans Bold"/>
                <a:cs typeface="Canva Sans Bold"/>
                <a:sym typeface="Canva Sans Bold"/>
              </a:rPr>
              <a:t>https://www.facebook.com/photo/?fbid=875441347905296&amp;set=pcb.875441477905283&amp;__cft__[0]=AZbRJF75npu4VB93sE_77iBGroPnt4f8YOZbl6hUKvinHC-3hxMPHbeUl9TxvxOfq-a_Lqv12lLApbimv07z4y-wKFjuLV3lzRg6N5Yemf9BZ2V2aRQhW4ibixBwyVwfHRdNvB8dLNK_lxNPOfZR6OjbC6sRYe5J9tEDXH043xsLjfqouRb88XXyqBWUnPYNSKg&amp;__tn__=*b0H-R </a:t>
            </a:r>
          </a:p>
          <a:p>
            <a:pPr algn="ctr">
              <a:lnSpc>
                <a:spcPts val="3607"/>
              </a:lnSpc>
              <a:spcBef>
                <a:spcPct val="0"/>
              </a:spcBef>
            </a:pPr>
            <a:r>
              <a:rPr lang="en-US" sz="1400" b="1" dirty="0">
                <a:solidFill>
                  <a:srgbClr val="3F2A79"/>
                </a:solidFill>
                <a:latin typeface="Canva Sans Bold"/>
                <a:ea typeface="Canva Sans Bold"/>
                <a:cs typeface="Canva Sans Bold"/>
                <a:sym typeface="Canva Sans Bold"/>
              </a:rPr>
              <a:t>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4800446" y="9258300"/>
            <a:ext cx="8744936" cy="0"/>
          </a:xfrm>
          <a:prstGeom prst="line">
            <a:avLst/>
          </a:prstGeom>
          <a:ln w="19050" cap="flat">
            <a:solidFill>
              <a:srgbClr val="48276D"/>
            </a:solidFill>
            <a:prstDash val="solid"/>
            <a:headEnd type="none" w="sm" len="sm"/>
            <a:tailEnd type="none" w="sm" len="sm"/>
          </a:ln>
        </p:spPr>
        <p:txBody>
          <a:bodyPr/>
          <a:lstStyle/>
          <a:p>
            <a:endParaRPr lang="uk-UA"/>
          </a:p>
        </p:txBody>
      </p:sp>
      <p:grpSp>
        <p:nvGrpSpPr>
          <p:cNvPr id="3" name="Group 3"/>
          <p:cNvGrpSpPr/>
          <p:nvPr/>
        </p:nvGrpSpPr>
        <p:grpSpPr>
          <a:xfrm>
            <a:off x="2374549" y="-292983"/>
            <a:ext cx="15404630" cy="5447842"/>
            <a:chOff x="0" y="0"/>
            <a:chExt cx="4057187" cy="1434823"/>
          </a:xfrm>
        </p:grpSpPr>
        <p:sp>
          <p:nvSpPr>
            <p:cNvPr id="4" name="Freeform 4"/>
            <p:cNvSpPr/>
            <p:nvPr/>
          </p:nvSpPr>
          <p:spPr>
            <a:xfrm>
              <a:off x="0" y="0"/>
              <a:ext cx="4057186" cy="1434823"/>
            </a:xfrm>
            <a:custGeom>
              <a:avLst/>
              <a:gdLst/>
              <a:ahLst/>
              <a:cxnLst/>
              <a:rect l="l" t="t" r="r" b="b"/>
              <a:pathLst>
                <a:path w="4057186" h="1434823">
                  <a:moveTo>
                    <a:pt x="0" y="0"/>
                  </a:moveTo>
                  <a:lnTo>
                    <a:pt x="4057186" y="0"/>
                  </a:lnTo>
                  <a:lnTo>
                    <a:pt x="4057186" y="1434823"/>
                  </a:lnTo>
                  <a:lnTo>
                    <a:pt x="0" y="1434823"/>
                  </a:lnTo>
                  <a:close/>
                </a:path>
              </a:pathLst>
            </a:custGeom>
            <a:gradFill rotWithShape="1">
              <a:gsLst>
                <a:gs pos="0">
                  <a:srgbClr val="9374B3">
                    <a:alpha val="100000"/>
                  </a:srgbClr>
                </a:gs>
                <a:gs pos="50000">
                  <a:srgbClr val="7161A6">
                    <a:alpha val="100000"/>
                  </a:srgbClr>
                </a:gs>
                <a:gs pos="100000">
                  <a:srgbClr val="4A4D9C">
                    <a:alpha val="100000"/>
                  </a:srgbClr>
                </a:gs>
              </a:gsLst>
              <a:lin ang="0"/>
            </a:gradFill>
          </p:spPr>
          <p:txBody>
            <a:bodyPr/>
            <a:lstStyle/>
            <a:p>
              <a:endParaRPr lang="uk-UA"/>
            </a:p>
          </p:txBody>
        </p:sp>
        <p:sp>
          <p:nvSpPr>
            <p:cNvPr id="5" name="TextBox 5"/>
            <p:cNvSpPr txBox="1"/>
            <p:nvPr/>
          </p:nvSpPr>
          <p:spPr>
            <a:xfrm>
              <a:off x="0" y="-38100"/>
              <a:ext cx="4057187" cy="1472923"/>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5498007" y="7924463"/>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alphaModFix amt="35000"/>
              <a:extLst>
                <a:ext uri="{96DAC541-7B7A-43D3-8B79-37D633B846F1}">
                  <asvg:svgBlip xmlns:asvg="http://schemas.microsoft.com/office/drawing/2016/SVG/main" xmlns="" r:embed="rId3"/>
                </a:ext>
              </a:extLst>
            </a:blip>
            <a:stretch>
              <a:fillRect/>
            </a:stretch>
          </a:blipFill>
        </p:spPr>
        <p:txBody>
          <a:bodyPr/>
          <a:lstStyle/>
          <a:p>
            <a:endParaRPr lang="uk-UA"/>
          </a:p>
        </p:txBody>
      </p:sp>
      <p:sp>
        <p:nvSpPr>
          <p:cNvPr id="7" name="AutoShape 7"/>
          <p:cNvSpPr/>
          <p:nvPr/>
        </p:nvSpPr>
        <p:spPr>
          <a:xfrm>
            <a:off x="1028700" y="1047750"/>
            <a:ext cx="12332919" cy="0"/>
          </a:xfrm>
          <a:prstGeom prst="line">
            <a:avLst/>
          </a:prstGeom>
          <a:ln w="19050" cap="flat">
            <a:solidFill>
              <a:srgbClr val="48276D"/>
            </a:solidFill>
            <a:prstDash val="solid"/>
            <a:headEnd type="none" w="sm" len="sm"/>
            <a:tailEnd type="none" w="sm" len="sm"/>
          </a:ln>
        </p:spPr>
        <p:txBody>
          <a:bodyPr/>
          <a:lstStyle/>
          <a:p>
            <a:endParaRPr lang="uk-UA"/>
          </a:p>
        </p:txBody>
      </p:sp>
      <p:sp>
        <p:nvSpPr>
          <p:cNvPr id="8" name="Freeform 8"/>
          <p:cNvSpPr/>
          <p:nvPr/>
        </p:nvSpPr>
        <p:spPr>
          <a:xfrm>
            <a:off x="14312231" y="653395"/>
            <a:ext cx="562446" cy="375305"/>
          </a:xfrm>
          <a:custGeom>
            <a:avLst/>
            <a:gdLst/>
            <a:ahLst/>
            <a:cxnLst/>
            <a:rect l="l" t="t" r="r" b="b"/>
            <a:pathLst>
              <a:path w="562446" h="375305">
                <a:moveTo>
                  <a:pt x="0" y="0"/>
                </a:moveTo>
                <a:lnTo>
                  <a:pt x="562446" y="0"/>
                </a:lnTo>
                <a:lnTo>
                  <a:pt x="562446" y="375305"/>
                </a:lnTo>
                <a:lnTo>
                  <a:pt x="0" y="37530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uk-UA"/>
          </a:p>
        </p:txBody>
      </p:sp>
      <p:sp>
        <p:nvSpPr>
          <p:cNvPr id="9" name="Freeform 9"/>
          <p:cNvSpPr/>
          <p:nvPr/>
        </p:nvSpPr>
        <p:spPr>
          <a:xfrm>
            <a:off x="2858198" y="7726747"/>
            <a:ext cx="395433" cy="395433"/>
          </a:xfrm>
          <a:custGeom>
            <a:avLst/>
            <a:gdLst/>
            <a:ahLst/>
            <a:cxnLst/>
            <a:rect l="l" t="t" r="r" b="b"/>
            <a:pathLst>
              <a:path w="395433" h="395433">
                <a:moveTo>
                  <a:pt x="0" y="0"/>
                </a:moveTo>
                <a:lnTo>
                  <a:pt x="395433" y="0"/>
                </a:lnTo>
                <a:lnTo>
                  <a:pt x="395433" y="395433"/>
                </a:lnTo>
                <a:lnTo>
                  <a:pt x="0" y="39543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uk-UA"/>
          </a:p>
        </p:txBody>
      </p:sp>
      <p:sp>
        <p:nvSpPr>
          <p:cNvPr id="10" name="Freeform 10"/>
          <p:cNvSpPr/>
          <p:nvPr/>
        </p:nvSpPr>
        <p:spPr>
          <a:xfrm rot="5400000">
            <a:off x="735717" y="8879729"/>
            <a:ext cx="585966" cy="1661243"/>
          </a:xfrm>
          <a:custGeom>
            <a:avLst/>
            <a:gdLst/>
            <a:ahLst/>
            <a:cxnLst/>
            <a:rect l="l" t="t" r="r" b="b"/>
            <a:pathLst>
              <a:path w="585966" h="1661243">
                <a:moveTo>
                  <a:pt x="0" y="0"/>
                </a:moveTo>
                <a:lnTo>
                  <a:pt x="585966" y="0"/>
                </a:lnTo>
                <a:lnTo>
                  <a:pt x="585966" y="1661243"/>
                </a:lnTo>
                <a:lnTo>
                  <a:pt x="0" y="166124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uk-UA"/>
          </a:p>
        </p:txBody>
      </p:sp>
      <p:sp>
        <p:nvSpPr>
          <p:cNvPr id="11" name="Freeform 11"/>
          <p:cNvSpPr/>
          <p:nvPr/>
        </p:nvSpPr>
        <p:spPr>
          <a:xfrm>
            <a:off x="8915080" y="334100"/>
            <a:ext cx="8640327" cy="4782852"/>
          </a:xfrm>
          <a:custGeom>
            <a:avLst/>
            <a:gdLst/>
            <a:ahLst/>
            <a:cxnLst/>
            <a:rect l="l" t="t" r="r" b="b"/>
            <a:pathLst>
              <a:path w="8640327" h="4782852">
                <a:moveTo>
                  <a:pt x="0" y="0"/>
                </a:moveTo>
                <a:lnTo>
                  <a:pt x="8640327" y="0"/>
                </a:lnTo>
                <a:lnTo>
                  <a:pt x="8640327" y="4782853"/>
                </a:lnTo>
                <a:lnTo>
                  <a:pt x="0" y="4782853"/>
                </a:lnTo>
                <a:lnTo>
                  <a:pt x="0" y="0"/>
                </a:lnTo>
                <a:close/>
              </a:path>
            </a:pathLst>
          </a:custGeom>
          <a:blipFill>
            <a:blip r:embed="rId10"/>
            <a:stretch>
              <a:fillRect l="-1254" r="-1254"/>
            </a:stretch>
          </a:blipFill>
        </p:spPr>
        <p:txBody>
          <a:bodyPr/>
          <a:lstStyle/>
          <a:p>
            <a:endParaRPr lang="uk-UA"/>
          </a:p>
        </p:txBody>
      </p:sp>
      <p:sp>
        <p:nvSpPr>
          <p:cNvPr id="12" name="Freeform 12"/>
          <p:cNvSpPr/>
          <p:nvPr/>
        </p:nvSpPr>
        <p:spPr>
          <a:xfrm>
            <a:off x="384128" y="334100"/>
            <a:ext cx="8258070" cy="4809400"/>
          </a:xfrm>
          <a:custGeom>
            <a:avLst/>
            <a:gdLst/>
            <a:ahLst/>
            <a:cxnLst/>
            <a:rect l="l" t="t" r="r" b="b"/>
            <a:pathLst>
              <a:path w="8258070" h="4809400">
                <a:moveTo>
                  <a:pt x="0" y="0"/>
                </a:moveTo>
                <a:lnTo>
                  <a:pt x="8258070" y="0"/>
                </a:lnTo>
                <a:lnTo>
                  <a:pt x="8258070" y="4809400"/>
                </a:lnTo>
                <a:lnTo>
                  <a:pt x="0" y="4809400"/>
                </a:lnTo>
                <a:lnTo>
                  <a:pt x="0" y="0"/>
                </a:lnTo>
                <a:close/>
              </a:path>
            </a:pathLst>
          </a:custGeom>
          <a:blipFill>
            <a:blip r:embed="rId11"/>
            <a:stretch>
              <a:fillRect r="-3535"/>
            </a:stretch>
          </a:blipFill>
        </p:spPr>
        <p:txBody>
          <a:bodyPr/>
          <a:lstStyle/>
          <a:p>
            <a:endParaRPr lang="uk-UA"/>
          </a:p>
        </p:txBody>
      </p:sp>
      <p:sp>
        <p:nvSpPr>
          <p:cNvPr id="13" name="TextBox 13"/>
          <p:cNvSpPr txBox="1"/>
          <p:nvPr/>
        </p:nvSpPr>
        <p:spPr>
          <a:xfrm>
            <a:off x="384128" y="5316785"/>
            <a:ext cx="17903872" cy="5360442"/>
          </a:xfrm>
          <a:prstGeom prst="rect">
            <a:avLst/>
          </a:prstGeom>
        </p:spPr>
        <p:txBody>
          <a:bodyPr lIns="0" tIns="0" rIns="0" bIns="0" rtlCol="0" anchor="t">
            <a:spAutoFit/>
          </a:bodyPr>
          <a:lstStyle/>
          <a:p>
            <a:pPr algn="ctr">
              <a:lnSpc>
                <a:spcPts val="3779"/>
              </a:lnSpc>
              <a:spcBef>
                <a:spcPct val="0"/>
              </a:spcBef>
            </a:pPr>
            <a:r>
              <a:rPr lang="uk-UA" sz="2699" b="1" dirty="0">
                <a:solidFill>
                  <a:srgbClr val="7030A0"/>
                </a:solidFill>
                <a:latin typeface="Canva Sans Bold"/>
                <a:ea typeface="Canva Sans Bold"/>
                <a:cs typeface="Canva Sans Bold"/>
                <a:sym typeface="Canva Sans Bold"/>
              </a:rPr>
              <a:t>3 лютого 2025 року розпочався другий лекційний модуль «ЄС як модель регіональної інтеграції», який викладається к.політ.н., доценткою кафедри історії Чорноморського національного університету імені Петра Могили Аліною Іовчевою. Перша лекція модулю була присвячена зародженню та еволюції «ідеї об’єднаної Європи» та спробам її реалізації в період до Другої світової війни</a:t>
            </a:r>
            <a:r>
              <a:rPr lang="en-US" sz="2800" b="1" dirty="0">
                <a:solidFill>
                  <a:srgbClr val="7030A0"/>
                </a:solidFill>
                <a:latin typeface="Canva Sans Bold"/>
                <a:ea typeface="Canva Sans Bold"/>
                <a:cs typeface="Canva Sans Bold"/>
                <a:sym typeface="Canva Sans Bold"/>
              </a:rPr>
              <a:t>. </a:t>
            </a:r>
            <a:r>
              <a:rPr lang="uk-UA" sz="2800" b="1" dirty="0">
                <a:solidFill>
                  <a:schemeClr val="accent4">
                    <a:lumMod val="75000"/>
                  </a:schemeClr>
                </a:solidFill>
              </a:rPr>
              <a:t>До лекції долучилися викладачі та здобувачі освітніх програм 014 Середня освіта «Історія та громадянська освіта. Правознавство», 032 «Історія та археологія» першого бакалаврського, другого магістерського і третього (освітньо-наукового) рівнів вищої освіти. Після лекції відбулося обговорення, на якому слухачі мали змогу доповнити, уточнити або задати питання лектору</a:t>
            </a:r>
            <a:r>
              <a:rPr lang="uk-UA" b="1" dirty="0">
                <a:solidFill>
                  <a:schemeClr val="accent4">
                    <a:lumMod val="75000"/>
                  </a:schemeClr>
                </a:solidFill>
              </a:rPr>
              <a:t>.</a:t>
            </a:r>
            <a:r>
              <a:rPr lang="en-US" sz="2699" b="1" dirty="0">
                <a:solidFill>
                  <a:srgbClr val="5170FF"/>
                </a:solidFill>
                <a:latin typeface="Canva Sans Bold"/>
                <a:ea typeface="Canva Sans Bold"/>
                <a:cs typeface="Canva Sans Bold"/>
                <a:sym typeface="Canva Sans Bold"/>
              </a:rPr>
              <a:t> </a:t>
            </a:r>
            <a:endParaRPr lang="uk-UA" sz="2699" b="1" dirty="0">
              <a:solidFill>
                <a:srgbClr val="5170FF"/>
              </a:solidFill>
              <a:latin typeface="Canva Sans Bold"/>
              <a:ea typeface="Canva Sans Bold"/>
              <a:cs typeface="Canva Sans Bold"/>
              <a:sym typeface="Canva Sans Bold"/>
            </a:endParaRPr>
          </a:p>
          <a:p>
            <a:pPr algn="ctr">
              <a:lnSpc>
                <a:spcPts val="3779"/>
              </a:lnSpc>
              <a:spcBef>
                <a:spcPct val="0"/>
              </a:spcBef>
            </a:pPr>
            <a:r>
              <a:rPr lang="en-US" sz="2699" b="1" dirty="0">
                <a:solidFill>
                  <a:srgbClr val="5170FF"/>
                </a:solidFill>
                <a:latin typeface="Canva Sans Bold"/>
                <a:ea typeface="Canva Sans Bold"/>
                <a:cs typeface="Canva Sans Bold"/>
                <a:sym typeface="Canva Sans Bold"/>
              </a:rPr>
              <a:t> </a:t>
            </a:r>
            <a:r>
              <a:rPr lang="en-US" b="1" dirty="0">
                <a:solidFill>
                  <a:srgbClr val="5170FF"/>
                </a:solidFill>
                <a:latin typeface="Canva Sans Bold"/>
                <a:ea typeface="Canva Sans Bold"/>
                <a:cs typeface="Canva Sans Bold"/>
                <a:sym typeface="Canva Sans Bold"/>
              </a:rPr>
              <a:t>https://www.facebook.com/photo/?fbid=935906038525493&amp;set=pcb.935906131858817&amp;__cft__[0]=AZZ9upD3l4_9KAiX1T5BLXT-naIWDGtleR1CY0keso3V8MO0LLBb_oMgL6y3usD0dH16G-95C-UTpvScFDVH_BpqfB9hqI8nbzF3_vFe2P7ZwUKUX-5Qax1LUB1pLXvEZS7GPTmQXwwLS6VhLhzTt4EvSYrYJYTF6uKHjUOYXu6cinh7WPiLbhWN4dKTU_q-8OA&amp;__tn__=*b0H-R</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4800446" y="9258300"/>
            <a:ext cx="8744936" cy="0"/>
          </a:xfrm>
          <a:prstGeom prst="line">
            <a:avLst/>
          </a:prstGeom>
          <a:ln w="19050" cap="flat">
            <a:solidFill>
              <a:srgbClr val="48276D"/>
            </a:solidFill>
            <a:prstDash val="solid"/>
            <a:headEnd type="none" w="sm" len="sm"/>
            <a:tailEnd type="none" w="sm" len="sm"/>
          </a:ln>
        </p:spPr>
        <p:txBody>
          <a:bodyPr/>
          <a:lstStyle/>
          <a:p>
            <a:endParaRPr lang="uk-UA"/>
          </a:p>
        </p:txBody>
      </p:sp>
      <p:grpSp>
        <p:nvGrpSpPr>
          <p:cNvPr id="3" name="Group 3"/>
          <p:cNvGrpSpPr/>
          <p:nvPr/>
        </p:nvGrpSpPr>
        <p:grpSpPr>
          <a:xfrm>
            <a:off x="198079" y="215802"/>
            <a:ext cx="17061221" cy="437592"/>
            <a:chOff x="0" y="0"/>
            <a:chExt cx="4493490" cy="219114"/>
          </a:xfrm>
        </p:grpSpPr>
        <p:sp>
          <p:nvSpPr>
            <p:cNvPr id="4" name="Freeform 4"/>
            <p:cNvSpPr/>
            <p:nvPr/>
          </p:nvSpPr>
          <p:spPr>
            <a:xfrm>
              <a:off x="0" y="0"/>
              <a:ext cx="4493490" cy="219114"/>
            </a:xfrm>
            <a:custGeom>
              <a:avLst/>
              <a:gdLst/>
              <a:ahLst/>
              <a:cxnLst/>
              <a:rect l="l" t="t" r="r" b="b"/>
              <a:pathLst>
                <a:path w="4493490" h="219114">
                  <a:moveTo>
                    <a:pt x="0" y="0"/>
                  </a:moveTo>
                  <a:lnTo>
                    <a:pt x="4493490" y="0"/>
                  </a:lnTo>
                  <a:lnTo>
                    <a:pt x="4493490" y="219114"/>
                  </a:lnTo>
                  <a:lnTo>
                    <a:pt x="0" y="219114"/>
                  </a:lnTo>
                  <a:close/>
                </a:path>
              </a:pathLst>
            </a:custGeom>
            <a:gradFill rotWithShape="1">
              <a:gsLst>
                <a:gs pos="0">
                  <a:srgbClr val="9374B3">
                    <a:alpha val="100000"/>
                  </a:srgbClr>
                </a:gs>
                <a:gs pos="50000">
                  <a:srgbClr val="7161A6">
                    <a:alpha val="100000"/>
                  </a:srgbClr>
                </a:gs>
                <a:gs pos="100000">
                  <a:srgbClr val="4A4D9C">
                    <a:alpha val="100000"/>
                  </a:srgbClr>
                </a:gs>
              </a:gsLst>
              <a:lin ang="0"/>
            </a:gradFill>
          </p:spPr>
          <p:txBody>
            <a:bodyPr/>
            <a:lstStyle/>
            <a:p>
              <a:endParaRPr lang="uk-UA"/>
            </a:p>
          </p:txBody>
        </p:sp>
        <p:sp>
          <p:nvSpPr>
            <p:cNvPr id="5" name="TextBox 5"/>
            <p:cNvSpPr txBox="1"/>
            <p:nvPr/>
          </p:nvSpPr>
          <p:spPr>
            <a:xfrm>
              <a:off x="0" y="-38100"/>
              <a:ext cx="4493490" cy="257214"/>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5498007" y="7924463"/>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alphaModFix amt="35000"/>
              <a:extLst>
                <a:ext uri="{96DAC541-7B7A-43D3-8B79-37D633B846F1}">
                  <asvg:svgBlip xmlns:asvg="http://schemas.microsoft.com/office/drawing/2016/SVG/main" xmlns="" r:embed="rId3"/>
                </a:ext>
              </a:extLst>
            </a:blip>
            <a:stretch>
              <a:fillRect/>
            </a:stretch>
          </a:blipFill>
        </p:spPr>
        <p:txBody>
          <a:bodyPr/>
          <a:lstStyle/>
          <a:p>
            <a:endParaRPr lang="uk-UA"/>
          </a:p>
        </p:txBody>
      </p:sp>
      <p:sp>
        <p:nvSpPr>
          <p:cNvPr id="7" name="AutoShape 7"/>
          <p:cNvSpPr/>
          <p:nvPr/>
        </p:nvSpPr>
        <p:spPr>
          <a:xfrm>
            <a:off x="1028700" y="1047750"/>
            <a:ext cx="12332919" cy="0"/>
          </a:xfrm>
          <a:prstGeom prst="line">
            <a:avLst/>
          </a:prstGeom>
          <a:ln w="19050" cap="flat">
            <a:solidFill>
              <a:srgbClr val="48276D"/>
            </a:solidFill>
            <a:prstDash val="solid"/>
            <a:headEnd type="none" w="sm" len="sm"/>
            <a:tailEnd type="none" w="sm" len="sm"/>
          </a:ln>
        </p:spPr>
        <p:txBody>
          <a:bodyPr/>
          <a:lstStyle/>
          <a:p>
            <a:endParaRPr lang="uk-UA"/>
          </a:p>
        </p:txBody>
      </p:sp>
      <p:sp>
        <p:nvSpPr>
          <p:cNvPr id="8" name="Freeform 8"/>
          <p:cNvSpPr/>
          <p:nvPr/>
        </p:nvSpPr>
        <p:spPr>
          <a:xfrm>
            <a:off x="14312231" y="653395"/>
            <a:ext cx="562446" cy="375305"/>
          </a:xfrm>
          <a:custGeom>
            <a:avLst/>
            <a:gdLst/>
            <a:ahLst/>
            <a:cxnLst/>
            <a:rect l="l" t="t" r="r" b="b"/>
            <a:pathLst>
              <a:path w="562446" h="375305">
                <a:moveTo>
                  <a:pt x="0" y="0"/>
                </a:moveTo>
                <a:lnTo>
                  <a:pt x="562446" y="0"/>
                </a:lnTo>
                <a:lnTo>
                  <a:pt x="562446" y="375305"/>
                </a:lnTo>
                <a:lnTo>
                  <a:pt x="0" y="37530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uk-UA"/>
          </a:p>
        </p:txBody>
      </p:sp>
      <p:sp>
        <p:nvSpPr>
          <p:cNvPr id="9" name="Freeform 9"/>
          <p:cNvSpPr/>
          <p:nvPr/>
        </p:nvSpPr>
        <p:spPr>
          <a:xfrm>
            <a:off x="2858198" y="7726747"/>
            <a:ext cx="395433" cy="395433"/>
          </a:xfrm>
          <a:custGeom>
            <a:avLst/>
            <a:gdLst/>
            <a:ahLst/>
            <a:cxnLst/>
            <a:rect l="l" t="t" r="r" b="b"/>
            <a:pathLst>
              <a:path w="395433" h="395433">
                <a:moveTo>
                  <a:pt x="0" y="0"/>
                </a:moveTo>
                <a:lnTo>
                  <a:pt x="395433" y="0"/>
                </a:lnTo>
                <a:lnTo>
                  <a:pt x="395433" y="395433"/>
                </a:lnTo>
                <a:lnTo>
                  <a:pt x="0" y="39543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uk-UA"/>
          </a:p>
        </p:txBody>
      </p:sp>
      <p:sp>
        <p:nvSpPr>
          <p:cNvPr id="10" name="Freeform 10"/>
          <p:cNvSpPr/>
          <p:nvPr/>
        </p:nvSpPr>
        <p:spPr>
          <a:xfrm rot="5400000">
            <a:off x="735717" y="8879729"/>
            <a:ext cx="585966" cy="1661243"/>
          </a:xfrm>
          <a:custGeom>
            <a:avLst/>
            <a:gdLst/>
            <a:ahLst/>
            <a:cxnLst/>
            <a:rect l="l" t="t" r="r" b="b"/>
            <a:pathLst>
              <a:path w="585966" h="1661243">
                <a:moveTo>
                  <a:pt x="0" y="0"/>
                </a:moveTo>
                <a:lnTo>
                  <a:pt x="585966" y="0"/>
                </a:lnTo>
                <a:lnTo>
                  <a:pt x="585966" y="1661243"/>
                </a:lnTo>
                <a:lnTo>
                  <a:pt x="0" y="166124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uk-UA"/>
          </a:p>
        </p:txBody>
      </p:sp>
      <p:sp>
        <p:nvSpPr>
          <p:cNvPr id="11" name="Freeform 11"/>
          <p:cNvSpPr/>
          <p:nvPr/>
        </p:nvSpPr>
        <p:spPr>
          <a:xfrm>
            <a:off x="198079" y="215802"/>
            <a:ext cx="6755640" cy="4013298"/>
          </a:xfrm>
          <a:custGeom>
            <a:avLst/>
            <a:gdLst/>
            <a:ahLst/>
            <a:cxnLst/>
            <a:rect l="l" t="t" r="r" b="b"/>
            <a:pathLst>
              <a:path w="8115300" h="4490105">
                <a:moveTo>
                  <a:pt x="0" y="0"/>
                </a:moveTo>
                <a:lnTo>
                  <a:pt x="8115300" y="0"/>
                </a:lnTo>
                <a:lnTo>
                  <a:pt x="8115300" y="4490105"/>
                </a:lnTo>
                <a:lnTo>
                  <a:pt x="0" y="4490105"/>
                </a:lnTo>
                <a:lnTo>
                  <a:pt x="0" y="0"/>
                </a:lnTo>
                <a:close/>
              </a:path>
            </a:pathLst>
          </a:custGeom>
          <a:blipFill>
            <a:blip r:embed="rId10"/>
            <a:stretch>
              <a:fillRect b="-1438"/>
            </a:stretch>
          </a:blipFill>
        </p:spPr>
        <p:txBody>
          <a:bodyPr/>
          <a:lstStyle/>
          <a:p>
            <a:endParaRPr lang="uk-UA"/>
          </a:p>
        </p:txBody>
      </p:sp>
      <p:sp>
        <p:nvSpPr>
          <p:cNvPr id="12" name="Freeform 12"/>
          <p:cNvSpPr/>
          <p:nvPr/>
        </p:nvSpPr>
        <p:spPr>
          <a:xfrm>
            <a:off x="198078" y="5061048"/>
            <a:ext cx="6592238" cy="4206769"/>
          </a:xfrm>
          <a:custGeom>
            <a:avLst/>
            <a:gdLst/>
            <a:ahLst/>
            <a:cxnLst/>
            <a:rect l="l" t="t" r="r" b="b"/>
            <a:pathLst>
              <a:path w="7949191" h="4790380">
                <a:moveTo>
                  <a:pt x="0" y="0"/>
                </a:moveTo>
                <a:lnTo>
                  <a:pt x="7949191" y="0"/>
                </a:lnTo>
                <a:lnTo>
                  <a:pt x="7949191" y="4790380"/>
                </a:lnTo>
                <a:lnTo>
                  <a:pt x="0" y="4790380"/>
                </a:lnTo>
                <a:lnTo>
                  <a:pt x="0" y="0"/>
                </a:lnTo>
                <a:close/>
              </a:path>
            </a:pathLst>
          </a:custGeom>
          <a:blipFill>
            <a:blip r:embed="rId11"/>
            <a:stretch>
              <a:fillRect r="-7371"/>
            </a:stretch>
          </a:blipFill>
        </p:spPr>
        <p:txBody>
          <a:bodyPr/>
          <a:lstStyle/>
          <a:p>
            <a:endParaRPr lang="uk-UA"/>
          </a:p>
        </p:txBody>
      </p:sp>
      <p:sp>
        <p:nvSpPr>
          <p:cNvPr id="13" name="TextBox 13"/>
          <p:cNvSpPr txBox="1"/>
          <p:nvPr/>
        </p:nvSpPr>
        <p:spPr>
          <a:xfrm>
            <a:off x="7162800" y="653394"/>
            <a:ext cx="11125201" cy="9745232"/>
          </a:xfrm>
          <a:prstGeom prst="rect">
            <a:avLst/>
          </a:prstGeom>
        </p:spPr>
        <p:txBody>
          <a:bodyPr wrap="square" lIns="0" tIns="0" rIns="0" bIns="0" rtlCol="0" anchor="t">
            <a:spAutoFit/>
          </a:bodyPr>
          <a:lstStyle/>
          <a:p>
            <a:r>
              <a:rPr lang="uk-UA" sz="3099" b="1" dirty="0">
                <a:solidFill>
                  <a:srgbClr val="3F2A79"/>
                </a:solidFill>
                <a:latin typeface="Canva Sans Bold"/>
                <a:ea typeface="Canva Sans Bold"/>
                <a:cs typeface="Canva Sans Bold"/>
                <a:sym typeface="Canva Sans Bold"/>
              </a:rPr>
              <a:t>10 лютого та  3 березня 2025 року в рамках Модулю Жана Моне «Імплементація європейських цінностей як базис демократії в Україні» (EVADEM) відбулася друга відкрита лекція серії «ЄС як модель регіональної інтеграції» за участю запрошеного професора Університету Коменського Девіда Рейхарда. Професор Рейхард спеціалізується на питаннях євроінтеграційних процесів та діяльності </a:t>
            </a:r>
            <a:r>
              <a:rPr lang="en-US" sz="3099" b="1" dirty="0">
                <a:solidFill>
                  <a:srgbClr val="3F2A79"/>
                </a:solidFill>
                <a:latin typeface="Canva Sans Bold"/>
                <a:ea typeface="Canva Sans Bold"/>
                <a:cs typeface="Canva Sans Bold"/>
                <a:sym typeface="Canva Sans Bold"/>
              </a:rPr>
              <a:t>ЄС</a:t>
            </a:r>
            <a:r>
              <a:rPr lang="uk-UA" sz="3099" b="1" dirty="0">
                <a:solidFill>
                  <a:srgbClr val="3F2A79"/>
                </a:solidFill>
                <a:latin typeface="Canva Sans Bold"/>
                <a:ea typeface="Canva Sans Bold"/>
                <a:cs typeface="Canva Sans Bold"/>
                <a:sym typeface="Canva Sans Bold"/>
              </a:rPr>
              <a:t>.</a:t>
            </a:r>
            <a:r>
              <a:rPr lang="uk-UA" dirty="0"/>
              <a:t>.</a:t>
            </a:r>
          </a:p>
          <a:p>
            <a:r>
              <a:rPr lang="uk-UA" sz="2800" b="1" dirty="0">
                <a:solidFill>
                  <a:srgbClr val="7030A0"/>
                </a:solidFill>
              </a:rPr>
              <a:t>На лекції було визначено основи інтеграційних процесів в Європі після Другої світової війни до офіційного створення ЄС 1993 року. Особливу увагу було приділено ключовим етапам формування спільноти європейських держав, починаючи з підписання Паризького договору 1951 року про створення Європейського об’єднання вугілля та сталі. Лектор докладно розповів про Римські договори 1957 року, які заклали фундамент для створення Європейського економічного співтовариства та Євратому, а також про вплив Маастрихтського договору 1992 року, що формалізував створення ЄС.</a:t>
            </a:r>
            <a:endParaRPr lang="en-US" sz="3099" b="1" dirty="0">
              <a:solidFill>
                <a:srgbClr val="3F2A79"/>
              </a:solidFill>
              <a:latin typeface="Canva Sans Bold"/>
              <a:ea typeface="Canva Sans Bold"/>
              <a:cs typeface="Canva Sans Bold"/>
              <a:sym typeface="Canva Sans Bold"/>
            </a:endParaRPr>
          </a:p>
          <a:p>
            <a:pPr algn="ctr">
              <a:lnSpc>
                <a:spcPts val="3219"/>
              </a:lnSpc>
              <a:spcBef>
                <a:spcPct val="0"/>
              </a:spcBef>
            </a:pPr>
            <a:r>
              <a:rPr lang="en-US" sz="1600" b="1" dirty="0">
                <a:solidFill>
                  <a:srgbClr val="5170FF"/>
                </a:solidFill>
                <a:latin typeface="Canva Sans Bold"/>
                <a:ea typeface="Canva Sans Bold"/>
                <a:cs typeface="Canva Sans Bold"/>
                <a:sym typeface="Canva Sans Bold"/>
              </a:rPr>
              <a:t>https://www.facebook.com/photo/?fbid=9772902512743986&amp;set=pcb.932961998663608&amp;__cft__[0]=AZaKKafbpsjxqL3a0DGjkfoaB5Zyhas-JGGlycqVzjDlFKVdn7hoEvnT9sa3TWoexKFwFpxqp2_pupSQfKwMEar4vJ-vH3Abclggt8P1H9-Gt0ebTXbq3eqIKhN8SNXn3uywtlWViGHKA8FlOiJcxGzMuyUe-OThNrt1dVFNDrziVckt_el0CsjRIMRefGrg0gP-NCV4cMja897rIbS8kvnlWRBBIqcWY0BNe9wQQ27syA&amp;__tn__=*b1H-y-R</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4800446" y="9258300"/>
            <a:ext cx="12458854" cy="0"/>
          </a:xfrm>
          <a:prstGeom prst="line">
            <a:avLst/>
          </a:prstGeom>
          <a:ln w="19050" cap="flat">
            <a:solidFill>
              <a:srgbClr val="48276D"/>
            </a:solidFill>
            <a:prstDash val="solid"/>
            <a:headEnd type="none" w="sm" len="sm"/>
            <a:tailEnd type="none" w="sm" len="sm"/>
          </a:ln>
        </p:spPr>
        <p:txBody>
          <a:bodyPr/>
          <a:lstStyle/>
          <a:p>
            <a:endParaRPr lang="uk-UA"/>
          </a:p>
        </p:txBody>
      </p:sp>
      <p:sp>
        <p:nvSpPr>
          <p:cNvPr id="3" name="Freeform 3"/>
          <p:cNvSpPr/>
          <p:nvPr/>
        </p:nvSpPr>
        <p:spPr>
          <a:xfrm>
            <a:off x="15498007" y="7924463"/>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alphaModFix amt="35000"/>
              <a:extLst>
                <a:ext uri="{96DAC541-7B7A-43D3-8B79-37D633B846F1}">
                  <asvg:svgBlip xmlns:asvg="http://schemas.microsoft.com/office/drawing/2016/SVG/main" xmlns="" r:embed="rId3"/>
                </a:ext>
              </a:extLst>
            </a:blip>
            <a:stretch>
              <a:fillRect/>
            </a:stretch>
          </a:blipFill>
        </p:spPr>
        <p:txBody>
          <a:bodyPr/>
          <a:lstStyle/>
          <a:p>
            <a:endParaRPr lang="uk-UA"/>
          </a:p>
        </p:txBody>
      </p:sp>
      <p:sp>
        <p:nvSpPr>
          <p:cNvPr id="4" name="AutoShape 4"/>
          <p:cNvSpPr/>
          <p:nvPr/>
        </p:nvSpPr>
        <p:spPr>
          <a:xfrm flipV="1">
            <a:off x="1028700" y="1047750"/>
            <a:ext cx="16230600" cy="0"/>
          </a:xfrm>
          <a:prstGeom prst="line">
            <a:avLst/>
          </a:prstGeom>
          <a:ln w="19050" cap="flat">
            <a:solidFill>
              <a:srgbClr val="48276D"/>
            </a:solidFill>
            <a:prstDash val="solid"/>
            <a:headEnd type="none" w="sm" len="sm"/>
            <a:tailEnd type="none" w="sm" len="sm"/>
          </a:ln>
        </p:spPr>
        <p:txBody>
          <a:bodyPr/>
          <a:lstStyle/>
          <a:p>
            <a:endParaRPr lang="uk-UA"/>
          </a:p>
        </p:txBody>
      </p:sp>
      <p:sp>
        <p:nvSpPr>
          <p:cNvPr id="5" name="Freeform 5"/>
          <p:cNvSpPr/>
          <p:nvPr/>
        </p:nvSpPr>
        <p:spPr>
          <a:xfrm>
            <a:off x="16696854" y="642116"/>
            <a:ext cx="562446" cy="375305"/>
          </a:xfrm>
          <a:custGeom>
            <a:avLst/>
            <a:gdLst/>
            <a:ahLst/>
            <a:cxnLst/>
            <a:rect l="l" t="t" r="r" b="b"/>
            <a:pathLst>
              <a:path w="562446" h="375305">
                <a:moveTo>
                  <a:pt x="0" y="0"/>
                </a:moveTo>
                <a:lnTo>
                  <a:pt x="562446" y="0"/>
                </a:lnTo>
                <a:lnTo>
                  <a:pt x="562446" y="375305"/>
                </a:lnTo>
                <a:lnTo>
                  <a:pt x="0" y="37530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uk-UA"/>
          </a:p>
        </p:txBody>
      </p:sp>
      <p:grpSp>
        <p:nvGrpSpPr>
          <p:cNvPr id="6" name="Group 6"/>
          <p:cNvGrpSpPr/>
          <p:nvPr/>
        </p:nvGrpSpPr>
        <p:grpSpPr>
          <a:xfrm>
            <a:off x="357605" y="1047750"/>
            <a:ext cx="6698068" cy="3884460"/>
            <a:chOff x="0" y="0"/>
            <a:chExt cx="821735" cy="476555"/>
          </a:xfrm>
        </p:grpSpPr>
        <p:sp>
          <p:nvSpPr>
            <p:cNvPr id="7" name="Freeform 7"/>
            <p:cNvSpPr/>
            <p:nvPr/>
          </p:nvSpPr>
          <p:spPr>
            <a:xfrm>
              <a:off x="0" y="0"/>
              <a:ext cx="821735" cy="476555"/>
            </a:xfrm>
            <a:custGeom>
              <a:avLst/>
              <a:gdLst/>
              <a:ahLst/>
              <a:cxnLst/>
              <a:rect l="l" t="t" r="r" b="b"/>
              <a:pathLst>
                <a:path w="821735" h="476555">
                  <a:moveTo>
                    <a:pt x="0" y="0"/>
                  </a:moveTo>
                  <a:lnTo>
                    <a:pt x="821735" y="0"/>
                  </a:lnTo>
                  <a:lnTo>
                    <a:pt x="821735" y="476555"/>
                  </a:lnTo>
                  <a:lnTo>
                    <a:pt x="0" y="476555"/>
                  </a:lnTo>
                  <a:close/>
                </a:path>
              </a:pathLst>
            </a:custGeom>
            <a:blipFill>
              <a:blip r:embed="rId6"/>
              <a:stretch>
                <a:fillRect l="-1549" r="-1549"/>
              </a:stretch>
            </a:blipFill>
          </p:spPr>
          <p:txBody>
            <a:bodyPr/>
            <a:lstStyle/>
            <a:p>
              <a:endParaRPr lang="uk-UA"/>
            </a:p>
          </p:txBody>
        </p:sp>
      </p:grpSp>
      <p:grpSp>
        <p:nvGrpSpPr>
          <p:cNvPr id="8" name="Group 8"/>
          <p:cNvGrpSpPr/>
          <p:nvPr/>
        </p:nvGrpSpPr>
        <p:grpSpPr>
          <a:xfrm>
            <a:off x="17243189" y="2833442"/>
            <a:ext cx="1044811" cy="5724034"/>
            <a:chOff x="0" y="0"/>
            <a:chExt cx="275176" cy="1507565"/>
          </a:xfrm>
        </p:grpSpPr>
        <p:sp>
          <p:nvSpPr>
            <p:cNvPr id="9" name="Freeform 9"/>
            <p:cNvSpPr/>
            <p:nvPr/>
          </p:nvSpPr>
          <p:spPr>
            <a:xfrm>
              <a:off x="0" y="0"/>
              <a:ext cx="275176" cy="1507565"/>
            </a:xfrm>
            <a:custGeom>
              <a:avLst/>
              <a:gdLst/>
              <a:ahLst/>
              <a:cxnLst/>
              <a:rect l="l" t="t" r="r" b="b"/>
              <a:pathLst>
                <a:path w="275176" h="1507565">
                  <a:moveTo>
                    <a:pt x="0" y="0"/>
                  </a:moveTo>
                  <a:lnTo>
                    <a:pt x="275176" y="0"/>
                  </a:lnTo>
                  <a:lnTo>
                    <a:pt x="275176" y="1507565"/>
                  </a:lnTo>
                  <a:lnTo>
                    <a:pt x="0" y="1507565"/>
                  </a:lnTo>
                  <a:close/>
                </a:path>
              </a:pathLst>
            </a:custGeom>
            <a:gradFill rotWithShape="1">
              <a:gsLst>
                <a:gs pos="0">
                  <a:srgbClr val="9374B3">
                    <a:alpha val="100000"/>
                  </a:srgbClr>
                </a:gs>
                <a:gs pos="50000">
                  <a:srgbClr val="7161A6">
                    <a:alpha val="100000"/>
                  </a:srgbClr>
                </a:gs>
                <a:gs pos="100000">
                  <a:srgbClr val="4A4D9C">
                    <a:alpha val="100000"/>
                  </a:srgbClr>
                </a:gs>
              </a:gsLst>
              <a:lin ang="0"/>
            </a:gradFill>
          </p:spPr>
          <p:txBody>
            <a:bodyPr/>
            <a:lstStyle/>
            <a:p>
              <a:endParaRPr lang="uk-UA"/>
            </a:p>
          </p:txBody>
        </p:sp>
        <p:sp>
          <p:nvSpPr>
            <p:cNvPr id="10" name="TextBox 10"/>
            <p:cNvSpPr txBox="1"/>
            <p:nvPr/>
          </p:nvSpPr>
          <p:spPr>
            <a:xfrm>
              <a:off x="0" y="-38100"/>
              <a:ext cx="275176" cy="1545665"/>
            </a:xfrm>
            <a:prstGeom prst="rect">
              <a:avLst/>
            </a:prstGeom>
          </p:spPr>
          <p:txBody>
            <a:bodyPr lIns="50800" tIns="50800" rIns="50800" bIns="50800" rtlCol="0" anchor="ctr"/>
            <a:lstStyle/>
            <a:p>
              <a:pPr algn="ctr">
                <a:lnSpc>
                  <a:spcPts val="2659"/>
                </a:lnSpc>
                <a:spcBef>
                  <a:spcPct val="0"/>
                </a:spcBef>
              </a:pPr>
              <a:endParaRPr/>
            </a:p>
          </p:txBody>
        </p:sp>
      </p:grpSp>
      <p:sp>
        <p:nvSpPr>
          <p:cNvPr id="11" name="Freeform 11"/>
          <p:cNvSpPr/>
          <p:nvPr/>
        </p:nvSpPr>
        <p:spPr>
          <a:xfrm rot="-5400000">
            <a:off x="17461217" y="3939708"/>
            <a:ext cx="711163" cy="177791"/>
          </a:xfrm>
          <a:custGeom>
            <a:avLst/>
            <a:gdLst/>
            <a:ahLst/>
            <a:cxnLst/>
            <a:rect l="l" t="t" r="r" b="b"/>
            <a:pathLst>
              <a:path w="711163" h="177791">
                <a:moveTo>
                  <a:pt x="0" y="0"/>
                </a:moveTo>
                <a:lnTo>
                  <a:pt x="711162" y="0"/>
                </a:lnTo>
                <a:lnTo>
                  <a:pt x="711162" y="177791"/>
                </a:lnTo>
                <a:lnTo>
                  <a:pt x="0" y="17779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uk-UA"/>
          </a:p>
        </p:txBody>
      </p:sp>
      <p:sp>
        <p:nvSpPr>
          <p:cNvPr id="12" name="AutoShape 12"/>
          <p:cNvSpPr/>
          <p:nvPr/>
        </p:nvSpPr>
        <p:spPr>
          <a:xfrm flipV="1">
            <a:off x="17807273" y="4933828"/>
            <a:ext cx="0" cy="1044644"/>
          </a:xfrm>
          <a:prstGeom prst="line">
            <a:avLst/>
          </a:prstGeom>
          <a:ln w="19050" cap="flat">
            <a:solidFill>
              <a:srgbClr val="FFFFFF"/>
            </a:solidFill>
            <a:prstDash val="solid"/>
            <a:headEnd type="none" w="sm" len="sm"/>
            <a:tailEnd type="none" w="sm" len="sm"/>
          </a:ln>
        </p:spPr>
        <p:txBody>
          <a:bodyPr/>
          <a:lstStyle/>
          <a:p>
            <a:endParaRPr lang="uk-UA"/>
          </a:p>
        </p:txBody>
      </p:sp>
      <p:sp>
        <p:nvSpPr>
          <p:cNvPr id="13" name="Freeform 13"/>
          <p:cNvSpPr/>
          <p:nvPr/>
        </p:nvSpPr>
        <p:spPr>
          <a:xfrm rot="-5400000">
            <a:off x="17461217" y="6862572"/>
            <a:ext cx="711163" cy="177791"/>
          </a:xfrm>
          <a:custGeom>
            <a:avLst/>
            <a:gdLst/>
            <a:ahLst/>
            <a:cxnLst/>
            <a:rect l="l" t="t" r="r" b="b"/>
            <a:pathLst>
              <a:path w="711163" h="177791">
                <a:moveTo>
                  <a:pt x="0" y="0"/>
                </a:moveTo>
                <a:lnTo>
                  <a:pt x="711162" y="0"/>
                </a:lnTo>
                <a:lnTo>
                  <a:pt x="711162" y="177791"/>
                </a:lnTo>
                <a:lnTo>
                  <a:pt x="0" y="17779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uk-UA"/>
          </a:p>
        </p:txBody>
      </p:sp>
      <p:grpSp>
        <p:nvGrpSpPr>
          <p:cNvPr id="14" name="Group 14"/>
          <p:cNvGrpSpPr/>
          <p:nvPr/>
        </p:nvGrpSpPr>
        <p:grpSpPr>
          <a:xfrm>
            <a:off x="6172200" y="1389750"/>
            <a:ext cx="11758195" cy="6344550"/>
            <a:chOff x="0" y="0"/>
            <a:chExt cx="2479846" cy="1968928"/>
          </a:xfrm>
        </p:grpSpPr>
        <p:sp>
          <p:nvSpPr>
            <p:cNvPr id="15" name="Freeform 15"/>
            <p:cNvSpPr/>
            <p:nvPr/>
          </p:nvSpPr>
          <p:spPr>
            <a:xfrm>
              <a:off x="0" y="0"/>
              <a:ext cx="2479846" cy="1968928"/>
            </a:xfrm>
            <a:custGeom>
              <a:avLst/>
              <a:gdLst/>
              <a:ahLst/>
              <a:cxnLst/>
              <a:rect l="l" t="t" r="r" b="b"/>
              <a:pathLst>
                <a:path w="2479846" h="1968928">
                  <a:moveTo>
                    <a:pt x="0" y="0"/>
                  </a:moveTo>
                  <a:lnTo>
                    <a:pt x="2479846" y="0"/>
                  </a:lnTo>
                  <a:lnTo>
                    <a:pt x="2479846" y="1968928"/>
                  </a:lnTo>
                  <a:lnTo>
                    <a:pt x="0" y="1968928"/>
                  </a:lnTo>
                  <a:close/>
                </a:path>
              </a:pathLst>
            </a:custGeom>
            <a:gradFill rotWithShape="1">
              <a:gsLst>
                <a:gs pos="0">
                  <a:srgbClr val="9374B3">
                    <a:alpha val="100000"/>
                  </a:srgbClr>
                </a:gs>
                <a:gs pos="50000">
                  <a:srgbClr val="7161A6">
                    <a:alpha val="100000"/>
                  </a:srgbClr>
                </a:gs>
                <a:gs pos="100000">
                  <a:srgbClr val="4A4D9C">
                    <a:alpha val="100000"/>
                  </a:srgbClr>
                </a:gs>
              </a:gsLst>
              <a:lin ang="0"/>
            </a:gradFill>
          </p:spPr>
          <p:txBody>
            <a:bodyPr/>
            <a:lstStyle/>
            <a:p>
              <a:endParaRPr lang="uk-UA"/>
            </a:p>
          </p:txBody>
        </p:sp>
        <p:sp>
          <p:nvSpPr>
            <p:cNvPr id="16" name="TextBox 16"/>
            <p:cNvSpPr txBox="1"/>
            <p:nvPr/>
          </p:nvSpPr>
          <p:spPr>
            <a:xfrm>
              <a:off x="0" y="-38100"/>
              <a:ext cx="2479846" cy="2007028"/>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p:cNvGrpSpPr/>
          <p:nvPr/>
        </p:nvGrpSpPr>
        <p:grpSpPr>
          <a:xfrm>
            <a:off x="357605" y="5384534"/>
            <a:ext cx="6318589" cy="3531766"/>
            <a:chOff x="0" y="0"/>
            <a:chExt cx="821735" cy="433286"/>
          </a:xfrm>
        </p:grpSpPr>
        <p:sp>
          <p:nvSpPr>
            <p:cNvPr id="18" name="Freeform 18"/>
            <p:cNvSpPr/>
            <p:nvPr/>
          </p:nvSpPr>
          <p:spPr>
            <a:xfrm>
              <a:off x="0" y="0"/>
              <a:ext cx="821735" cy="433286"/>
            </a:xfrm>
            <a:custGeom>
              <a:avLst/>
              <a:gdLst/>
              <a:ahLst/>
              <a:cxnLst/>
              <a:rect l="l" t="t" r="r" b="b"/>
              <a:pathLst>
                <a:path w="821735" h="433286">
                  <a:moveTo>
                    <a:pt x="0" y="0"/>
                  </a:moveTo>
                  <a:lnTo>
                    <a:pt x="821735" y="0"/>
                  </a:lnTo>
                  <a:lnTo>
                    <a:pt x="821735" y="433286"/>
                  </a:lnTo>
                  <a:lnTo>
                    <a:pt x="0" y="433286"/>
                  </a:lnTo>
                  <a:close/>
                </a:path>
              </a:pathLst>
            </a:custGeom>
            <a:blipFill>
              <a:blip r:embed="rId9"/>
              <a:stretch>
                <a:fillRect l="-217" r="-217"/>
              </a:stretch>
            </a:blipFill>
          </p:spPr>
          <p:txBody>
            <a:bodyPr/>
            <a:lstStyle/>
            <a:p>
              <a:endParaRPr lang="uk-UA"/>
            </a:p>
          </p:txBody>
        </p:sp>
      </p:grpSp>
      <p:sp>
        <p:nvSpPr>
          <p:cNvPr id="19" name="TextBox 19"/>
          <p:cNvSpPr txBox="1"/>
          <p:nvPr/>
        </p:nvSpPr>
        <p:spPr>
          <a:xfrm>
            <a:off x="6400801" y="1483625"/>
            <a:ext cx="11327102" cy="8462125"/>
          </a:xfrm>
          <a:prstGeom prst="rect">
            <a:avLst/>
          </a:prstGeom>
        </p:spPr>
        <p:txBody>
          <a:bodyPr wrap="square" lIns="0" tIns="0" rIns="0" bIns="0" rtlCol="0" anchor="t">
            <a:spAutoFit/>
          </a:bodyPr>
          <a:lstStyle/>
          <a:p>
            <a:pPr algn="ctr">
              <a:lnSpc>
                <a:spcPts val="3499"/>
              </a:lnSpc>
              <a:spcBef>
                <a:spcPct val="0"/>
              </a:spcBef>
            </a:pPr>
            <a:r>
              <a:rPr lang="uk-UA" sz="2499" dirty="0">
                <a:solidFill>
                  <a:schemeClr val="bg1"/>
                </a:solidFill>
                <a:latin typeface="Canva Sans"/>
                <a:ea typeface="Canva Sans"/>
                <a:cs typeface="Canva Sans"/>
                <a:sym typeface="Canva Sans"/>
              </a:rPr>
              <a:t>17 лютого 2025 року відбулася третя відкрита лекція серії «ЄС як модель регіональної інтеграції» в рамках Модулю Жана Моне «Імплементація європейських цінностей як базис демократії в Україні» (EVADEM). Лекторкою, к.політ.н., доцентом кафедри історії ЧНУ ім. П. Могили Аліною ІОВЧЕВОЮ, було розкрито мету, цілі, принципи та переваги Європейського Союзу</a:t>
            </a:r>
            <a:r>
              <a:rPr lang="uk-UA" sz="2800" dirty="0">
                <a:solidFill>
                  <a:schemeClr val="bg1"/>
                </a:solidFill>
                <a:latin typeface="Canva Sans"/>
                <a:ea typeface="Canva Sans"/>
                <a:cs typeface="Canva Sans"/>
                <a:sym typeface="Canva Sans"/>
              </a:rPr>
              <a:t>. </a:t>
            </a:r>
            <a:r>
              <a:rPr lang="uk-UA" sz="2800" dirty="0">
                <a:solidFill>
                  <a:schemeClr val="bg1"/>
                </a:solidFill>
              </a:rPr>
              <a:t>Було розглянуто прагнення ЄС до забезпечення миру, економічного розвитку та демократичних цінностей серед держав-членів. Окрему увагу було приділено принципам діяльності Союзу, таким як пропорційність, субсидарність, ефективності, європейського врядування, єдиної правосуб’єктності, інституційної рівноваги, поділу компетенції та ін. Також обговорювалися основні переваги членства в ЄС, включаючи доступ до спільного ринку, свободу пересування, економічну підтримку та зміцнення міжнародного впливу держав-учасниць</a:t>
            </a:r>
            <a:endParaRPr lang="uk-UA" sz="2800" dirty="0">
              <a:solidFill>
                <a:schemeClr val="bg1"/>
              </a:solidFill>
              <a:latin typeface="Canva Sans"/>
              <a:ea typeface="Canva Sans"/>
              <a:cs typeface="Canva Sans"/>
              <a:sym typeface="Canva Sans"/>
            </a:endParaRPr>
          </a:p>
          <a:p>
            <a:pPr algn="ctr">
              <a:lnSpc>
                <a:spcPts val="3499"/>
              </a:lnSpc>
              <a:spcBef>
                <a:spcPct val="0"/>
              </a:spcBef>
            </a:pPr>
            <a:endParaRPr lang="uk-UA" sz="1400" dirty="0">
              <a:solidFill>
                <a:srgbClr val="0070C0"/>
              </a:solidFill>
              <a:latin typeface="Canva Sans"/>
              <a:ea typeface="Canva Sans"/>
              <a:cs typeface="Canva Sans"/>
              <a:sym typeface="Canva Sans"/>
            </a:endParaRPr>
          </a:p>
          <a:p>
            <a:pPr algn="ctr">
              <a:lnSpc>
                <a:spcPts val="3499"/>
              </a:lnSpc>
              <a:spcBef>
                <a:spcPct val="0"/>
              </a:spcBef>
            </a:pPr>
            <a:r>
              <a:rPr lang="en-US" dirty="0">
                <a:solidFill>
                  <a:srgbClr val="0070C0"/>
                </a:solidFill>
                <a:latin typeface="Canva Sans"/>
                <a:ea typeface="Canva Sans"/>
                <a:cs typeface="Canva Sans"/>
                <a:sym typeface="Canva Sans"/>
              </a:rPr>
              <a:t>https://www.facebook.com/photo/?fbid=946174420831988&amp;set=pcb.946174534165310&amp;__cft__[0]=AZb4f1iKFdJyC25zhNbScZIhbWiiQX1M1kR6gKZKtYYobXd-OUPlVYbaU11PCT8fBfHPJ_XK19yE51wlz9iirsR0NEZa7oaL_JgnG9UnzwmBNucDSxc2Pt3bInUw9alvREwCoIDi0xKh7uoPNeYOP1b2mgLTO-lHK15jL5jl9gzqCpUjTI2872jckvcDKiASKDc&amp;__tn__=*b0H-R </a:t>
            </a:r>
            <a:endParaRPr lang="uk-UA" dirty="0">
              <a:solidFill>
                <a:srgbClr val="0070C0"/>
              </a:solidFill>
              <a:latin typeface="Canva Sans"/>
              <a:ea typeface="Canva Sans"/>
              <a:cs typeface="Canva Sans"/>
              <a:sym typeface="Canva Sans"/>
            </a:endParaRPr>
          </a:p>
          <a:p>
            <a:pPr algn="ctr">
              <a:lnSpc>
                <a:spcPts val="3499"/>
              </a:lnSpc>
              <a:spcBef>
                <a:spcPct val="0"/>
              </a:spcBef>
            </a:pPr>
            <a:endParaRPr lang="en-US" sz="1400" dirty="0">
              <a:solidFill>
                <a:srgbClr val="F4E51E"/>
              </a:solidFill>
              <a:latin typeface="Canva Sans"/>
              <a:ea typeface="Canva Sans"/>
              <a:cs typeface="Canva Sans"/>
              <a:sym typeface="Canva Sans"/>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4800446" y="9258300"/>
            <a:ext cx="12458854" cy="0"/>
          </a:xfrm>
          <a:prstGeom prst="line">
            <a:avLst/>
          </a:prstGeom>
          <a:ln w="19050" cap="flat">
            <a:solidFill>
              <a:srgbClr val="48276D"/>
            </a:solidFill>
            <a:prstDash val="solid"/>
            <a:headEnd type="none" w="sm" len="sm"/>
            <a:tailEnd type="none" w="sm" len="sm"/>
          </a:ln>
        </p:spPr>
        <p:txBody>
          <a:bodyPr/>
          <a:lstStyle/>
          <a:p>
            <a:endParaRPr lang="uk-UA"/>
          </a:p>
        </p:txBody>
      </p:sp>
      <p:sp>
        <p:nvSpPr>
          <p:cNvPr id="3" name="Freeform 3"/>
          <p:cNvSpPr/>
          <p:nvPr/>
        </p:nvSpPr>
        <p:spPr>
          <a:xfrm>
            <a:off x="15498007" y="7924463"/>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alphaModFix amt="35000"/>
              <a:extLst>
                <a:ext uri="{96DAC541-7B7A-43D3-8B79-37D633B846F1}">
                  <asvg:svgBlip xmlns:asvg="http://schemas.microsoft.com/office/drawing/2016/SVG/main" xmlns="" r:embed="rId3"/>
                </a:ext>
              </a:extLst>
            </a:blip>
            <a:stretch>
              <a:fillRect/>
            </a:stretch>
          </a:blipFill>
        </p:spPr>
        <p:txBody>
          <a:bodyPr/>
          <a:lstStyle/>
          <a:p>
            <a:endParaRPr lang="uk-UA"/>
          </a:p>
        </p:txBody>
      </p:sp>
      <p:sp>
        <p:nvSpPr>
          <p:cNvPr id="4" name="AutoShape 4"/>
          <p:cNvSpPr/>
          <p:nvPr/>
        </p:nvSpPr>
        <p:spPr>
          <a:xfrm flipV="1">
            <a:off x="1028700" y="1047750"/>
            <a:ext cx="16230600" cy="0"/>
          </a:xfrm>
          <a:prstGeom prst="line">
            <a:avLst/>
          </a:prstGeom>
          <a:ln w="19050" cap="flat">
            <a:solidFill>
              <a:srgbClr val="48276D"/>
            </a:solidFill>
            <a:prstDash val="solid"/>
            <a:headEnd type="none" w="sm" len="sm"/>
            <a:tailEnd type="none" w="sm" len="sm"/>
          </a:ln>
        </p:spPr>
        <p:txBody>
          <a:bodyPr/>
          <a:lstStyle/>
          <a:p>
            <a:endParaRPr lang="uk-UA"/>
          </a:p>
        </p:txBody>
      </p:sp>
      <p:sp>
        <p:nvSpPr>
          <p:cNvPr id="5" name="Freeform 5"/>
          <p:cNvSpPr/>
          <p:nvPr/>
        </p:nvSpPr>
        <p:spPr>
          <a:xfrm>
            <a:off x="16696854" y="642116"/>
            <a:ext cx="562446" cy="375305"/>
          </a:xfrm>
          <a:custGeom>
            <a:avLst/>
            <a:gdLst/>
            <a:ahLst/>
            <a:cxnLst/>
            <a:rect l="l" t="t" r="r" b="b"/>
            <a:pathLst>
              <a:path w="562446" h="375305">
                <a:moveTo>
                  <a:pt x="0" y="0"/>
                </a:moveTo>
                <a:lnTo>
                  <a:pt x="562446" y="0"/>
                </a:lnTo>
                <a:lnTo>
                  <a:pt x="562446" y="375305"/>
                </a:lnTo>
                <a:lnTo>
                  <a:pt x="0" y="37530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uk-UA"/>
          </a:p>
        </p:txBody>
      </p:sp>
      <p:grpSp>
        <p:nvGrpSpPr>
          <p:cNvPr id="6" name="Group 6"/>
          <p:cNvGrpSpPr/>
          <p:nvPr/>
        </p:nvGrpSpPr>
        <p:grpSpPr>
          <a:xfrm>
            <a:off x="357605" y="1047750"/>
            <a:ext cx="6698068" cy="3884460"/>
            <a:chOff x="0" y="0"/>
            <a:chExt cx="821735" cy="476555"/>
          </a:xfrm>
        </p:grpSpPr>
        <p:sp>
          <p:nvSpPr>
            <p:cNvPr id="7" name="Freeform 7"/>
            <p:cNvSpPr/>
            <p:nvPr/>
          </p:nvSpPr>
          <p:spPr>
            <a:xfrm>
              <a:off x="0" y="0"/>
              <a:ext cx="821735" cy="476555"/>
            </a:xfrm>
            <a:custGeom>
              <a:avLst/>
              <a:gdLst/>
              <a:ahLst/>
              <a:cxnLst/>
              <a:rect l="l" t="t" r="r" b="b"/>
              <a:pathLst>
                <a:path w="821735" h="476555">
                  <a:moveTo>
                    <a:pt x="0" y="0"/>
                  </a:moveTo>
                  <a:lnTo>
                    <a:pt x="821735" y="0"/>
                  </a:lnTo>
                  <a:lnTo>
                    <a:pt x="821735" y="476555"/>
                  </a:lnTo>
                  <a:lnTo>
                    <a:pt x="0" y="476555"/>
                  </a:lnTo>
                  <a:close/>
                </a:path>
              </a:pathLst>
            </a:custGeom>
            <a:blipFill>
              <a:blip r:embed="rId6"/>
              <a:stretch>
                <a:fillRect l="-4970" r="-4970"/>
              </a:stretch>
            </a:blipFill>
          </p:spPr>
          <p:txBody>
            <a:bodyPr/>
            <a:lstStyle/>
            <a:p>
              <a:endParaRPr lang="uk-UA"/>
            </a:p>
          </p:txBody>
        </p:sp>
      </p:grpSp>
      <p:grpSp>
        <p:nvGrpSpPr>
          <p:cNvPr id="8" name="Group 8"/>
          <p:cNvGrpSpPr/>
          <p:nvPr/>
        </p:nvGrpSpPr>
        <p:grpSpPr>
          <a:xfrm>
            <a:off x="17243189" y="2833442"/>
            <a:ext cx="1044811" cy="5724034"/>
            <a:chOff x="0" y="0"/>
            <a:chExt cx="275176" cy="1507565"/>
          </a:xfrm>
        </p:grpSpPr>
        <p:sp>
          <p:nvSpPr>
            <p:cNvPr id="9" name="Freeform 9"/>
            <p:cNvSpPr/>
            <p:nvPr/>
          </p:nvSpPr>
          <p:spPr>
            <a:xfrm>
              <a:off x="0" y="0"/>
              <a:ext cx="275176" cy="1507565"/>
            </a:xfrm>
            <a:custGeom>
              <a:avLst/>
              <a:gdLst/>
              <a:ahLst/>
              <a:cxnLst/>
              <a:rect l="l" t="t" r="r" b="b"/>
              <a:pathLst>
                <a:path w="275176" h="1507565">
                  <a:moveTo>
                    <a:pt x="0" y="0"/>
                  </a:moveTo>
                  <a:lnTo>
                    <a:pt x="275176" y="0"/>
                  </a:lnTo>
                  <a:lnTo>
                    <a:pt x="275176" y="1507565"/>
                  </a:lnTo>
                  <a:lnTo>
                    <a:pt x="0" y="1507565"/>
                  </a:lnTo>
                  <a:close/>
                </a:path>
              </a:pathLst>
            </a:custGeom>
            <a:gradFill rotWithShape="1">
              <a:gsLst>
                <a:gs pos="0">
                  <a:srgbClr val="9374B3">
                    <a:alpha val="100000"/>
                  </a:srgbClr>
                </a:gs>
                <a:gs pos="50000">
                  <a:srgbClr val="7161A6">
                    <a:alpha val="100000"/>
                  </a:srgbClr>
                </a:gs>
                <a:gs pos="100000">
                  <a:srgbClr val="4A4D9C">
                    <a:alpha val="100000"/>
                  </a:srgbClr>
                </a:gs>
              </a:gsLst>
              <a:lin ang="0"/>
            </a:gradFill>
          </p:spPr>
          <p:txBody>
            <a:bodyPr/>
            <a:lstStyle/>
            <a:p>
              <a:endParaRPr lang="uk-UA"/>
            </a:p>
          </p:txBody>
        </p:sp>
        <p:sp>
          <p:nvSpPr>
            <p:cNvPr id="10" name="TextBox 10"/>
            <p:cNvSpPr txBox="1"/>
            <p:nvPr/>
          </p:nvSpPr>
          <p:spPr>
            <a:xfrm>
              <a:off x="0" y="-38100"/>
              <a:ext cx="275176" cy="1545665"/>
            </a:xfrm>
            <a:prstGeom prst="rect">
              <a:avLst/>
            </a:prstGeom>
          </p:spPr>
          <p:txBody>
            <a:bodyPr lIns="50800" tIns="50800" rIns="50800" bIns="50800" rtlCol="0" anchor="ctr"/>
            <a:lstStyle/>
            <a:p>
              <a:pPr algn="ctr">
                <a:lnSpc>
                  <a:spcPts val="2659"/>
                </a:lnSpc>
                <a:spcBef>
                  <a:spcPct val="0"/>
                </a:spcBef>
              </a:pPr>
              <a:endParaRPr/>
            </a:p>
          </p:txBody>
        </p:sp>
      </p:grpSp>
      <p:sp>
        <p:nvSpPr>
          <p:cNvPr id="11" name="Freeform 11"/>
          <p:cNvSpPr/>
          <p:nvPr/>
        </p:nvSpPr>
        <p:spPr>
          <a:xfrm rot="-5400000">
            <a:off x="17461217" y="3939708"/>
            <a:ext cx="711163" cy="177791"/>
          </a:xfrm>
          <a:custGeom>
            <a:avLst/>
            <a:gdLst/>
            <a:ahLst/>
            <a:cxnLst/>
            <a:rect l="l" t="t" r="r" b="b"/>
            <a:pathLst>
              <a:path w="711163" h="177791">
                <a:moveTo>
                  <a:pt x="0" y="0"/>
                </a:moveTo>
                <a:lnTo>
                  <a:pt x="711162" y="0"/>
                </a:lnTo>
                <a:lnTo>
                  <a:pt x="711162" y="177791"/>
                </a:lnTo>
                <a:lnTo>
                  <a:pt x="0" y="17779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uk-UA"/>
          </a:p>
        </p:txBody>
      </p:sp>
      <p:sp>
        <p:nvSpPr>
          <p:cNvPr id="12" name="AutoShape 12"/>
          <p:cNvSpPr/>
          <p:nvPr/>
        </p:nvSpPr>
        <p:spPr>
          <a:xfrm flipV="1">
            <a:off x="17807273" y="4933828"/>
            <a:ext cx="0" cy="1044644"/>
          </a:xfrm>
          <a:prstGeom prst="line">
            <a:avLst/>
          </a:prstGeom>
          <a:ln w="19050" cap="flat">
            <a:solidFill>
              <a:srgbClr val="FFFFFF"/>
            </a:solidFill>
            <a:prstDash val="solid"/>
            <a:headEnd type="none" w="sm" len="sm"/>
            <a:tailEnd type="none" w="sm" len="sm"/>
          </a:ln>
        </p:spPr>
        <p:txBody>
          <a:bodyPr/>
          <a:lstStyle/>
          <a:p>
            <a:endParaRPr lang="uk-UA"/>
          </a:p>
        </p:txBody>
      </p:sp>
      <p:sp>
        <p:nvSpPr>
          <p:cNvPr id="13" name="Freeform 13"/>
          <p:cNvSpPr/>
          <p:nvPr/>
        </p:nvSpPr>
        <p:spPr>
          <a:xfrm rot="-5400000">
            <a:off x="17461217" y="6862572"/>
            <a:ext cx="711163" cy="177791"/>
          </a:xfrm>
          <a:custGeom>
            <a:avLst/>
            <a:gdLst/>
            <a:ahLst/>
            <a:cxnLst/>
            <a:rect l="l" t="t" r="r" b="b"/>
            <a:pathLst>
              <a:path w="711163" h="177791">
                <a:moveTo>
                  <a:pt x="0" y="0"/>
                </a:moveTo>
                <a:lnTo>
                  <a:pt x="711162" y="0"/>
                </a:lnTo>
                <a:lnTo>
                  <a:pt x="711162" y="177791"/>
                </a:lnTo>
                <a:lnTo>
                  <a:pt x="0" y="17779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uk-UA"/>
          </a:p>
        </p:txBody>
      </p:sp>
      <p:grpSp>
        <p:nvGrpSpPr>
          <p:cNvPr id="14" name="Group 14"/>
          <p:cNvGrpSpPr/>
          <p:nvPr/>
        </p:nvGrpSpPr>
        <p:grpSpPr>
          <a:xfrm>
            <a:off x="7441599" y="642116"/>
            <a:ext cx="9415665" cy="8274184"/>
            <a:chOff x="0" y="0"/>
            <a:chExt cx="2479846" cy="2179209"/>
          </a:xfrm>
        </p:grpSpPr>
        <p:sp>
          <p:nvSpPr>
            <p:cNvPr id="15" name="Freeform 15"/>
            <p:cNvSpPr/>
            <p:nvPr/>
          </p:nvSpPr>
          <p:spPr>
            <a:xfrm>
              <a:off x="0" y="0"/>
              <a:ext cx="2479846" cy="2179209"/>
            </a:xfrm>
            <a:custGeom>
              <a:avLst/>
              <a:gdLst/>
              <a:ahLst/>
              <a:cxnLst/>
              <a:rect l="l" t="t" r="r" b="b"/>
              <a:pathLst>
                <a:path w="2479846" h="2179209">
                  <a:moveTo>
                    <a:pt x="0" y="0"/>
                  </a:moveTo>
                  <a:lnTo>
                    <a:pt x="2479846" y="0"/>
                  </a:lnTo>
                  <a:lnTo>
                    <a:pt x="2479846" y="2179209"/>
                  </a:lnTo>
                  <a:lnTo>
                    <a:pt x="0" y="2179209"/>
                  </a:lnTo>
                  <a:close/>
                </a:path>
              </a:pathLst>
            </a:custGeom>
            <a:gradFill rotWithShape="1">
              <a:gsLst>
                <a:gs pos="0">
                  <a:srgbClr val="9374B3">
                    <a:alpha val="100000"/>
                  </a:srgbClr>
                </a:gs>
                <a:gs pos="50000">
                  <a:srgbClr val="7161A6">
                    <a:alpha val="100000"/>
                  </a:srgbClr>
                </a:gs>
                <a:gs pos="100000">
                  <a:srgbClr val="4A4D9C">
                    <a:alpha val="100000"/>
                  </a:srgbClr>
                </a:gs>
              </a:gsLst>
              <a:lin ang="0"/>
            </a:gradFill>
          </p:spPr>
          <p:txBody>
            <a:bodyPr/>
            <a:lstStyle/>
            <a:p>
              <a:endParaRPr lang="uk-UA"/>
            </a:p>
          </p:txBody>
        </p:sp>
        <p:sp>
          <p:nvSpPr>
            <p:cNvPr id="16" name="TextBox 16"/>
            <p:cNvSpPr txBox="1"/>
            <p:nvPr/>
          </p:nvSpPr>
          <p:spPr>
            <a:xfrm>
              <a:off x="0" y="-38100"/>
              <a:ext cx="2479846" cy="2217309"/>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p:cNvGrpSpPr/>
          <p:nvPr/>
        </p:nvGrpSpPr>
        <p:grpSpPr>
          <a:xfrm>
            <a:off x="357605" y="5384534"/>
            <a:ext cx="6698068" cy="3531766"/>
            <a:chOff x="0" y="0"/>
            <a:chExt cx="821735" cy="433286"/>
          </a:xfrm>
        </p:grpSpPr>
        <p:sp>
          <p:nvSpPr>
            <p:cNvPr id="18" name="Freeform 18"/>
            <p:cNvSpPr/>
            <p:nvPr/>
          </p:nvSpPr>
          <p:spPr>
            <a:xfrm>
              <a:off x="0" y="0"/>
              <a:ext cx="821735" cy="433286"/>
            </a:xfrm>
            <a:custGeom>
              <a:avLst/>
              <a:gdLst/>
              <a:ahLst/>
              <a:cxnLst/>
              <a:rect l="l" t="t" r="r" b="b"/>
              <a:pathLst>
                <a:path w="821735" h="433286">
                  <a:moveTo>
                    <a:pt x="0" y="0"/>
                  </a:moveTo>
                  <a:lnTo>
                    <a:pt x="821735" y="0"/>
                  </a:lnTo>
                  <a:lnTo>
                    <a:pt x="821735" y="433286"/>
                  </a:lnTo>
                  <a:lnTo>
                    <a:pt x="0" y="433286"/>
                  </a:lnTo>
                  <a:close/>
                </a:path>
              </a:pathLst>
            </a:custGeom>
            <a:blipFill>
              <a:blip r:embed="rId9"/>
              <a:stretch>
                <a:fillRect l="-337" r="-337"/>
              </a:stretch>
            </a:blipFill>
          </p:spPr>
          <p:txBody>
            <a:bodyPr/>
            <a:lstStyle/>
            <a:p>
              <a:endParaRPr lang="uk-UA"/>
            </a:p>
          </p:txBody>
        </p:sp>
      </p:grpSp>
      <p:sp>
        <p:nvSpPr>
          <p:cNvPr id="19" name="TextBox 19"/>
          <p:cNvSpPr txBox="1"/>
          <p:nvPr/>
        </p:nvSpPr>
        <p:spPr>
          <a:xfrm>
            <a:off x="7441599" y="868878"/>
            <a:ext cx="9035510" cy="9233297"/>
          </a:xfrm>
          <a:prstGeom prst="rect">
            <a:avLst/>
          </a:prstGeom>
        </p:spPr>
        <p:txBody>
          <a:bodyPr lIns="0" tIns="0" rIns="0" bIns="0" rtlCol="0" anchor="t">
            <a:spAutoFit/>
          </a:bodyPr>
          <a:lstStyle/>
          <a:p>
            <a:pPr algn="ctr">
              <a:lnSpc>
                <a:spcPts val="3639"/>
              </a:lnSpc>
              <a:spcBef>
                <a:spcPct val="0"/>
              </a:spcBef>
            </a:pPr>
            <a:r>
              <a:rPr lang="uk-UA" sz="2599" dirty="0">
                <a:solidFill>
                  <a:srgbClr val="FFFFFF"/>
                </a:solidFill>
                <a:latin typeface="Canva Sans"/>
                <a:ea typeface="Canva Sans"/>
                <a:cs typeface="Canva Sans"/>
                <a:sym typeface="Canva Sans"/>
              </a:rPr>
              <a:t>24 лютого 2025 року відбулася четверта відкрита лекція серії «ЄС як модель регіональної інтеграції» в рамках Модулю Жана Моне «Імплементація європейських цінностей як базис демократії в Україні» (EVADEM), який реалізовується кафедрою історії ЧНУ ім. П. Могили за фінансової підтримки Європейського Союзу. Лекторкою, к.політ.н., доцентом кафедри історії ЧНУ ім. П. Могили Аліною </a:t>
            </a:r>
            <a:r>
              <a:rPr lang="en-US" sz="2599" dirty="0">
                <a:solidFill>
                  <a:srgbClr val="FFFFFF"/>
                </a:solidFill>
                <a:latin typeface="Canva Sans"/>
                <a:ea typeface="Canva Sans"/>
                <a:cs typeface="Canva Sans"/>
                <a:sym typeface="Canva Sans"/>
              </a:rPr>
              <a:t>ІОВЧЕВОЮ.</a:t>
            </a:r>
            <a:endParaRPr lang="uk-UA" sz="2599" dirty="0">
              <a:solidFill>
                <a:srgbClr val="FFFFFF"/>
              </a:solidFill>
              <a:latin typeface="Canva Sans"/>
              <a:ea typeface="Canva Sans"/>
              <a:cs typeface="Canva Sans"/>
              <a:sym typeface="Canva Sans"/>
            </a:endParaRPr>
          </a:p>
          <a:p>
            <a:pPr algn="ctr">
              <a:lnSpc>
                <a:spcPts val="3639"/>
              </a:lnSpc>
              <a:spcBef>
                <a:spcPct val="0"/>
              </a:spcBef>
            </a:pPr>
            <a:r>
              <a:rPr lang="uk-UA" sz="2800" dirty="0">
                <a:solidFill>
                  <a:schemeClr val="bg1"/>
                </a:solidFill>
              </a:rPr>
              <a:t>Лекція була присвячена </a:t>
            </a:r>
            <a:r>
              <a:rPr lang="uk-UA" sz="2800" i="1" dirty="0">
                <a:solidFill>
                  <a:schemeClr val="bg1"/>
                </a:solidFill>
              </a:rPr>
              <a:t>детальному аналізу поняття, типології, моделей формування та напрямками спільних політик Європейського Союзу</a:t>
            </a:r>
            <a:r>
              <a:rPr lang="uk-UA" sz="2800" dirty="0">
                <a:solidFill>
                  <a:schemeClr val="bg1"/>
                </a:solidFill>
              </a:rPr>
              <a:t>. Учасники мали можливість ознайомитися з основними механізмами розробки та реалізації політик на наднаціональному рівні, їх впливом на держави-члени, а також інструментами координації між європейськими інституціями</a:t>
            </a:r>
            <a:r>
              <a:rPr lang="uk-UA" sz="2800" dirty="0"/>
              <a:t>.</a:t>
            </a:r>
            <a:endParaRPr lang="uk-UA" sz="1400" dirty="0">
              <a:solidFill>
                <a:srgbClr val="00B0F0"/>
              </a:solidFill>
              <a:latin typeface="Canva Sans"/>
              <a:ea typeface="Canva Sans"/>
              <a:cs typeface="Canva Sans"/>
              <a:sym typeface="Canva Sans"/>
            </a:endParaRPr>
          </a:p>
          <a:p>
            <a:pPr algn="ctr">
              <a:lnSpc>
                <a:spcPts val="3639"/>
              </a:lnSpc>
              <a:spcBef>
                <a:spcPct val="0"/>
              </a:spcBef>
            </a:pPr>
            <a:r>
              <a:rPr lang="en-US" sz="1400" dirty="0">
                <a:solidFill>
                  <a:srgbClr val="00B0F0"/>
                </a:solidFill>
                <a:latin typeface="Canva Sans"/>
                <a:ea typeface="Canva Sans"/>
                <a:cs typeface="Canva Sans"/>
                <a:sym typeface="Canva Sans"/>
              </a:rPr>
              <a:t>://www.facebook.com/photo/?fbid=9730450706989167&amp;set=pcb.928518229107985&amp;__cft__[0]=AZZQ-1Tfli3iK7MIUwpk-WR0d1ObK8lJ3nnzI2coxNAmxmK7gK0Xxtk6vVgkwRRDR8tgjdKBRAh3hYWOCLJF6ypwrc4KiaVaLslS71cFRNgnyc07EgAOw9Uol1fJLQMgINZ6_HgyNzTX9Q87WWw_zBjfBxyFPGHu2YOTdnXwufTZMK72690C_sY-fkqf9gderJNbH8u5qRfQP8kQe8WcqKaCk0c3-Z1sGGlK_VPnLJ0GeA&amp;__tn__=*b0H-y-R</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4800446" y="9258300"/>
            <a:ext cx="12458854" cy="0"/>
          </a:xfrm>
          <a:prstGeom prst="line">
            <a:avLst/>
          </a:prstGeom>
          <a:ln w="19050" cap="flat">
            <a:solidFill>
              <a:srgbClr val="48276D"/>
            </a:solidFill>
            <a:prstDash val="solid"/>
            <a:headEnd type="none" w="sm" len="sm"/>
            <a:tailEnd type="none" w="sm" len="sm"/>
          </a:ln>
        </p:spPr>
        <p:txBody>
          <a:bodyPr/>
          <a:lstStyle/>
          <a:p>
            <a:endParaRPr lang="uk-UA"/>
          </a:p>
        </p:txBody>
      </p:sp>
      <p:sp>
        <p:nvSpPr>
          <p:cNvPr id="3" name="Freeform 3"/>
          <p:cNvSpPr/>
          <p:nvPr/>
        </p:nvSpPr>
        <p:spPr>
          <a:xfrm>
            <a:off x="15498007" y="7924463"/>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alphaModFix amt="35000"/>
              <a:extLst>
                <a:ext uri="{96DAC541-7B7A-43D3-8B79-37D633B846F1}">
                  <asvg:svgBlip xmlns:asvg="http://schemas.microsoft.com/office/drawing/2016/SVG/main" xmlns="" r:embed="rId3"/>
                </a:ext>
              </a:extLst>
            </a:blip>
            <a:stretch>
              <a:fillRect/>
            </a:stretch>
          </a:blipFill>
        </p:spPr>
        <p:txBody>
          <a:bodyPr/>
          <a:lstStyle/>
          <a:p>
            <a:endParaRPr lang="uk-UA"/>
          </a:p>
        </p:txBody>
      </p:sp>
      <p:sp>
        <p:nvSpPr>
          <p:cNvPr id="4" name="AutoShape 4"/>
          <p:cNvSpPr/>
          <p:nvPr/>
        </p:nvSpPr>
        <p:spPr>
          <a:xfrm flipV="1">
            <a:off x="1028700" y="1047750"/>
            <a:ext cx="16230600" cy="0"/>
          </a:xfrm>
          <a:prstGeom prst="line">
            <a:avLst/>
          </a:prstGeom>
          <a:ln w="19050" cap="flat">
            <a:solidFill>
              <a:srgbClr val="48276D"/>
            </a:solidFill>
            <a:prstDash val="solid"/>
            <a:headEnd type="none" w="sm" len="sm"/>
            <a:tailEnd type="none" w="sm" len="sm"/>
          </a:ln>
        </p:spPr>
        <p:txBody>
          <a:bodyPr/>
          <a:lstStyle/>
          <a:p>
            <a:endParaRPr lang="uk-UA"/>
          </a:p>
        </p:txBody>
      </p:sp>
      <p:sp>
        <p:nvSpPr>
          <p:cNvPr id="5" name="Freeform 5"/>
          <p:cNvSpPr/>
          <p:nvPr/>
        </p:nvSpPr>
        <p:spPr>
          <a:xfrm>
            <a:off x="16696854" y="642116"/>
            <a:ext cx="562446" cy="375305"/>
          </a:xfrm>
          <a:custGeom>
            <a:avLst/>
            <a:gdLst/>
            <a:ahLst/>
            <a:cxnLst/>
            <a:rect l="l" t="t" r="r" b="b"/>
            <a:pathLst>
              <a:path w="562446" h="375305">
                <a:moveTo>
                  <a:pt x="0" y="0"/>
                </a:moveTo>
                <a:lnTo>
                  <a:pt x="562446" y="0"/>
                </a:lnTo>
                <a:lnTo>
                  <a:pt x="562446" y="375305"/>
                </a:lnTo>
                <a:lnTo>
                  <a:pt x="0" y="37530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uk-UA"/>
          </a:p>
        </p:txBody>
      </p:sp>
      <p:grpSp>
        <p:nvGrpSpPr>
          <p:cNvPr id="6" name="Group 6"/>
          <p:cNvGrpSpPr/>
          <p:nvPr/>
        </p:nvGrpSpPr>
        <p:grpSpPr>
          <a:xfrm>
            <a:off x="-1239534" y="291643"/>
            <a:ext cx="8095389" cy="3062103"/>
            <a:chOff x="0" y="0"/>
            <a:chExt cx="1259885" cy="476555"/>
          </a:xfrm>
        </p:grpSpPr>
        <p:sp>
          <p:nvSpPr>
            <p:cNvPr id="7" name="Freeform 7"/>
            <p:cNvSpPr/>
            <p:nvPr/>
          </p:nvSpPr>
          <p:spPr>
            <a:xfrm>
              <a:off x="0" y="0"/>
              <a:ext cx="1259885" cy="476555"/>
            </a:xfrm>
            <a:custGeom>
              <a:avLst/>
              <a:gdLst/>
              <a:ahLst/>
              <a:cxnLst/>
              <a:rect l="l" t="t" r="r" b="b"/>
              <a:pathLst>
                <a:path w="1259885" h="476555">
                  <a:moveTo>
                    <a:pt x="0" y="0"/>
                  </a:moveTo>
                  <a:lnTo>
                    <a:pt x="1259885" y="0"/>
                  </a:lnTo>
                  <a:lnTo>
                    <a:pt x="1259885" y="476555"/>
                  </a:lnTo>
                  <a:lnTo>
                    <a:pt x="0" y="476555"/>
                  </a:lnTo>
                  <a:close/>
                </a:path>
              </a:pathLst>
            </a:custGeom>
            <a:blipFill>
              <a:blip r:embed="rId6"/>
              <a:stretch>
                <a:fillRect t="-18406" b="-18406"/>
              </a:stretch>
            </a:blipFill>
          </p:spPr>
          <p:txBody>
            <a:bodyPr/>
            <a:lstStyle/>
            <a:p>
              <a:endParaRPr lang="uk-UA"/>
            </a:p>
          </p:txBody>
        </p:sp>
      </p:grpSp>
      <p:grpSp>
        <p:nvGrpSpPr>
          <p:cNvPr id="8" name="Group 8"/>
          <p:cNvGrpSpPr/>
          <p:nvPr/>
        </p:nvGrpSpPr>
        <p:grpSpPr>
          <a:xfrm>
            <a:off x="17243189" y="2833442"/>
            <a:ext cx="1044811" cy="5724034"/>
            <a:chOff x="0" y="0"/>
            <a:chExt cx="275176" cy="1507565"/>
          </a:xfrm>
        </p:grpSpPr>
        <p:sp>
          <p:nvSpPr>
            <p:cNvPr id="9" name="Freeform 9"/>
            <p:cNvSpPr/>
            <p:nvPr/>
          </p:nvSpPr>
          <p:spPr>
            <a:xfrm>
              <a:off x="0" y="0"/>
              <a:ext cx="275176" cy="1507565"/>
            </a:xfrm>
            <a:custGeom>
              <a:avLst/>
              <a:gdLst/>
              <a:ahLst/>
              <a:cxnLst/>
              <a:rect l="l" t="t" r="r" b="b"/>
              <a:pathLst>
                <a:path w="275176" h="1507565">
                  <a:moveTo>
                    <a:pt x="0" y="0"/>
                  </a:moveTo>
                  <a:lnTo>
                    <a:pt x="275176" y="0"/>
                  </a:lnTo>
                  <a:lnTo>
                    <a:pt x="275176" y="1507565"/>
                  </a:lnTo>
                  <a:lnTo>
                    <a:pt x="0" y="1507565"/>
                  </a:lnTo>
                  <a:close/>
                </a:path>
              </a:pathLst>
            </a:custGeom>
            <a:gradFill rotWithShape="1">
              <a:gsLst>
                <a:gs pos="0">
                  <a:srgbClr val="9374B3">
                    <a:alpha val="100000"/>
                  </a:srgbClr>
                </a:gs>
                <a:gs pos="50000">
                  <a:srgbClr val="7161A6">
                    <a:alpha val="100000"/>
                  </a:srgbClr>
                </a:gs>
                <a:gs pos="100000">
                  <a:srgbClr val="4A4D9C">
                    <a:alpha val="100000"/>
                  </a:srgbClr>
                </a:gs>
              </a:gsLst>
              <a:lin ang="0"/>
            </a:gradFill>
          </p:spPr>
          <p:txBody>
            <a:bodyPr/>
            <a:lstStyle/>
            <a:p>
              <a:endParaRPr lang="uk-UA"/>
            </a:p>
          </p:txBody>
        </p:sp>
        <p:sp>
          <p:nvSpPr>
            <p:cNvPr id="10" name="TextBox 10"/>
            <p:cNvSpPr txBox="1"/>
            <p:nvPr/>
          </p:nvSpPr>
          <p:spPr>
            <a:xfrm>
              <a:off x="0" y="-38100"/>
              <a:ext cx="275176" cy="1545665"/>
            </a:xfrm>
            <a:prstGeom prst="rect">
              <a:avLst/>
            </a:prstGeom>
          </p:spPr>
          <p:txBody>
            <a:bodyPr lIns="50800" tIns="50800" rIns="50800" bIns="50800" rtlCol="0" anchor="ctr"/>
            <a:lstStyle/>
            <a:p>
              <a:pPr algn="ctr">
                <a:lnSpc>
                  <a:spcPts val="2659"/>
                </a:lnSpc>
                <a:spcBef>
                  <a:spcPct val="0"/>
                </a:spcBef>
              </a:pPr>
              <a:endParaRPr/>
            </a:p>
          </p:txBody>
        </p:sp>
      </p:grpSp>
      <p:sp>
        <p:nvSpPr>
          <p:cNvPr id="11" name="Freeform 11"/>
          <p:cNvSpPr/>
          <p:nvPr/>
        </p:nvSpPr>
        <p:spPr>
          <a:xfrm rot="-5400000">
            <a:off x="17461217" y="3939708"/>
            <a:ext cx="711163" cy="177791"/>
          </a:xfrm>
          <a:custGeom>
            <a:avLst/>
            <a:gdLst/>
            <a:ahLst/>
            <a:cxnLst/>
            <a:rect l="l" t="t" r="r" b="b"/>
            <a:pathLst>
              <a:path w="711163" h="177791">
                <a:moveTo>
                  <a:pt x="0" y="0"/>
                </a:moveTo>
                <a:lnTo>
                  <a:pt x="711162" y="0"/>
                </a:lnTo>
                <a:lnTo>
                  <a:pt x="711162" y="177791"/>
                </a:lnTo>
                <a:lnTo>
                  <a:pt x="0" y="17779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uk-UA"/>
          </a:p>
        </p:txBody>
      </p:sp>
      <p:sp>
        <p:nvSpPr>
          <p:cNvPr id="12" name="AutoShape 12"/>
          <p:cNvSpPr/>
          <p:nvPr/>
        </p:nvSpPr>
        <p:spPr>
          <a:xfrm flipV="1">
            <a:off x="17807273" y="4933828"/>
            <a:ext cx="0" cy="1044644"/>
          </a:xfrm>
          <a:prstGeom prst="line">
            <a:avLst/>
          </a:prstGeom>
          <a:ln w="19050" cap="flat">
            <a:solidFill>
              <a:srgbClr val="FFFFFF"/>
            </a:solidFill>
            <a:prstDash val="solid"/>
            <a:headEnd type="none" w="sm" len="sm"/>
            <a:tailEnd type="none" w="sm" len="sm"/>
          </a:ln>
        </p:spPr>
        <p:txBody>
          <a:bodyPr/>
          <a:lstStyle/>
          <a:p>
            <a:endParaRPr lang="uk-UA"/>
          </a:p>
        </p:txBody>
      </p:sp>
      <p:sp>
        <p:nvSpPr>
          <p:cNvPr id="13" name="Freeform 13"/>
          <p:cNvSpPr/>
          <p:nvPr/>
        </p:nvSpPr>
        <p:spPr>
          <a:xfrm rot="-5400000">
            <a:off x="17461217" y="6862572"/>
            <a:ext cx="711163" cy="177791"/>
          </a:xfrm>
          <a:custGeom>
            <a:avLst/>
            <a:gdLst/>
            <a:ahLst/>
            <a:cxnLst/>
            <a:rect l="l" t="t" r="r" b="b"/>
            <a:pathLst>
              <a:path w="711163" h="177791">
                <a:moveTo>
                  <a:pt x="0" y="0"/>
                </a:moveTo>
                <a:lnTo>
                  <a:pt x="711162" y="0"/>
                </a:lnTo>
                <a:lnTo>
                  <a:pt x="711162" y="177791"/>
                </a:lnTo>
                <a:lnTo>
                  <a:pt x="0" y="17779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uk-UA"/>
          </a:p>
        </p:txBody>
      </p:sp>
      <p:grpSp>
        <p:nvGrpSpPr>
          <p:cNvPr id="14" name="Group 14"/>
          <p:cNvGrpSpPr/>
          <p:nvPr/>
        </p:nvGrpSpPr>
        <p:grpSpPr>
          <a:xfrm>
            <a:off x="6950634" y="253057"/>
            <a:ext cx="10292556" cy="9728806"/>
            <a:chOff x="0" y="0"/>
            <a:chExt cx="2710797" cy="2562319"/>
          </a:xfrm>
        </p:grpSpPr>
        <p:sp>
          <p:nvSpPr>
            <p:cNvPr id="15" name="Freeform 15"/>
            <p:cNvSpPr/>
            <p:nvPr/>
          </p:nvSpPr>
          <p:spPr>
            <a:xfrm>
              <a:off x="0" y="0"/>
              <a:ext cx="2710797" cy="2562319"/>
            </a:xfrm>
            <a:custGeom>
              <a:avLst/>
              <a:gdLst/>
              <a:ahLst/>
              <a:cxnLst/>
              <a:rect l="l" t="t" r="r" b="b"/>
              <a:pathLst>
                <a:path w="2710797" h="2562319">
                  <a:moveTo>
                    <a:pt x="0" y="0"/>
                  </a:moveTo>
                  <a:lnTo>
                    <a:pt x="2710797" y="0"/>
                  </a:lnTo>
                  <a:lnTo>
                    <a:pt x="2710797" y="2562319"/>
                  </a:lnTo>
                  <a:lnTo>
                    <a:pt x="0" y="2562319"/>
                  </a:lnTo>
                  <a:close/>
                </a:path>
              </a:pathLst>
            </a:custGeom>
            <a:gradFill rotWithShape="1">
              <a:gsLst>
                <a:gs pos="0">
                  <a:srgbClr val="9374B3">
                    <a:alpha val="100000"/>
                  </a:srgbClr>
                </a:gs>
                <a:gs pos="50000">
                  <a:srgbClr val="7161A6">
                    <a:alpha val="100000"/>
                  </a:srgbClr>
                </a:gs>
                <a:gs pos="100000">
                  <a:srgbClr val="4A4D9C">
                    <a:alpha val="100000"/>
                  </a:srgbClr>
                </a:gs>
              </a:gsLst>
              <a:lin ang="0"/>
            </a:gradFill>
          </p:spPr>
          <p:txBody>
            <a:bodyPr/>
            <a:lstStyle/>
            <a:p>
              <a:endParaRPr lang="uk-UA"/>
            </a:p>
          </p:txBody>
        </p:sp>
        <p:sp>
          <p:nvSpPr>
            <p:cNvPr id="16" name="TextBox 16"/>
            <p:cNvSpPr txBox="1"/>
            <p:nvPr/>
          </p:nvSpPr>
          <p:spPr>
            <a:xfrm>
              <a:off x="0" y="-38100"/>
              <a:ext cx="2710797" cy="2600419"/>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p:cNvGrpSpPr/>
          <p:nvPr/>
        </p:nvGrpSpPr>
        <p:grpSpPr>
          <a:xfrm>
            <a:off x="205975" y="3236396"/>
            <a:ext cx="6457386" cy="3644778"/>
            <a:chOff x="0" y="0"/>
            <a:chExt cx="821735" cy="463816"/>
          </a:xfrm>
        </p:grpSpPr>
        <p:sp>
          <p:nvSpPr>
            <p:cNvPr id="18" name="Freeform 18"/>
            <p:cNvSpPr/>
            <p:nvPr/>
          </p:nvSpPr>
          <p:spPr>
            <a:xfrm>
              <a:off x="0" y="0"/>
              <a:ext cx="821735" cy="463816"/>
            </a:xfrm>
            <a:custGeom>
              <a:avLst/>
              <a:gdLst/>
              <a:ahLst/>
              <a:cxnLst/>
              <a:rect l="l" t="t" r="r" b="b"/>
              <a:pathLst>
                <a:path w="821735" h="463816">
                  <a:moveTo>
                    <a:pt x="0" y="0"/>
                  </a:moveTo>
                  <a:lnTo>
                    <a:pt x="821735" y="0"/>
                  </a:lnTo>
                  <a:lnTo>
                    <a:pt x="821735" y="463816"/>
                  </a:lnTo>
                  <a:lnTo>
                    <a:pt x="0" y="463816"/>
                  </a:lnTo>
                  <a:close/>
                </a:path>
              </a:pathLst>
            </a:custGeom>
            <a:blipFill>
              <a:blip r:embed="rId9"/>
              <a:stretch>
                <a:fillRect l="-3755" r="-3755"/>
              </a:stretch>
            </a:blipFill>
          </p:spPr>
          <p:txBody>
            <a:bodyPr/>
            <a:lstStyle/>
            <a:p>
              <a:endParaRPr lang="uk-UA"/>
            </a:p>
          </p:txBody>
        </p:sp>
      </p:grpSp>
      <p:grpSp>
        <p:nvGrpSpPr>
          <p:cNvPr id="19" name="Group 19"/>
          <p:cNvGrpSpPr/>
          <p:nvPr/>
        </p:nvGrpSpPr>
        <p:grpSpPr>
          <a:xfrm>
            <a:off x="413882" y="6595886"/>
            <a:ext cx="6249479" cy="3527428"/>
            <a:chOff x="0" y="0"/>
            <a:chExt cx="821735" cy="463816"/>
          </a:xfrm>
        </p:grpSpPr>
        <p:sp>
          <p:nvSpPr>
            <p:cNvPr id="20" name="Freeform 20"/>
            <p:cNvSpPr/>
            <p:nvPr/>
          </p:nvSpPr>
          <p:spPr>
            <a:xfrm>
              <a:off x="0" y="0"/>
              <a:ext cx="821735" cy="463816"/>
            </a:xfrm>
            <a:custGeom>
              <a:avLst/>
              <a:gdLst/>
              <a:ahLst/>
              <a:cxnLst/>
              <a:rect l="l" t="t" r="r" b="b"/>
              <a:pathLst>
                <a:path w="821735" h="463816">
                  <a:moveTo>
                    <a:pt x="0" y="0"/>
                  </a:moveTo>
                  <a:lnTo>
                    <a:pt x="821735" y="0"/>
                  </a:lnTo>
                  <a:lnTo>
                    <a:pt x="821735" y="463816"/>
                  </a:lnTo>
                  <a:lnTo>
                    <a:pt x="0" y="463816"/>
                  </a:lnTo>
                  <a:close/>
                </a:path>
              </a:pathLst>
            </a:custGeom>
            <a:blipFill>
              <a:blip r:embed="rId10"/>
              <a:stretch>
                <a:fillRect l="-3628" r="-3628"/>
              </a:stretch>
            </a:blipFill>
          </p:spPr>
          <p:txBody>
            <a:bodyPr/>
            <a:lstStyle/>
            <a:p>
              <a:endParaRPr lang="uk-UA"/>
            </a:p>
          </p:txBody>
        </p:sp>
      </p:grpSp>
      <p:sp>
        <p:nvSpPr>
          <p:cNvPr id="21" name="TextBox 21"/>
          <p:cNvSpPr txBox="1"/>
          <p:nvPr/>
        </p:nvSpPr>
        <p:spPr>
          <a:xfrm>
            <a:off x="7506179" y="584966"/>
            <a:ext cx="9086686" cy="10502875"/>
          </a:xfrm>
          <a:prstGeom prst="rect">
            <a:avLst/>
          </a:prstGeom>
        </p:spPr>
        <p:txBody>
          <a:bodyPr lIns="0" tIns="0" rIns="0" bIns="0" rtlCol="0" anchor="t">
            <a:spAutoFit/>
          </a:bodyPr>
          <a:lstStyle/>
          <a:p>
            <a:pPr algn="ctr">
              <a:lnSpc>
                <a:spcPts val="3919"/>
              </a:lnSpc>
            </a:pPr>
            <a:r>
              <a:rPr lang="en-US" sz="3200" dirty="0">
                <a:solidFill>
                  <a:srgbClr val="FFFFFF"/>
                </a:solidFill>
                <a:latin typeface="Canva Sans"/>
                <a:ea typeface="Canva Sans"/>
                <a:cs typeface="Canva Sans"/>
                <a:sym typeface="Canva Sans"/>
              </a:rPr>
              <a:t>  </a:t>
            </a:r>
            <a:r>
              <a:rPr lang="uk-UA" sz="3200" dirty="0">
                <a:solidFill>
                  <a:srgbClr val="FFFFFF"/>
                </a:solidFill>
                <a:latin typeface="Canva Sans"/>
                <a:ea typeface="Canva Sans"/>
                <a:cs typeface="Canva Sans"/>
                <a:sym typeface="Canva Sans"/>
              </a:rPr>
              <a:t>3 березня 2025 року в рамках Модулю Жана Моне «Імплементація європейських цінностей як базис демократії в Україні» (EVADEM), реалізованого кафедрою історії Чорноморського національного університету імені Петра Могили за фінансової підтримки Європейського Союзу, відбулася п’ята відкрита лекція з циклу «ЄС як модель регіональної інтеграції».</a:t>
            </a:r>
          </a:p>
          <a:p>
            <a:pPr algn="ctr">
              <a:lnSpc>
                <a:spcPts val="3919"/>
              </a:lnSpc>
            </a:pPr>
            <a:r>
              <a:rPr lang="uk-UA" sz="3200" dirty="0">
                <a:solidFill>
                  <a:srgbClr val="FFFFFF"/>
                </a:solidFill>
                <a:latin typeface="Canva Sans"/>
                <a:ea typeface="Canva Sans"/>
                <a:cs typeface="Canva Sans"/>
                <a:sym typeface="Canva Sans"/>
              </a:rPr>
              <a:t>Лекцію під назвою «Інституції та органи Європейського Союзу» провів професор Університету </a:t>
            </a:r>
            <a:r>
              <a:rPr lang="uk-UA" sz="3200" dirty="0" err="1">
                <a:solidFill>
                  <a:srgbClr val="FFFFFF"/>
                </a:solidFill>
                <a:latin typeface="Canva Sans"/>
                <a:ea typeface="Canva Sans"/>
                <a:cs typeface="Canva Sans"/>
                <a:sym typeface="Canva Sans"/>
              </a:rPr>
              <a:t>Коменіуса</a:t>
            </a:r>
            <a:r>
              <a:rPr lang="uk-UA" sz="3200" dirty="0">
                <a:solidFill>
                  <a:srgbClr val="FFFFFF"/>
                </a:solidFill>
                <a:latin typeface="Canva Sans"/>
                <a:ea typeface="Canva Sans"/>
                <a:cs typeface="Canva Sans"/>
                <a:sym typeface="Canva Sans"/>
              </a:rPr>
              <a:t> (Словаччина) Девід Рейхард, відомий експерт у галузі європейських студій</a:t>
            </a:r>
            <a:r>
              <a:rPr lang="en-US" sz="3200" dirty="0">
                <a:solidFill>
                  <a:srgbClr val="FFFFFF"/>
                </a:solidFill>
                <a:latin typeface="Canva Sans"/>
                <a:ea typeface="Canva Sans"/>
                <a:cs typeface="Canva Sans"/>
                <a:sym typeface="Canva Sans"/>
              </a:rPr>
              <a:t>. </a:t>
            </a:r>
          </a:p>
          <a:p>
            <a:pPr algn="ctr">
              <a:lnSpc>
                <a:spcPts val="3919"/>
              </a:lnSpc>
            </a:pPr>
            <a:endParaRPr lang="en-US" sz="2799" dirty="0">
              <a:solidFill>
                <a:srgbClr val="FFFFFF"/>
              </a:solidFill>
              <a:latin typeface="Canva Sans"/>
              <a:ea typeface="Canva Sans"/>
              <a:cs typeface="Canva Sans"/>
              <a:sym typeface="Canva Sans"/>
            </a:endParaRPr>
          </a:p>
          <a:p>
            <a:pPr algn="ctr">
              <a:lnSpc>
                <a:spcPts val="3919"/>
              </a:lnSpc>
            </a:pPr>
            <a:r>
              <a:rPr lang="en-US" dirty="0">
                <a:solidFill>
                  <a:srgbClr val="FFFFFF"/>
                </a:solidFill>
                <a:latin typeface="Canva Sans"/>
                <a:ea typeface="Canva Sans"/>
                <a:cs typeface="Canva Sans"/>
                <a:sym typeface="Canva Sans"/>
                <a:hlinkClick r:id="rId11"/>
              </a:rPr>
              <a:t>https://www.facebook.com/story.php?story_fbid=954347126681384&amp;id=100063183163515&amp;rdid=QmUxicQTtlqAW3OC#</a:t>
            </a:r>
            <a:endParaRPr lang="uk-UA" dirty="0">
              <a:solidFill>
                <a:srgbClr val="FFFFFF"/>
              </a:solidFill>
              <a:latin typeface="Canva Sans"/>
              <a:ea typeface="Canva Sans"/>
              <a:cs typeface="Canva Sans"/>
              <a:sym typeface="Canva Sans"/>
            </a:endParaRPr>
          </a:p>
          <a:p>
            <a:pPr algn="ctr">
              <a:lnSpc>
                <a:spcPts val="3919"/>
              </a:lnSpc>
            </a:pPr>
            <a:endParaRPr lang="en-US" dirty="0">
              <a:solidFill>
                <a:srgbClr val="FFFFFF"/>
              </a:solidFill>
              <a:latin typeface="Canva Sans"/>
              <a:ea typeface="Canva Sans"/>
              <a:cs typeface="Canva Sans"/>
              <a:sym typeface="Canva Sans"/>
            </a:endParaRPr>
          </a:p>
          <a:p>
            <a:pPr algn="ctr">
              <a:lnSpc>
                <a:spcPts val="3919"/>
              </a:lnSpc>
            </a:pPr>
            <a:endParaRPr lang="en-US" dirty="0">
              <a:solidFill>
                <a:srgbClr val="FFFFFF"/>
              </a:solidFill>
              <a:latin typeface="Canva Sans"/>
              <a:ea typeface="Canva Sans"/>
              <a:cs typeface="Canva Sans"/>
              <a:sym typeface="Canva Sans"/>
            </a:endParaRPr>
          </a:p>
          <a:p>
            <a:pPr algn="ctr">
              <a:lnSpc>
                <a:spcPts val="3919"/>
              </a:lnSpc>
            </a:pPr>
            <a:endParaRPr lang="en-US" sz="2799" dirty="0">
              <a:solidFill>
                <a:srgbClr val="FFFFFF"/>
              </a:solidFill>
              <a:latin typeface="Canva Sans"/>
              <a:ea typeface="Canva Sans"/>
              <a:cs typeface="Canva Sans"/>
              <a:sym typeface="Canva Sans"/>
            </a:endParaRPr>
          </a:p>
          <a:p>
            <a:pPr algn="ctr">
              <a:lnSpc>
                <a:spcPts val="3919"/>
              </a:lnSpc>
              <a:spcBef>
                <a:spcPct val="0"/>
              </a:spcBef>
            </a:pPr>
            <a:endParaRPr lang="en-US" sz="2799" dirty="0">
              <a:solidFill>
                <a:srgbClr val="FFFFFF"/>
              </a:solidFill>
              <a:latin typeface="Canva Sans"/>
              <a:ea typeface="Canva Sans"/>
              <a:cs typeface="Canva Sans"/>
              <a:sym typeface="Canva Sans"/>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4800446" y="9258300"/>
            <a:ext cx="12458854" cy="0"/>
          </a:xfrm>
          <a:prstGeom prst="line">
            <a:avLst/>
          </a:prstGeom>
          <a:ln w="19050" cap="flat">
            <a:solidFill>
              <a:srgbClr val="48276D"/>
            </a:solidFill>
            <a:prstDash val="solid"/>
            <a:headEnd type="none" w="sm" len="sm"/>
            <a:tailEnd type="none" w="sm" len="sm"/>
          </a:ln>
        </p:spPr>
        <p:txBody>
          <a:bodyPr/>
          <a:lstStyle/>
          <a:p>
            <a:endParaRPr lang="uk-UA"/>
          </a:p>
        </p:txBody>
      </p:sp>
      <p:sp>
        <p:nvSpPr>
          <p:cNvPr id="3" name="Freeform 3"/>
          <p:cNvSpPr/>
          <p:nvPr/>
        </p:nvSpPr>
        <p:spPr>
          <a:xfrm>
            <a:off x="15498007" y="7924463"/>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alphaModFix amt="35000"/>
              <a:extLst>
                <a:ext uri="{96DAC541-7B7A-43D3-8B79-37D633B846F1}">
                  <asvg:svgBlip xmlns:asvg="http://schemas.microsoft.com/office/drawing/2016/SVG/main" xmlns="" r:embed="rId3"/>
                </a:ext>
              </a:extLst>
            </a:blip>
            <a:stretch>
              <a:fillRect/>
            </a:stretch>
          </a:blipFill>
        </p:spPr>
        <p:txBody>
          <a:bodyPr/>
          <a:lstStyle/>
          <a:p>
            <a:endParaRPr lang="uk-UA"/>
          </a:p>
        </p:txBody>
      </p:sp>
      <p:sp>
        <p:nvSpPr>
          <p:cNvPr id="4" name="AutoShape 4"/>
          <p:cNvSpPr/>
          <p:nvPr/>
        </p:nvSpPr>
        <p:spPr>
          <a:xfrm flipV="1">
            <a:off x="1028700" y="1047750"/>
            <a:ext cx="16230600" cy="0"/>
          </a:xfrm>
          <a:prstGeom prst="line">
            <a:avLst/>
          </a:prstGeom>
          <a:ln w="19050" cap="flat">
            <a:solidFill>
              <a:srgbClr val="48276D"/>
            </a:solidFill>
            <a:prstDash val="solid"/>
            <a:headEnd type="none" w="sm" len="sm"/>
            <a:tailEnd type="none" w="sm" len="sm"/>
          </a:ln>
        </p:spPr>
        <p:txBody>
          <a:bodyPr/>
          <a:lstStyle/>
          <a:p>
            <a:endParaRPr lang="uk-UA"/>
          </a:p>
        </p:txBody>
      </p:sp>
      <p:sp>
        <p:nvSpPr>
          <p:cNvPr id="5" name="Freeform 5"/>
          <p:cNvSpPr/>
          <p:nvPr/>
        </p:nvSpPr>
        <p:spPr>
          <a:xfrm>
            <a:off x="16696854" y="642116"/>
            <a:ext cx="562446" cy="375305"/>
          </a:xfrm>
          <a:custGeom>
            <a:avLst/>
            <a:gdLst/>
            <a:ahLst/>
            <a:cxnLst/>
            <a:rect l="l" t="t" r="r" b="b"/>
            <a:pathLst>
              <a:path w="562446" h="375305">
                <a:moveTo>
                  <a:pt x="0" y="0"/>
                </a:moveTo>
                <a:lnTo>
                  <a:pt x="562446" y="0"/>
                </a:lnTo>
                <a:lnTo>
                  <a:pt x="562446" y="375305"/>
                </a:lnTo>
                <a:lnTo>
                  <a:pt x="0" y="37530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uk-UA"/>
          </a:p>
        </p:txBody>
      </p:sp>
      <p:grpSp>
        <p:nvGrpSpPr>
          <p:cNvPr id="6" name="Group 6"/>
          <p:cNvGrpSpPr/>
          <p:nvPr/>
        </p:nvGrpSpPr>
        <p:grpSpPr>
          <a:xfrm>
            <a:off x="204951" y="279097"/>
            <a:ext cx="6249479" cy="3624307"/>
            <a:chOff x="0" y="0"/>
            <a:chExt cx="821735" cy="476555"/>
          </a:xfrm>
        </p:grpSpPr>
        <p:sp>
          <p:nvSpPr>
            <p:cNvPr id="7" name="Freeform 7"/>
            <p:cNvSpPr/>
            <p:nvPr/>
          </p:nvSpPr>
          <p:spPr>
            <a:xfrm>
              <a:off x="0" y="0"/>
              <a:ext cx="821735" cy="476555"/>
            </a:xfrm>
            <a:custGeom>
              <a:avLst/>
              <a:gdLst/>
              <a:ahLst/>
              <a:cxnLst/>
              <a:rect l="l" t="t" r="r" b="b"/>
              <a:pathLst>
                <a:path w="821735" h="476555">
                  <a:moveTo>
                    <a:pt x="0" y="0"/>
                  </a:moveTo>
                  <a:lnTo>
                    <a:pt x="821735" y="0"/>
                  </a:lnTo>
                  <a:lnTo>
                    <a:pt x="821735" y="476555"/>
                  </a:lnTo>
                  <a:lnTo>
                    <a:pt x="0" y="476555"/>
                  </a:lnTo>
                  <a:close/>
                </a:path>
              </a:pathLst>
            </a:custGeom>
            <a:blipFill>
              <a:blip r:embed="rId6"/>
              <a:stretch>
                <a:fillRect l="-5363" r="-5363"/>
              </a:stretch>
            </a:blipFill>
          </p:spPr>
          <p:txBody>
            <a:bodyPr/>
            <a:lstStyle/>
            <a:p>
              <a:endParaRPr lang="uk-UA"/>
            </a:p>
          </p:txBody>
        </p:sp>
      </p:grpSp>
      <p:grpSp>
        <p:nvGrpSpPr>
          <p:cNvPr id="8" name="Group 8"/>
          <p:cNvGrpSpPr/>
          <p:nvPr/>
        </p:nvGrpSpPr>
        <p:grpSpPr>
          <a:xfrm>
            <a:off x="17243189" y="2833442"/>
            <a:ext cx="1044811" cy="5724034"/>
            <a:chOff x="0" y="0"/>
            <a:chExt cx="275176" cy="1507565"/>
          </a:xfrm>
        </p:grpSpPr>
        <p:sp>
          <p:nvSpPr>
            <p:cNvPr id="9" name="Freeform 9"/>
            <p:cNvSpPr/>
            <p:nvPr/>
          </p:nvSpPr>
          <p:spPr>
            <a:xfrm>
              <a:off x="0" y="0"/>
              <a:ext cx="275176" cy="1507565"/>
            </a:xfrm>
            <a:custGeom>
              <a:avLst/>
              <a:gdLst/>
              <a:ahLst/>
              <a:cxnLst/>
              <a:rect l="l" t="t" r="r" b="b"/>
              <a:pathLst>
                <a:path w="275176" h="1507565">
                  <a:moveTo>
                    <a:pt x="0" y="0"/>
                  </a:moveTo>
                  <a:lnTo>
                    <a:pt x="275176" y="0"/>
                  </a:lnTo>
                  <a:lnTo>
                    <a:pt x="275176" y="1507565"/>
                  </a:lnTo>
                  <a:lnTo>
                    <a:pt x="0" y="1507565"/>
                  </a:lnTo>
                  <a:close/>
                </a:path>
              </a:pathLst>
            </a:custGeom>
            <a:gradFill rotWithShape="1">
              <a:gsLst>
                <a:gs pos="0">
                  <a:srgbClr val="9374B3">
                    <a:alpha val="100000"/>
                  </a:srgbClr>
                </a:gs>
                <a:gs pos="50000">
                  <a:srgbClr val="7161A6">
                    <a:alpha val="100000"/>
                  </a:srgbClr>
                </a:gs>
                <a:gs pos="100000">
                  <a:srgbClr val="4A4D9C">
                    <a:alpha val="100000"/>
                  </a:srgbClr>
                </a:gs>
              </a:gsLst>
              <a:lin ang="0"/>
            </a:gradFill>
          </p:spPr>
          <p:txBody>
            <a:bodyPr/>
            <a:lstStyle/>
            <a:p>
              <a:endParaRPr lang="uk-UA"/>
            </a:p>
          </p:txBody>
        </p:sp>
        <p:sp>
          <p:nvSpPr>
            <p:cNvPr id="10" name="TextBox 10"/>
            <p:cNvSpPr txBox="1"/>
            <p:nvPr/>
          </p:nvSpPr>
          <p:spPr>
            <a:xfrm>
              <a:off x="0" y="-38100"/>
              <a:ext cx="275176" cy="1545665"/>
            </a:xfrm>
            <a:prstGeom prst="rect">
              <a:avLst/>
            </a:prstGeom>
          </p:spPr>
          <p:txBody>
            <a:bodyPr lIns="50800" tIns="50800" rIns="50800" bIns="50800" rtlCol="0" anchor="ctr"/>
            <a:lstStyle/>
            <a:p>
              <a:pPr algn="ctr">
                <a:lnSpc>
                  <a:spcPts val="2659"/>
                </a:lnSpc>
                <a:spcBef>
                  <a:spcPct val="0"/>
                </a:spcBef>
              </a:pPr>
              <a:endParaRPr/>
            </a:p>
          </p:txBody>
        </p:sp>
      </p:grpSp>
      <p:sp>
        <p:nvSpPr>
          <p:cNvPr id="11" name="Freeform 11"/>
          <p:cNvSpPr/>
          <p:nvPr/>
        </p:nvSpPr>
        <p:spPr>
          <a:xfrm rot="-5400000">
            <a:off x="17461217" y="3939708"/>
            <a:ext cx="711163" cy="177791"/>
          </a:xfrm>
          <a:custGeom>
            <a:avLst/>
            <a:gdLst/>
            <a:ahLst/>
            <a:cxnLst/>
            <a:rect l="l" t="t" r="r" b="b"/>
            <a:pathLst>
              <a:path w="711163" h="177791">
                <a:moveTo>
                  <a:pt x="0" y="0"/>
                </a:moveTo>
                <a:lnTo>
                  <a:pt x="711162" y="0"/>
                </a:lnTo>
                <a:lnTo>
                  <a:pt x="711162" y="177791"/>
                </a:lnTo>
                <a:lnTo>
                  <a:pt x="0" y="17779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uk-UA"/>
          </a:p>
        </p:txBody>
      </p:sp>
      <p:sp>
        <p:nvSpPr>
          <p:cNvPr id="12" name="AutoShape 12"/>
          <p:cNvSpPr/>
          <p:nvPr/>
        </p:nvSpPr>
        <p:spPr>
          <a:xfrm flipV="1">
            <a:off x="17807273" y="4933828"/>
            <a:ext cx="0" cy="1044644"/>
          </a:xfrm>
          <a:prstGeom prst="line">
            <a:avLst/>
          </a:prstGeom>
          <a:ln w="19050" cap="flat">
            <a:solidFill>
              <a:srgbClr val="FFFFFF"/>
            </a:solidFill>
            <a:prstDash val="solid"/>
            <a:headEnd type="none" w="sm" len="sm"/>
            <a:tailEnd type="none" w="sm" len="sm"/>
          </a:ln>
        </p:spPr>
        <p:txBody>
          <a:bodyPr/>
          <a:lstStyle/>
          <a:p>
            <a:endParaRPr lang="uk-UA"/>
          </a:p>
        </p:txBody>
      </p:sp>
      <p:sp>
        <p:nvSpPr>
          <p:cNvPr id="13" name="Freeform 13"/>
          <p:cNvSpPr/>
          <p:nvPr/>
        </p:nvSpPr>
        <p:spPr>
          <a:xfrm rot="-5400000">
            <a:off x="17461217" y="6862572"/>
            <a:ext cx="711163" cy="177791"/>
          </a:xfrm>
          <a:custGeom>
            <a:avLst/>
            <a:gdLst/>
            <a:ahLst/>
            <a:cxnLst/>
            <a:rect l="l" t="t" r="r" b="b"/>
            <a:pathLst>
              <a:path w="711163" h="177791">
                <a:moveTo>
                  <a:pt x="0" y="0"/>
                </a:moveTo>
                <a:lnTo>
                  <a:pt x="711162" y="0"/>
                </a:lnTo>
                <a:lnTo>
                  <a:pt x="711162" y="177791"/>
                </a:lnTo>
                <a:lnTo>
                  <a:pt x="0" y="17779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uk-UA"/>
          </a:p>
        </p:txBody>
      </p:sp>
      <p:grpSp>
        <p:nvGrpSpPr>
          <p:cNvPr id="14" name="Group 14"/>
          <p:cNvGrpSpPr/>
          <p:nvPr/>
        </p:nvGrpSpPr>
        <p:grpSpPr>
          <a:xfrm>
            <a:off x="6454430" y="253057"/>
            <a:ext cx="11451264" cy="9728806"/>
            <a:chOff x="0" y="0"/>
            <a:chExt cx="2710797" cy="2562319"/>
          </a:xfrm>
        </p:grpSpPr>
        <p:sp>
          <p:nvSpPr>
            <p:cNvPr id="15" name="Freeform 15"/>
            <p:cNvSpPr/>
            <p:nvPr/>
          </p:nvSpPr>
          <p:spPr>
            <a:xfrm>
              <a:off x="0" y="0"/>
              <a:ext cx="2710797" cy="2562319"/>
            </a:xfrm>
            <a:custGeom>
              <a:avLst/>
              <a:gdLst/>
              <a:ahLst/>
              <a:cxnLst/>
              <a:rect l="l" t="t" r="r" b="b"/>
              <a:pathLst>
                <a:path w="2710797" h="2562319">
                  <a:moveTo>
                    <a:pt x="0" y="0"/>
                  </a:moveTo>
                  <a:lnTo>
                    <a:pt x="2710797" y="0"/>
                  </a:lnTo>
                  <a:lnTo>
                    <a:pt x="2710797" y="2562319"/>
                  </a:lnTo>
                  <a:lnTo>
                    <a:pt x="0" y="2562319"/>
                  </a:lnTo>
                  <a:close/>
                </a:path>
              </a:pathLst>
            </a:custGeom>
            <a:gradFill rotWithShape="1">
              <a:gsLst>
                <a:gs pos="0">
                  <a:srgbClr val="9374B3">
                    <a:alpha val="100000"/>
                  </a:srgbClr>
                </a:gs>
                <a:gs pos="50000">
                  <a:srgbClr val="7161A6">
                    <a:alpha val="100000"/>
                  </a:srgbClr>
                </a:gs>
                <a:gs pos="100000">
                  <a:srgbClr val="4A4D9C">
                    <a:alpha val="100000"/>
                  </a:srgbClr>
                </a:gs>
              </a:gsLst>
              <a:lin ang="0"/>
            </a:gradFill>
          </p:spPr>
          <p:txBody>
            <a:bodyPr/>
            <a:lstStyle/>
            <a:p>
              <a:endParaRPr lang="uk-UA"/>
            </a:p>
          </p:txBody>
        </p:sp>
        <p:sp>
          <p:nvSpPr>
            <p:cNvPr id="16" name="TextBox 16"/>
            <p:cNvSpPr txBox="1"/>
            <p:nvPr/>
          </p:nvSpPr>
          <p:spPr>
            <a:xfrm>
              <a:off x="0" y="-38100"/>
              <a:ext cx="2710797" cy="2600419"/>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p:cNvGrpSpPr/>
          <p:nvPr/>
        </p:nvGrpSpPr>
        <p:grpSpPr>
          <a:xfrm>
            <a:off x="204951" y="3673022"/>
            <a:ext cx="6249479" cy="3527428"/>
            <a:chOff x="0" y="0"/>
            <a:chExt cx="821735" cy="463816"/>
          </a:xfrm>
        </p:grpSpPr>
        <p:sp>
          <p:nvSpPr>
            <p:cNvPr id="18" name="Freeform 18"/>
            <p:cNvSpPr/>
            <p:nvPr/>
          </p:nvSpPr>
          <p:spPr>
            <a:xfrm>
              <a:off x="0" y="0"/>
              <a:ext cx="821735" cy="463816"/>
            </a:xfrm>
            <a:custGeom>
              <a:avLst/>
              <a:gdLst/>
              <a:ahLst/>
              <a:cxnLst/>
              <a:rect l="l" t="t" r="r" b="b"/>
              <a:pathLst>
                <a:path w="821735" h="463816">
                  <a:moveTo>
                    <a:pt x="0" y="0"/>
                  </a:moveTo>
                  <a:lnTo>
                    <a:pt x="821735" y="0"/>
                  </a:lnTo>
                  <a:lnTo>
                    <a:pt x="821735" y="463816"/>
                  </a:lnTo>
                  <a:lnTo>
                    <a:pt x="0" y="463816"/>
                  </a:lnTo>
                  <a:close/>
                </a:path>
              </a:pathLst>
            </a:custGeom>
            <a:blipFill>
              <a:blip r:embed="rId9"/>
              <a:stretch>
                <a:fillRect l="-3884" r="-3884"/>
              </a:stretch>
            </a:blipFill>
          </p:spPr>
          <p:txBody>
            <a:bodyPr/>
            <a:lstStyle/>
            <a:p>
              <a:endParaRPr lang="uk-UA"/>
            </a:p>
          </p:txBody>
        </p:sp>
      </p:grpSp>
      <p:grpSp>
        <p:nvGrpSpPr>
          <p:cNvPr id="19" name="Group 19"/>
          <p:cNvGrpSpPr/>
          <p:nvPr/>
        </p:nvGrpSpPr>
        <p:grpSpPr>
          <a:xfrm>
            <a:off x="413882" y="6595886"/>
            <a:ext cx="6249479" cy="3527428"/>
            <a:chOff x="0" y="0"/>
            <a:chExt cx="821735" cy="463816"/>
          </a:xfrm>
        </p:grpSpPr>
        <p:sp>
          <p:nvSpPr>
            <p:cNvPr id="20" name="Freeform 20"/>
            <p:cNvSpPr/>
            <p:nvPr/>
          </p:nvSpPr>
          <p:spPr>
            <a:xfrm>
              <a:off x="0" y="0"/>
              <a:ext cx="821735" cy="463816"/>
            </a:xfrm>
            <a:custGeom>
              <a:avLst/>
              <a:gdLst/>
              <a:ahLst/>
              <a:cxnLst/>
              <a:rect l="l" t="t" r="r" b="b"/>
              <a:pathLst>
                <a:path w="821735" h="463816">
                  <a:moveTo>
                    <a:pt x="0" y="0"/>
                  </a:moveTo>
                  <a:lnTo>
                    <a:pt x="821735" y="0"/>
                  </a:lnTo>
                  <a:lnTo>
                    <a:pt x="821735" y="463816"/>
                  </a:lnTo>
                  <a:lnTo>
                    <a:pt x="0" y="463816"/>
                  </a:lnTo>
                  <a:close/>
                </a:path>
              </a:pathLst>
            </a:custGeom>
            <a:blipFill>
              <a:blip r:embed="rId10"/>
              <a:stretch>
                <a:fillRect l="-3374" r="-3374"/>
              </a:stretch>
            </a:blipFill>
          </p:spPr>
          <p:txBody>
            <a:bodyPr/>
            <a:lstStyle/>
            <a:p>
              <a:endParaRPr lang="uk-UA"/>
            </a:p>
          </p:txBody>
        </p:sp>
      </p:grpSp>
      <p:sp>
        <p:nvSpPr>
          <p:cNvPr id="21" name="TextBox 21"/>
          <p:cNvSpPr txBox="1"/>
          <p:nvPr/>
        </p:nvSpPr>
        <p:spPr>
          <a:xfrm>
            <a:off x="6442746" y="471370"/>
            <a:ext cx="11451264" cy="10502875"/>
          </a:xfrm>
          <a:prstGeom prst="rect">
            <a:avLst/>
          </a:prstGeom>
        </p:spPr>
        <p:txBody>
          <a:bodyPr wrap="square" lIns="0" tIns="0" rIns="0" bIns="0" rtlCol="0" anchor="t">
            <a:spAutoFit/>
          </a:bodyPr>
          <a:lstStyle/>
          <a:p>
            <a:pPr algn="ctr">
              <a:lnSpc>
                <a:spcPts val="3919"/>
              </a:lnSpc>
              <a:spcBef>
                <a:spcPct val="0"/>
              </a:spcBef>
            </a:pPr>
            <a:r>
              <a:rPr lang="uk-UA" sz="2799" dirty="0">
                <a:solidFill>
                  <a:srgbClr val="FFFFFF"/>
                </a:solidFill>
                <a:latin typeface="Canva Sans"/>
                <a:ea typeface="Canva Sans"/>
                <a:cs typeface="Canva Sans"/>
                <a:sym typeface="Canva Sans"/>
              </a:rPr>
              <a:t>10 березня 2025 року в рамках Модулю Жана Моне «Імплементація європейських цінностей як базис демократії в Україні» (EVADEM), який реалізується кафедрою історії Чорноморського національного університету імені Петра Могили за фінансової підтримки Європейського Союзу, відбулася шоста відкрита лекція з циклу «ЄС як модель регіональної інтеграції». Лекцію під назвою «Цінності для сталої демократії» провів професор Флоріан Бібер, директор Центру досліджень Південно-Східної Європи при Університеті Граца (Австрія</a:t>
            </a:r>
            <a:r>
              <a:rPr lang="en-US" sz="2799" dirty="0">
                <a:solidFill>
                  <a:schemeClr val="bg1"/>
                </a:solidFill>
                <a:latin typeface="Canva Sans"/>
                <a:ea typeface="Canva Sans"/>
                <a:cs typeface="Canva Sans"/>
                <a:sym typeface="Canva Sans"/>
              </a:rPr>
              <a:t>).</a:t>
            </a:r>
            <a:r>
              <a:rPr lang="uk-UA" dirty="0">
                <a:solidFill>
                  <a:schemeClr val="bg1"/>
                </a:solidFill>
              </a:rPr>
              <a:t> </a:t>
            </a:r>
            <a:r>
              <a:rPr lang="uk-UA" sz="2800" dirty="0">
                <a:solidFill>
                  <a:schemeClr val="bg1"/>
                </a:solidFill>
              </a:rPr>
              <a:t>Лекцію під назвою </a:t>
            </a:r>
            <a:r>
              <a:rPr lang="uk-UA" sz="2800" b="1" i="1" dirty="0">
                <a:solidFill>
                  <a:schemeClr val="bg1"/>
                </a:solidFill>
              </a:rPr>
              <a:t>«Цінності для сталої демократії»</a:t>
            </a:r>
            <a:r>
              <a:rPr lang="uk-UA" sz="2800" i="1" dirty="0">
                <a:solidFill>
                  <a:schemeClr val="bg1"/>
                </a:solidFill>
              </a:rPr>
              <a:t> </a:t>
            </a:r>
            <a:r>
              <a:rPr lang="uk-UA" sz="2800" dirty="0">
                <a:solidFill>
                  <a:schemeClr val="bg1"/>
                </a:solidFill>
              </a:rPr>
              <a:t>провів</a:t>
            </a:r>
            <a:r>
              <a:rPr lang="uk-UA" sz="2800" i="1" dirty="0">
                <a:solidFill>
                  <a:schemeClr val="bg1"/>
                </a:solidFill>
              </a:rPr>
              <a:t> </a:t>
            </a:r>
            <a:r>
              <a:rPr lang="uk-UA" sz="2800" b="1" dirty="0">
                <a:solidFill>
                  <a:schemeClr val="bg1"/>
                </a:solidFill>
              </a:rPr>
              <a:t>професор </a:t>
            </a:r>
            <a:r>
              <a:rPr lang="uk-UA" sz="2800" b="1" i="1" dirty="0">
                <a:solidFill>
                  <a:schemeClr val="bg1"/>
                </a:solidFill>
              </a:rPr>
              <a:t>Флоріан Бібер, </a:t>
            </a:r>
            <a:r>
              <a:rPr lang="uk-UA" sz="2800" dirty="0">
                <a:solidFill>
                  <a:schemeClr val="bg1"/>
                </a:solidFill>
              </a:rPr>
              <a:t>, директор Центру досліджень Південно-Східної Європи при Університеті Граца (Австрія)</a:t>
            </a:r>
            <a:r>
              <a:rPr lang="uk-UA" sz="2800" i="1" dirty="0">
                <a:solidFill>
                  <a:schemeClr val="bg1"/>
                </a:solidFill>
              </a:rPr>
              <a:t>. </a:t>
            </a:r>
            <a:r>
              <a:rPr lang="uk-UA" sz="2800" dirty="0">
                <a:solidFill>
                  <a:schemeClr val="bg1"/>
                </a:solidFill>
              </a:rPr>
              <a:t>Професор Бібер є провідним експертом у сфері політики ЄС та демократичних процесів у Європі, зокрема в Балканському регіоні. Його багаторічний досвід дослідження політичних трансформацій та викликів демократії в умовах сучасних геополітичних змін став важливим контекстом для обговорення теми лекції.</a:t>
            </a:r>
            <a:r>
              <a:rPr lang="en-US" sz="2799" dirty="0">
                <a:solidFill>
                  <a:srgbClr val="FFFFFF"/>
                </a:solidFill>
                <a:latin typeface="Canva Sans"/>
                <a:ea typeface="Canva Sans"/>
                <a:cs typeface="Canva Sans"/>
                <a:sym typeface="Canva Sans"/>
              </a:rPr>
              <a:t> </a:t>
            </a:r>
            <a:r>
              <a:rPr lang="en-US" sz="1600" b="1" dirty="0">
                <a:solidFill>
                  <a:schemeClr val="tx2">
                    <a:lumMod val="60000"/>
                    <a:lumOff val="40000"/>
                  </a:schemeClr>
                </a:solidFill>
                <a:latin typeface="Canva Sans"/>
                <a:ea typeface="Canva Sans"/>
                <a:cs typeface="Canva Sans"/>
                <a:sym typeface="Canva Sans"/>
              </a:rPr>
              <a:t>https://www.facebook.com/photo/?fbid=9817197498314487&amp;set=pcb.937402728219535&amp;__cft__[0]=AZbmS71t9QXajDSaQhm3LojCDqtjGeFzavn_8mvawcboNsWjsLdKhn9AHkhF81IRM_ECtdtASwiJVejZgMQcioIuon5h3PorcLu-e3Mlbn2tWnfaBslrSRDDIWSus5CWYuqYibgPFvDmAKOPwTiX625vBOeqvTSkB0kibC4hL1t-Wpy_BsLXc5Fa2UvtOexNBY6t-6dwqQO9uO9rdxR7vr74kWvYld7FG-bbONY3_m_vTg&amp;__tn__=*b0H-y-R</a:t>
            </a:r>
            <a:endParaRPr lang="uk-UA" sz="1600" b="1" dirty="0">
              <a:solidFill>
                <a:schemeClr val="tx2">
                  <a:lumMod val="60000"/>
                  <a:lumOff val="40000"/>
                </a:schemeClr>
              </a:solidFill>
              <a:latin typeface="Canva Sans"/>
              <a:ea typeface="Canva Sans"/>
              <a:cs typeface="Canva Sans"/>
              <a:sym typeface="Canva Sans"/>
            </a:endParaRPr>
          </a:p>
          <a:p>
            <a:pPr algn="ctr">
              <a:lnSpc>
                <a:spcPts val="3919"/>
              </a:lnSpc>
              <a:spcBef>
                <a:spcPct val="0"/>
              </a:spcBef>
            </a:pPr>
            <a:endParaRPr lang="en-US" sz="1600" dirty="0">
              <a:solidFill>
                <a:schemeClr val="tx2">
                  <a:lumMod val="60000"/>
                  <a:lumOff val="40000"/>
                </a:schemeClr>
              </a:solidFill>
              <a:latin typeface="Canva Sans"/>
              <a:ea typeface="Canva Sans"/>
              <a:cs typeface="Canva Sans"/>
              <a:sym typeface="Canva San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4800446" y="9258300"/>
            <a:ext cx="8744936" cy="0"/>
          </a:xfrm>
          <a:prstGeom prst="line">
            <a:avLst/>
          </a:prstGeom>
          <a:ln w="19050" cap="flat">
            <a:solidFill>
              <a:srgbClr val="48276D"/>
            </a:solidFill>
            <a:prstDash val="solid"/>
            <a:headEnd type="none" w="sm" len="sm"/>
            <a:tailEnd type="none" w="sm" len="sm"/>
          </a:ln>
        </p:spPr>
        <p:txBody>
          <a:bodyPr/>
          <a:lstStyle/>
          <a:p>
            <a:endParaRPr lang="uk-UA"/>
          </a:p>
        </p:txBody>
      </p:sp>
      <p:grpSp>
        <p:nvGrpSpPr>
          <p:cNvPr id="3" name="Group 3"/>
          <p:cNvGrpSpPr/>
          <p:nvPr/>
        </p:nvGrpSpPr>
        <p:grpSpPr>
          <a:xfrm>
            <a:off x="13361619" y="-194461"/>
            <a:ext cx="5093325" cy="10675921"/>
            <a:chOff x="0" y="0"/>
            <a:chExt cx="1341452" cy="2811765"/>
          </a:xfrm>
        </p:grpSpPr>
        <p:sp>
          <p:nvSpPr>
            <p:cNvPr id="4" name="Freeform 4"/>
            <p:cNvSpPr/>
            <p:nvPr/>
          </p:nvSpPr>
          <p:spPr>
            <a:xfrm>
              <a:off x="0" y="0"/>
              <a:ext cx="1341452" cy="2811765"/>
            </a:xfrm>
            <a:custGeom>
              <a:avLst/>
              <a:gdLst/>
              <a:ahLst/>
              <a:cxnLst/>
              <a:rect l="l" t="t" r="r" b="b"/>
              <a:pathLst>
                <a:path w="1341452" h="2811765">
                  <a:moveTo>
                    <a:pt x="0" y="0"/>
                  </a:moveTo>
                  <a:lnTo>
                    <a:pt x="1341452" y="0"/>
                  </a:lnTo>
                  <a:lnTo>
                    <a:pt x="1341452" y="2811765"/>
                  </a:lnTo>
                  <a:lnTo>
                    <a:pt x="0" y="2811765"/>
                  </a:lnTo>
                  <a:close/>
                </a:path>
              </a:pathLst>
            </a:custGeom>
            <a:gradFill rotWithShape="1">
              <a:gsLst>
                <a:gs pos="0">
                  <a:srgbClr val="9374B3">
                    <a:alpha val="100000"/>
                  </a:srgbClr>
                </a:gs>
                <a:gs pos="50000">
                  <a:srgbClr val="7161A6">
                    <a:alpha val="100000"/>
                  </a:srgbClr>
                </a:gs>
                <a:gs pos="100000">
                  <a:srgbClr val="4A4D9C">
                    <a:alpha val="100000"/>
                  </a:srgbClr>
                </a:gs>
              </a:gsLst>
              <a:lin ang="5400000"/>
            </a:gradFill>
          </p:spPr>
          <p:txBody>
            <a:bodyPr/>
            <a:lstStyle/>
            <a:p>
              <a:endParaRPr lang="uk-UA"/>
            </a:p>
          </p:txBody>
        </p:sp>
        <p:sp>
          <p:nvSpPr>
            <p:cNvPr id="5" name="TextBox 5"/>
            <p:cNvSpPr txBox="1"/>
            <p:nvPr/>
          </p:nvSpPr>
          <p:spPr>
            <a:xfrm>
              <a:off x="0" y="-38100"/>
              <a:ext cx="1341452" cy="2849865"/>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5498007" y="7924463"/>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alphaModFix amt="35000"/>
              <a:extLst>
                <a:ext uri="{96DAC541-7B7A-43D3-8B79-37D633B846F1}">
                  <asvg:svgBlip xmlns:asvg="http://schemas.microsoft.com/office/drawing/2016/SVG/main" xmlns="" r:embed="rId3"/>
                </a:ext>
              </a:extLst>
            </a:blip>
            <a:stretch>
              <a:fillRect/>
            </a:stretch>
          </a:blipFill>
        </p:spPr>
        <p:txBody>
          <a:bodyPr/>
          <a:lstStyle/>
          <a:p>
            <a:endParaRPr lang="uk-UA"/>
          </a:p>
        </p:txBody>
      </p:sp>
      <p:grpSp>
        <p:nvGrpSpPr>
          <p:cNvPr id="7" name="Group 7"/>
          <p:cNvGrpSpPr>
            <a:grpSpLocks noChangeAspect="1"/>
          </p:cNvGrpSpPr>
          <p:nvPr/>
        </p:nvGrpSpPr>
        <p:grpSpPr>
          <a:xfrm>
            <a:off x="13884538" y="146263"/>
            <a:ext cx="4047488" cy="4446037"/>
            <a:chOff x="0" y="0"/>
            <a:chExt cx="5803900" cy="6375400"/>
          </a:xfrm>
        </p:grpSpPr>
        <p:sp>
          <p:nvSpPr>
            <p:cNvPr id="8" name="Freeform 8"/>
            <p:cNvSpPr/>
            <p:nvPr/>
          </p:nvSpPr>
          <p:spPr>
            <a:xfrm>
              <a:off x="12700" y="12700"/>
              <a:ext cx="5778500" cy="6350000"/>
            </a:xfrm>
            <a:custGeom>
              <a:avLst/>
              <a:gdLst/>
              <a:ahLst/>
              <a:cxnLst/>
              <a:rect l="l" t="t" r="r" b="b"/>
              <a:pathLst>
                <a:path w="5778500" h="6350000">
                  <a:moveTo>
                    <a:pt x="2889250" y="0"/>
                  </a:moveTo>
                  <a:cubicBezTo>
                    <a:pt x="1258570" y="0"/>
                    <a:pt x="0" y="1144270"/>
                    <a:pt x="0" y="2917190"/>
                  </a:cubicBezTo>
                  <a:cubicBezTo>
                    <a:pt x="0" y="4175760"/>
                    <a:pt x="0" y="6350000"/>
                    <a:pt x="0" y="6350000"/>
                  </a:cubicBezTo>
                  <a:lnTo>
                    <a:pt x="2889250" y="6350000"/>
                  </a:lnTo>
                  <a:lnTo>
                    <a:pt x="5778500" y="6350000"/>
                  </a:lnTo>
                  <a:cubicBezTo>
                    <a:pt x="5778500" y="6350000"/>
                    <a:pt x="5778500" y="4175760"/>
                    <a:pt x="5778500" y="2917190"/>
                  </a:cubicBezTo>
                  <a:cubicBezTo>
                    <a:pt x="5778500" y="1144270"/>
                    <a:pt x="4519930" y="0"/>
                    <a:pt x="2889250" y="0"/>
                  </a:cubicBezTo>
                  <a:close/>
                </a:path>
              </a:pathLst>
            </a:custGeom>
            <a:blipFill>
              <a:blip r:embed="rId4"/>
              <a:stretch>
                <a:fillRect l="-4945" r="-4945"/>
              </a:stretch>
            </a:blipFill>
          </p:spPr>
          <p:txBody>
            <a:bodyPr/>
            <a:lstStyle/>
            <a:p>
              <a:endParaRPr lang="uk-UA"/>
            </a:p>
          </p:txBody>
        </p:sp>
        <p:sp>
          <p:nvSpPr>
            <p:cNvPr id="9" name="Freeform 9"/>
            <p:cNvSpPr/>
            <p:nvPr/>
          </p:nvSpPr>
          <p:spPr>
            <a:xfrm>
              <a:off x="0" y="0"/>
              <a:ext cx="5803900" cy="6375400"/>
            </a:xfrm>
            <a:custGeom>
              <a:avLst/>
              <a:gdLst/>
              <a:ahLst/>
              <a:cxnLst/>
              <a:rect l="l" t="t" r="r" b="b"/>
              <a:pathLst>
                <a:path w="5803900" h="6375400">
                  <a:moveTo>
                    <a:pt x="5803900" y="6375400"/>
                  </a:moveTo>
                  <a:lnTo>
                    <a:pt x="0" y="6375400"/>
                  </a:lnTo>
                  <a:lnTo>
                    <a:pt x="0" y="2929890"/>
                  </a:lnTo>
                  <a:cubicBezTo>
                    <a:pt x="0" y="2495550"/>
                    <a:pt x="74930" y="2089150"/>
                    <a:pt x="223520" y="1720850"/>
                  </a:cubicBezTo>
                  <a:cubicBezTo>
                    <a:pt x="365760" y="1367790"/>
                    <a:pt x="571500" y="1056640"/>
                    <a:pt x="836930" y="797560"/>
                  </a:cubicBezTo>
                  <a:cubicBezTo>
                    <a:pt x="1361440" y="283210"/>
                    <a:pt x="2095500" y="0"/>
                    <a:pt x="2901950" y="0"/>
                  </a:cubicBezTo>
                  <a:cubicBezTo>
                    <a:pt x="3708400" y="0"/>
                    <a:pt x="4441190" y="283210"/>
                    <a:pt x="4966970" y="797560"/>
                  </a:cubicBezTo>
                  <a:cubicBezTo>
                    <a:pt x="5232400" y="1056640"/>
                    <a:pt x="5438140" y="1367790"/>
                    <a:pt x="5580380" y="1722120"/>
                  </a:cubicBezTo>
                  <a:cubicBezTo>
                    <a:pt x="5728970" y="2090420"/>
                    <a:pt x="5803900" y="2496820"/>
                    <a:pt x="5803900" y="2931160"/>
                  </a:cubicBezTo>
                  <a:lnTo>
                    <a:pt x="5803900" y="6375400"/>
                  </a:lnTo>
                  <a:close/>
                  <a:moveTo>
                    <a:pt x="25400" y="6350000"/>
                  </a:moveTo>
                  <a:lnTo>
                    <a:pt x="5778500" y="6350000"/>
                  </a:lnTo>
                  <a:lnTo>
                    <a:pt x="5778500" y="2929890"/>
                  </a:lnTo>
                  <a:cubicBezTo>
                    <a:pt x="5778500" y="2499360"/>
                    <a:pt x="5703570" y="2095500"/>
                    <a:pt x="5557520" y="1731010"/>
                  </a:cubicBezTo>
                  <a:cubicBezTo>
                    <a:pt x="5416550" y="1380490"/>
                    <a:pt x="5212080" y="1073150"/>
                    <a:pt x="4949190" y="815340"/>
                  </a:cubicBezTo>
                  <a:cubicBezTo>
                    <a:pt x="4428490" y="306070"/>
                    <a:pt x="3700780" y="25400"/>
                    <a:pt x="2901950" y="25400"/>
                  </a:cubicBezTo>
                  <a:cubicBezTo>
                    <a:pt x="2103120" y="25400"/>
                    <a:pt x="1375410" y="306070"/>
                    <a:pt x="854710" y="815340"/>
                  </a:cubicBezTo>
                  <a:cubicBezTo>
                    <a:pt x="591820" y="1071880"/>
                    <a:pt x="387350" y="1380490"/>
                    <a:pt x="246380" y="1731010"/>
                  </a:cubicBezTo>
                  <a:cubicBezTo>
                    <a:pt x="100330" y="2095500"/>
                    <a:pt x="25400" y="2499360"/>
                    <a:pt x="25400" y="2929890"/>
                  </a:cubicBezTo>
                  <a:lnTo>
                    <a:pt x="25400" y="6350000"/>
                  </a:lnTo>
                  <a:close/>
                </a:path>
              </a:pathLst>
            </a:custGeom>
            <a:solidFill>
              <a:srgbClr val="FFFFFF"/>
            </a:solidFill>
          </p:spPr>
          <p:txBody>
            <a:bodyPr/>
            <a:lstStyle/>
            <a:p>
              <a:endParaRPr lang="uk-UA"/>
            </a:p>
          </p:txBody>
        </p:sp>
      </p:grpSp>
      <p:sp>
        <p:nvSpPr>
          <p:cNvPr id="10" name="AutoShape 10"/>
          <p:cNvSpPr/>
          <p:nvPr/>
        </p:nvSpPr>
        <p:spPr>
          <a:xfrm>
            <a:off x="1028700" y="1047750"/>
            <a:ext cx="12332919" cy="0"/>
          </a:xfrm>
          <a:prstGeom prst="line">
            <a:avLst/>
          </a:prstGeom>
          <a:ln w="19050" cap="flat">
            <a:solidFill>
              <a:srgbClr val="48276D"/>
            </a:solidFill>
            <a:prstDash val="solid"/>
            <a:headEnd type="none" w="sm" len="sm"/>
            <a:tailEnd type="none" w="sm" len="sm"/>
          </a:ln>
        </p:spPr>
        <p:txBody>
          <a:bodyPr/>
          <a:lstStyle/>
          <a:p>
            <a:endParaRPr lang="uk-UA"/>
          </a:p>
        </p:txBody>
      </p:sp>
      <p:sp>
        <p:nvSpPr>
          <p:cNvPr id="11" name="Freeform 11"/>
          <p:cNvSpPr/>
          <p:nvPr/>
        </p:nvSpPr>
        <p:spPr>
          <a:xfrm>
            <a:off x="10170313" y="729247"/>
            <a:ext cx="561540" cy="140385"/>
          </a:xfrm>
          <a:custGeom>
            <a:avLst/>
            <a:gdLst/>
            <a:ahLst/>
            <a:cxnLst/>
            <a:rect l="l" t="t" r="r" b="b"/>
            <a:pathLst>
              <a:path w="561540" h="140385">
                <a:moveTo>
                  <a:pt x="0" y="0"/>
                </a:moveTo>
                <a:lnTo>
                  <a:pt x="561540" y="0"/>
                </a:lnTo>
                <a:lnTo>
                  <a:pt x="561540" y="140385"/>
                </a:lnTo>
                <a:lnTo>
                  <a:pt x="0" y="14038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uk-UA"/>
          </a:p>
        </p:txBody>
      </p:sp>
      <p:grpSp>
        <p:nvGrpSpPr>
          <p:cNvPr id="12" name="Group 12"/>
          <p:cNvGrpSpPr/>
          <p:nvPr/>
        </p:nvGrpSpPr>
        <p:grpSpPr>
          <a:xfrm>
            <a:off x="259763" y="9410383"/>
            <a:ext cx="2450613" cy="710489"/>
            <a:chOff x="0" y="0"/>
            <a:chExt cx="645429" cy="187125"/>
          </a:xfrm>
        </p:grpSpPr>
        <p:sp>
          <p:nvSpPr>
            <p:cNvPr id="13" name="Freeform 13"/>
            <p:cNvSpPr/>
            <p:nvPr/>
          </p:nvSpPr>
          <p:spPr>
            <a:xfrm>
              <a:off x="0" y="0"/>
              <a:ext cx="645429" cy="187125"/>
            </a:xfrm>
            <a:custGeom>
              <a:avLst/>
              <a:gdLst/>
              <a:ahLst/>
              <a:cxnLst/>
              <a:rect l="l" t="t" r="r" b="b"/>
              <a:pathLst>
                <a:path w="645429" h="187125">
                  <a:moveTo>
                    <a:pt x="69502" y="0"/>
                  </a:moveTo>
                  <a:lnTo>
                    <a:pt x="575927" y="0"/>
                  </a:lnTo>
                  <a:cubicBezTo>
                    <a:pt x="594360" y="0"/>
                    <a:pt x="612038" y="7322"/>
                    <a:pt x="625072" y="20357"/>
                  </a:cubicBezTo>
                  <a:cubicBezTo>
                    <a:pt x="638107" y="33391"/>
                    <a:pt x="645429" y="51069"/>
                    <a:pt x="645429" y="69502"/>
                  </a:cubicBezTo>
                  <a:lnTo>
                    <a:pt x="645429" y="117623"/>
                  </a:lnTo>
                  <a:cubicBezTo>
                    <a:pt x="645429" y="156008"/>
                    <a:pt x="614312" y="187125"/>
                    <a:pt x="575927" y="187125"/>
                  </a:cubicBezTo>
                  <a:lnTo>
                    <a:pt x="69502" y="187125"/>
                  </a:lnTo>
                  <a:cubicBezTo>
                    <a:pt x="51069" y="187125"/>
                    <a:pt x="33391" y="179802"/>
                    <a:pt x="20357" y="166768"/>
                  </a:cubicBezTo>
                  <a:cubicBezTo>
                    <a:pt x="7322" y="153734"/>
                    <a:pt x="0" y="136056"/>
                    <a:pt x="0" y="117623"/>
                  </a:cubicBezTo>
                  <a:lnTo>
                    <a:pt x="0" y="69502"/>
                  </a:lnTo>
                  <a:cubicBezTo>
                    <a:pt x="0" y="31117"/>
                    <a:pt x="31117" y="0"/>
                    <a:pt x="69502" y="0"/>
                  </a:cubicBezTo>
                  <a:close/>
                </a:path>
              </a:pathLst>
            </a:custGeom>
            <a:solidFill>
              <a:srgbClr val="48276D"/>
            </a:solidFill>
            <a:ln cap="rnd">
              <a:noFill/>
              <a:prstDash val="solid"/>
              <a:round/>
            </a:ln>
          </p:spPr>
          <p:txBody>
            <a:bodyPr/>
            <a:lstStyle/>
            <a:p>
              <a:endParaRPr lang="uk-UA"/>
            </a:p>
          </p:txBody>
        </p:sp>
        <p:sp>
          <p:nvSpPr>
            <p:cNvPr id="14" name="TextBox 14"/>
            <p:cNvSpPr txBox="1"/>
            <p:nvPr/>
          </p:nvSpPr>
          <p:spPr>
            <a:xfrm>
              <a:off x="0" y="-47625"/>
              <a:ext cx="645429" cy="234750"/>
            </a:xfrm>
            <a:prstGeom prst="rect">
              <a:avLst/>
            </a:prstGeom>
          </p:spPr>
          <p:txBody>
            <a:bodyPr lIns="50800" tIns="50800" rIns="50800" bIns="50800" rtlCol="0" anchor="ctr"/>
            <a:lstStyle/>
            <a:p>
              <a:pPr algn="ctr">
                <a:lnSpc>
                  <a:spcPts val="2939"/>
                </a:lnSpc>
              </a:pPr>
              <a:endParaRPr/>
            </a:p>
          </p:txBody>
        </p:sp>
      </p:grpSp>
      <p:sp>
        <p:nvSpPr>
          <p:cNvPr id="15" name="Freeform 15"/>
          <p:cNvSpPr/>
          <p:nvPr/>
        </p:nvSpPr>
        <p:spPr>
          <a:xfrm>
            <a:off x="0" y="144668"/>
            <a:ext cx="1195491" cy="1169159"/>
          </a:xfrm>
          <a:custGeom>
            <a:avLst/>
            <a:gdLst/>
            <a:ahLst/>
            <a:cxnLst/>
            <a:rect l="l" t="t" r="r" b="b"/>
            <a:pathLst>
              <a:path w="1195491" h="1169159">
                <a:moveTo>
                  <a:pt x="0" y="0"/>
                </a:moveTo>
                <a:lnTo>
                  <a:pt x="1195491" y="0"/>
                </a:lnTo>
                <a:lnTo>
                  <a:pt x="1195491" y="1169159"/>
                </a:lnTo>
                <a:lnTo>
                  <a:pt x="0" y="1169159"/>
                </a:lnTo>
                <a:lnTo>
                  <a:pt x="0" y="0"/>
                </a:lnTo>
                <a:close/>
              </a:path>
            </a:pathLst>
          </a:custGeom>
          <a:blipFill>
            <a:blip r:embed="rId7"/>
            <a:stretch>
              <a:fillRect/>
            </a:stretch>
          </a:blipFill>
        </p:spPr>
        <p:txBody>
          <a:bodyPr/>
          <a:lstStyle/>
          <a:p>
            <a:endParaRPr lang="uk-UA"/>
          </a:p>
        </p:txBody>
      </p:sp>
      <p:sp>
        <p:nvSpPr>
          <p:cNvPr id="16" name="Freeform 16"/>
          <p:cNvSpPr/>
          <p:nvPr/>
        </p:nvSpPr>
        <p:spPr>
          <a:xfrm>
            <a:off x="3714947" y="2897113"/>
            <a:ext cx="6507700" cy="3245715"/>
          </a:xfrm>
          <a:custGeom>
            <a:avLst/>
            <a:gdLst/>
            <a:ahLst/>
            <a:cxnLst/>
            <a:rect l="l" t="t" r="r" b="b"/>
            <a:pathLst>
              <a:path w="6507700" h="3245715">
                <a:moveTo>
                  <a:pt x="0" y="0"/>
                </a:moveTo>
                <a:lnTo>
                  <a:pt x="6507699" y="0"/>
                </a:lnTo>
                <a:lnTo>
                  <a:pt x="6507699" y="3245715"/>
                </a:lnTo>
                <a:lnTo>
                  <a:pt x="0" y="3245715"/>
                </a:lnTo>
                <a:lnTo>
                  <a:pt x="0" y="0"/>
                </a:lnTo>
                <a:close/>
              </a:path>
            </a:pathLst>
          </a:custGeom>
          <a:blipFill>
            <a:blip r:embed="rId8"/>
            <a:stretch>
              <a:fillRect/>
            </a:stretch>
          </a:blipFill>
        </p:spPr>
        <p:txBody>
          <a:bodyPr/>
          <a:lstStyle/>
          <a:p>
            <a:endParaRPr lang="uk-UA"/>
          </a:p>
        </p:txBody>
      </p:sp>
      <p:sp>
        <p:nvSpPr>
          <p:cNvPr id="17" name="Freeform 17"/>
          <p:cNvSpPr/>
          <p:nvPr/>
        </p:nvSpPr>
        <p:spPr>
          <a:xfrm>
            <a:off x="14031070" y="5859120"/>
            <a:ext cx="3754424" cy="3754424"/>
          </a:xfrm>
          <a:custGeom>
            <a:avLst/>
            <a:gdLst/>
            <a:ahLst/>
            <a:cxnLst/>
            <a:rect l="l" t="t" r="r" b="b"/>
            <a:pathLst>
              <a:path w="3754424" h="3754424">
                <a:moveTo>
                  <a:pt x="0" y="0"/>
                </a:moveTo>
                <a:lnTo>
                  <a:pt x="3754424" y="0"/>
                </a:lnTo>
                <a:lnTo>
                  <a:pt x="3754424" y="3754424"/>
                </a:lnTo>
                <a:lnTo>
                  <a:pt x="0" y="3754424"/>
                </a:lnTo>
                <a:lnTo>
                  <a:pt x="0" y="0"/>
                </a:lnTo>
                <a:close/>
              </a:path>
            </a:pathLst>
          </a:custGeom>
          <a:blipFill>
            <a:blip r:embed="rId9"/>
            <a:stretch>
              <a:fillRect/>
            </a:stretch>
          </a:blipFill>
        </p:spPr>
        <p:txBody>
          <a:bodyPr/>
          <a:lstStyle/>
          <a:p>
            <a:endParaRPr lang="uk-UA"/>
          </a:p>
        </p:txBody>
      </p:sp>
      <p:sp>
        <p:nvSpPr>
          <p:cNvPr id="18" name="TextBox 18"/>
          <p:cNvSpPr txBox="1"/>
          <p:nvPr/>
        </p:nvSpPr>
        <p:spPr>
          <a:xfrm>
            <a:off x="13211812" y="4619624"/>
            <a:ext cx="5392939" cy="1099821"/>
          </a:xfrm>
          <a:prstGeom prst="rect">
            <a:avLst/>
          </a:prstGeom>
        </p:spPr>
        <p:txBody>
          <a:bodyPr lIns="0" tIns="0" rIns="0" bIns="0" rtlCol="0" anchor="t">
            <a:spAutoFit/>
          </a:bodyPr>
          <a:lstStyle/>
          <a:p>
            <a:pPr algn="ctr">
              <a:lnSpc>
                <a:spcPts val="4479"/>
              </a:lnSpc>
              <a:spcBef>
                <a:spcPct val="0"/>
              </a:spcBef>
            </a:pPr>
            <a:r>
              <a:rPr lang="en-US" sz="3199">
                <a:solidFill>
                  <a:srgbClr val="FFFFFF"/>
                </a:solidFill>
                <a:latin typeface="Canva Sans"/>
                <a:ea typeface="Canva Sans"/>
                <a:cs typeface="Canva Sans"/>
                <a:sym typeface="Canva Sans"/>
              </a:rPr>
              <a:t>•Пітер Кемпбел (Baylor University) </a:t>
            </a:r>
          </a:p>
        </p:txBody>
      </p:sp>
      <p:sp>
        <p:nvSpPr>
          <p:cNvPr id="19" name="TextBox 19"/>
          <p:cNvSpPr txBox="1"/>
          <p:nvPr/>
        </p:nvSpPr>
        <p:spPr>
          <a:xfrm>
            <a:off x="597746" y="111461"/>
            <a:ext cx="13442291" cy="6463308"/>
          </a:xfrm>
          <a:prstGeom prst="rect">
            <a:avLst/>
          </a:prstGeom>
        </p:spPr>
        <p:txBody>
          <a:bodyPr lIns="0" tIns="0" rIns="0" bIns="0" rtlCol="0" anchor="t">
            <a:spAutoFit/>
          </a:bodyPr>
          <a:lstStyle/>
          <a:p>
            <a:pPr algn="ctr">
              <a:lnSpc>
                <a:spcPts val="4199"/>
              </a:lnSpc>
              <a:spcBef>
                <a:spcPct val="0"/>
              </a:spcBef>
            </a:pPr>
            <a:r>
              <a:rPr lang="en-US" sz="2999" b="1" dirty="0">
                <a:solidFill>
                  <a:srgbClr val="69498D"/>
                </a:solidFill>
                <a:latin typeface="Canva Sans Bold"/>
                <a:ea typeface="Canva Sans Bold"/>
                <a:cs typeface="Canva Sans Bold"/>
                <a:sym typeface="Canva Sans Bold"/>
              </a:rPr>
              <a:t>•29 </a:t>
            </a:r>
            <a:r>
              <a:rPr lang="uk-UA" sz="2999" b="1" dirty="0">
                <a:solidFill>
                  <a:srgbClr val="69498D"/>
                </a:solidFill>
                <a:latin typeface="Canva Sans Bold"/>
                <a:ea typeface="Canva Sans Bold"/>
                <a:cs typeface="Canva Sans Bold"/>
                <a:sym typeface="Canva Sans Bold"/>
              </a:rPr>
              <a:t>вересня</a:t>
            </a:r>
            <a:r>
              <a:rPr lang="en-US" sz="2999" b="1" dirty="0">
                <a:solidFill>
                  <a:srgbClr val="69498D"/>
                </a:solidFill>
                <a:latin typeface="Canva Sans Bold"/>
                <a:ea typeface="Canva Sans Bold"/>
                <a:cs typeface="Canva Sans Bold"/>
                <a:sym typeface="Canva Sans Bold"/>
              </a:rPr>
              <a:t> 2022 р. •онлайн-лекція•</a:t>
            </a:r>
            <a:r>
              <a:rPr lang="uk-UA" sz="2999" b="1" dirty="0">
                <a:solidFill>
                  <a:srgbClr val="69498D"/>
                </a:solidFill>
                <a:latin typeface="Canva Sans Bold"/>
                <a:ea typeface="Canva Sans Bold"/>
                <a:cs typeface="Canva Sans Bold"/>
                <a:sym typeface="Canva Sans Bold"/>
              </a:rPr>
              <a:t> </a:t>
            </a:r>
            <a:r>
              <a:rPr lang="en-US" sz="2999" b="1" dirty="0">
                <a:solidFill>
                  <a:srgbClr val="69498D"/>
                </a:solidFill>
                <a:latin typeface="Canva Sans Bold"/>
                <a:ea typeface="Canva Sans Bold"/>
                <a:cs typeface="Canva Sans Bold"/>
                <a:sym typeface="Canva Sans Bold"/>
              </a:rPr>
              <a:t>«</a:t>
            </a:r>
            <a:r>
              <a:rPr lang="uk-UA" sz="2999" b="1" dirty="0">
                <a:solidFill>
                  <a:srgbClr val="69498D"/>
                </a:solidFill>
                <a:latin typeface="Canva Sans Bold"/>
                <a:ea typeface="Canva Sans Bold"/>
                <a:cs typeface="Canva Sans Bold"/>
                <a:sym typeface="Canva Sans Bold"/>
              </a:rPr>
              <a:t>Чому держави воюють</a:t>
            </a:r>
            <a:r>
              <a:rPr lang="en-US" sz="2999" b="1" dirty="0">
                <a:solidFill>
                  <a:srgbClr val="69498D"/>
                </a:solidFill>
                <a:latin typeface="Canva Sans Bold"/>
                <a:ea typeface="Canva Sans Bold"/>
                <a:cs typeface="Canva Sans Bold"/>
                <a:sym typeface="Canva Sans Bold"/>
              </a:rPr>
              <a:t>?»</a:t>
            </a:r>
            <a:endParaRPr lang="uk-UA" sz="2999" b="1" dirty="0">
              <a:solidFill>
                <a:srgbClr val="69498D"/>
              </a:solidFill>
              <a:latin typeface="Canva Sans Bold"/>
              <a:ea typeface="Canva Sans Bold"/>
              <a:cs typeface="Canva Sans Bold"/>
              <a:sym typeface="Canva Sans Bold"/>
            </a:endParaRPr>
          </a:p>
          <a:p>
            <a:pPr algn="ctr">
              <a:lnSpc>
                <a:spcPts val="4199"/>
              </a:lnSpc>
              <a:spcBef>
                <a:spcPct val="0"/>
              </a:spcBef>
            </a:pPr>
            <a:endParaRPr lang="en-US" sz="2999" b="1" dirty="0">
              <a:solidFill>
                <a:srgbClr val="69498D"/>
              </a:solidFill>
              <a:latin typeface="Canva Sans Bold"/>
              <a:ea typeface="Canva Sans Bold"/>
              <a:cs typeface="Canva Sans Bold"/>
              <a:sym typeface="Canva Sans Bold"/>
            </a:endParaRPr>
          </a:p>
          <a:p>
            <a:pPr algn="ctr">
              <a:lnSpc>
                <a:spcPts val="4199"/>
              </a:lnSpc>
              <a:spcBef>
                <a:spcPct val="0"/>
              </a:spcBef>
            </a:pPr>
            <a:endParaRPr lang="uk-UA" sz="2999" b="1" dirty="0">
              <a:solidFill>
                <a:srgbClr val="69498D"/>
              </a:solidFill>
              <a:latin typeface="Canva Sans Bold"/>
              <a:ea typeface="Canva Sans Bold"/>
              <a:cs typeface="Canva Sans Bold"/>
              <a:sym typeface="Canva Sans Bold"/>
            </a:endParaRPr>
          </a:p>
          <a:p>
            <a:pPr algn="ctr">
              <a:lnSpc>
                <a:spcPts val="4199"/>
              </a:lnSpc>
              <a:spcBef>
                <a:spcPct val="0"/>
              </a:spcBef>
            </a:pPr>
            <a:endParaRPr lang="uk-UA" sz="2999" b="1" dirty="0">
              <a:solidFill>
                <a:srgbClr val="69498D"/>
              </a:solidFill>
              <a:latin typeface="Canva Sans Bold"/>
              <a:ea typeface="Canva Sans Bold"/>
              <a:cs typeface="Canva Sans Bold"/>
              <a:sym typeface="Canva Sans Bold"/>
            </a:endParaRPr>
          </a:p>
          <a:p>
            <a:pPr algn="ctr">
              <a:lnSpc>
                <a:spcPts val="4199"/>
              </a:lnSpc>
              <a:spcBef>
                <a:spcPct val="0"/>
              </a:spcBef>
            </a:pPr>
            <a:endParaRPr lang="uk-UA" sz="2999" b="1" dirty="0">
              <a:solidFill>
                <a:srgbClr val="69498D"/>
              </a:solidFill>
              <a:latin typeface="Canva Sans Bold"/>
              <a:ea typeface="Canva Sans Bold"/>
              <a:cs typeface="Canva Sans Bold"/>
              <a:sym typeface="Canva Sans Bold"/>
            </a:endParaRPr>
          </a:p>
          <a:p>
            <a:pPr algn="ctr">
              <a:lnSpc>
                <a:spcPts val="4199"/>
              </a:lnSpc>
              <a:spcBef>
                <a:spcPct val="0"/>
              </a:spcBef>
            </a:pPr>
            <a:endParaRPr lang="uk-UA" sz="2999" b="1" dirty="0">
              <a:solidFill>
                <a:srgbClr val="69498D"/>
              </a:solidFill>
              <a:latin typeface="Canva Sans Bold"/>
              <a:ea typeface="Canva Sans Bold"/>
              <a:cs typeface="Canva Sans Bold"/>
              <a:sym typeface="Canva Sans Bold"/>
            </a:endParaRPr>
          </a:p>
          <a:p>
            <a:pPr algn="ctr">
              <a:lnSpc>
                <a:spcPts val="4199"/>
              </a:lnSpc>
              <a:spcBef>
                <a:spcPct val="0"/>
              </a:spcBef>
            </a:pPr>
            <a:r>
              <a:rPr lang="en-US" sz="2999" b="1" dirty="0">
                <a:solidFill>
                  <a:srgbClr val="69498D"/>
                </a:solidFill>
                <a:latin typeface="Canva Sans Bold"/>
                <a:ea typeface="Canva Sans Bold"/>
                <a:cs typeface="Canva Sans Bold"/>
                <a:sym typeface="Canva Sans Bold"/>
              </a:rPr>
              <a:t>•</a:t>
            </a:r>
            <a:endParaRPr lang="uk-UA" sz="2999" b="1" dirty="0">
              <a:solidFill>
                <a:srgbClr val="69498D"/>
              </a:solidFill>
              <a:latin typeface="Canva Sans Bold"/>
              <a:ea typeface="Canva Sans Bold"/>
              <a:cs typeface="Canva Sans Bold"/>
              <a:sym typeface="Canva Sans Bold"/>
            </a:endParaRPr>
          </a:p>
          <a:p>
            <a:pPr algn="ctr">
              <a:lnSpc>
                <a:spcPts val="4199"/>
              </a:lnSpc>
              <a:spcBef>
                <a:spcPct val="0"/>
              </a:spcBef>
            </a:pPr>
            <a:endParaRPr lang="uk-UA" sz="2999" b="1" dirty="0">
              <a:solidFill>
                <a:srgbClr val="69498D"/>
              </a:solidFill>
              <a:latin typeface="Canva Sans Bold"/>
              <a:ea typeface="Canva Sans Bold"/>
              <a:cs typeface="Canva Sans Bold"/>
              <a:sym typeface="Canva Sans Bold"/>
            </a:endParaRPr>
          </a:p>
          <a:p>
            <a:pPr algn="ctr">
              <a:lnSpc>
                <a:spcPts val="4199"/>
              </a:lnSpc>
              <a:spcBef>
                <a:spcPct val="0"/>
              </a:spcBef>
            </a:pPr>
            <a:endParaRPr lang="uk-UA" sz="2999" b="1" dirty="0">
              <a:solidFill>
                <a:srgbClr val="69498D"/>
              </a:solidFill>
              <a:latin typeface="Canva Sans Bold"/>
              <a:ea typeface="Canva Sans Bold"/>
              <a:cs typeface="Canva Sans Bold"/>
              <a:sym typeface="Canva Sans Bold"/>
            </a:endParaRPr>
          </a:p>
          <a:p>
            <a:pPr algn="ctr">
              <a:lnSpc>
                <a:spcPts val="4199"/>
              </a:lnSpc>
              <a:spcBef>
                <a:spcPct val="0"/>
              </a:spcBef>
            </a:pPr>
            <a:endParaRPr lang="uk-UA" sz="2999" b="1" dirty="0">
              <a:solidFill>
                <a:srgbClr val="69498D"/>
              </a:solidFill>
              <a:latin typeface="Canva Sans Bold"/>
              <a:ea typeface="Canva Sans Bold"/>
              <a:cs typeface="Canva Sans Bold"/>
              <a:sym typeface="Canva Sans Bold"/>
            </a:endParaRPr>
          </a:p>
          <a:p>
            <a:pPr algn="ctr">
              <a:lnSpc>
                <a:spcPts val="4199"/>
              </a:lnSpc>
              <a:spcBef>
                <a:spcPct val="0"/>
              </a:spcBef>
            </a:pPr>
            <a:r>
              <a:rPr lang="uk-UA" sz="1600" b="1" dirty="0">
                <a:solidFill>
                  <a:srgbClr val="5170FF"/>
                </a:solidFill>
                <a:latin typeface="Canva Sans Bold"/>
                <a:ea typeface="Canva Sans Bold"/>
                <a:cs typeface="Canva Sans Bold"/>
                <a:sym typeface="Canva Sans Bold"/>
              </a:rPr>
              <a:t> </a:t>
            </a:r>
          </a:p>
          <a:p>
            <a:pPr algn="ctr">
              <a:lnSpc>
                <a:spcPts val="4199"/>
              </a:lnSpc>
              <a:spcBef>
                <a:spcPct val="0"/>
              </a:spcBef>
            </a:pPr>
            <a:r>
              <a:rPr lang="uk-UA" sz="1600" b="1" dirty="0">
                <a:solidFill>
                  <a:srgbClr val="5170FF"/>
                </a:solidFill>
                <a:latin typeface="Canva Sans Bold"/>
                <a:ea typeface="Canva Sans Bold"/>
                <a:cs typeface="Canva Sans Bold"/>
                <a:sym typeface="Canva Sans Bold"/>
              </a:rPr>
              <a:t>     </a:t>
            </a:r>
            <a:r>
              <a:rPr lang="en-US" sz="1600" b="1" dirty="0">
                <a:solidFill>
                  <a:srgbClr val="5170FF"/>
                </a:solidFill>
                <a:latin typeface="Canva Sans Bold"/>
                <a:ea typeface="Canva Sans Bold"/>
                <a:cs typeface="Canva Sans Bold"/>
                <a:sym typeface="Canva Sans Bold"/>
              </a:rPr>
              <a:t>l</a:t>
            </a:r>
          </a:p>
        </p:txBody>
      </p:sp>
      <p:sp>
        <p:nvSpPr>
          <p:cNvPr id="20" name="TextBox 20"/>
          <p:cNvSpPr txBox="1"/>
          <p:nvPr/>
        </p:nvSpPr>
        <p:spPr>
          <a:xfrm>
            <a:off x="9071015" y="4962842"/>
            <a:ext cx="145971" cy="323215"/>
          </a:xfrm>
          <a:prstGeom prst="rect">
            <a:avLst/>
          </a:prstGeom>
        </p:spPr>
        <p:txBody>
          <a:bodyPr lIns="0" tIns="0" rIns="0" bIns="0" rtlCol="0" anchor="t">
            <a:spAutoFit/>
          </a:bodyPr>
          <a:lstStyle/>
          <a:p>
            <a:pPr algn="ctr">
              <a:lnSpc>
                <a:spcPts val="2659"/>
              </a:lnSpc>
              <a:spcBef>
                <a:spcPct val="0"/>
              </a:spcBef>
            </a:pPr>
            <a:r>
              <a:rPr lang="en-US" sz="1899">
                <a:solidFill>
                  <a:srgbClr val="000000"/>
                </a:solidFill>
                <a:latin typeface="Canva Sans"/>
                <a:ea typeface="Canva Sans"/>
                <a:cs typeface="Canva Sans"/>
                <a:sym typeface="Canva Sans"/>
              </a:rPr>
              <a:t>• </a:t>
            </a:r>
          </a:p>
        </p:txBody>
      </p:sp>
      <p:sp>
        <p:nvSpPr>
          <p:cNvPr id="21" name="TextBox 21"/>
          <p:cNvSpPr txBox="1"/>
          <p:nvPr/>
        </p:nvSpPr>
        <p:spPr>
          <a:xfrm>
            <a:off x="13291726" y="8845906"/>
            <a:ext cx="5233111" cy="1661796"/>
          </a:xfrm>
          <a:prstGeom prst="rect">
            <a:avLst/>
          </a:prstGeom>
        </p:spPr>
        <p:txBody>
          <a:bodyPr lIns="0" tIns="0" rIns="0" bIns="0" rtlCol="0" anchor="t">
            <a:spAutoFit/>
          </a:bodyPr>
          <a:lstStyle/>
          <a:p>
            <a:pPr algn="ctr">
              <a:lnSpc>
                <a:spcPts val="4479"/>
              </a:lnSpc>
              <a:spcBef>
                <a:spcPct val="0"/>
              </a:spcBef>
            </a:pPr>
            <a:r>
              <a:rPr lang="en-US" sz="3199">
                <a:solidFill>
                  <a:srgbClr val="FFFFFF"/>
                </a:solidFill>
                <a:latin typeface="Canva Sans"/>
                <a:ea typeface="Canva Sans"/>
                <a:cs typeface="Canva Sans"/>
                <a:sym typeface="Canva Sans"/>
              </a:rPr>
              <a:t> William Wohlforth (Dartmouth College) </a:t>
            </a:r>
          </a:p>
          <a:p>
            <a:pPr algn="ctr">
              <a:lnSpc>
                <a:spcPts val="4479"/>
              </a:lnSpc>
              <a:spcBef>
                <a:spcPct val="0"/>
              </a:spcBef>
            </a:pPr>
            <a:r>
              <a:rPr lang="en-US" sz="3199">
                <a:solidFill>
                  <a:srgbClr val="FFFFFF"/>
                </a:solidFill>
                <a:latin typeface="Canva Sans"/>
                <a:ea typeface="Canva Sans"/>
                <a:cs typeface="Canva Sans"/>
                <a:sym typeface="Canva Sans"/>
              </a:rPr>
              <a:t> </a:t>
            </a:r>
          </a:p>
        </p:txBody>
      </p:sp>
      <p:sp>
        <p:nvSpPr>
          <p:cNvPr id="22" name="TextBox 22"/>
          <p:cNvSpPr txBox="1"/>
          <p:nvPr/>
        </p:nvSpPr>
        <p:spPr>
          <a:xfrm>
            <a:off x="259763" y="6286500"/>
            <a:ext cx="12767130" cy="5006242"/>
          </a:xfrm>
          <a:prstGeom prst="rect">
            <a:avLst/>
          </a:prstGeom>
        </p:spPr>
        <p:txBody>
          <a:bodyPr wrap="square" lIns="0" tIns="0" rIns="0" bIns="0" rtlCol="0" anchor="t">
            <a:spAutoFit/>
          </a:bodyPr>
          <a:lstStyle/>
          <a:p>
            <a:pPr algn="ctr">
              <a:lnSpc>
                <a:spcPts val="4339"/>
              </a:lnSpc>
              <a:spcBef>
                <a:spcPct val="0"/>
              </a:spcBef>
            </a:pPr>
            <a:r>
              <a:rPr lang="en-US" sz="3099" b="1" dirty="0">
                <a:solidFill>
                  <a:srgbClr val="69498D"/>
                </a:solidFill>
                <a:latin typeface="Canva Sans Bold"/>
                <a:ea typeface="Canva Sans Bold"/>
                <a:cs typeface="Canva Sans Bold"/>
                <a:sym typeface="Canva Sans Bold"/>
              </a:rPr>
              <a:t>05 </a:t>
            </a:r>
            <a:r>
              <a:rPr lang="uk-UA" sz="3099" b="1" dirty="0">
                <a:solidFill>
                  <a:srgbClr val="69498D"/>
                </a:solidFill>
                <a:latin typeface="Canva Sans Bold"/>
                <a:ea typeface="Canva Sans Bold"/>
                <a:cs typeface="Canva Sans Bold"/>
                <a:sym typeface="Canva Sans Bold"/>
              </a:rPr>
              <a:t>жовтня</a:t>
            </a:r>
            <a:r>
              <a:rPr lang="en-US" sz="3099" b="1" dirty="0">
                <a:solidFill>
                  <a:srgbClr val="69498D"/>
                </a:solidFill>
                <a:latin typeface="Canva Sans Bold"/>
                <a:ea typeface="Canva Sans Bold"/>
                <a:cs typeface="Canva Sans Bold"/>
                <a:sym typeface="Canva Sans Bold"/>
              </a:rPr>
              <a:t> 2022 р. </a:t>
            </a:r>
          </a:p>
          <a:p>
            <a:pPr lvl="0"/>
            <a:r>
              <a:rPr lang="en-US" sz="3099" b="1" dirty="0">
                <a:solidFill>
                  <a:srgbClr val="69498D"/>
                </a:solidFill>
                <a:latin typeface="Canva Sans Bold"/>
                <a:ea typeface="Canva Sans Bold"/>
                <a:cs typeface="Canva Sans Bold"/>
                <a:sym typeface="Canva Sans Bold"/>
              </a:rPr>
              <a:t>•</a:t>
            </a:r>
            <a:r>
              <a:rPr lang="uk-UA" sz="3099" b="1" dirty="0">
                <a:solidFill>
                  <a:srgbClr val="69498D"/>
                </a:solidFill>
                <a:latin typeface="Canva Sans Bold"/>
                <a:ea typeface="Canva Sans Bold"/>
                <a:cs typeface="Canva Sans Bold"/>
                <a:sym typeface="Canva Sans Bold"/>
              </a:rPr>
              <a:t>онлайн-лекція «Російсько-українська війна з погляду теорій реалізму</a:t>
            </a:r>
            <a:r>
              <a:rPr lang="en-US" sz="2400" b="1" dirty="0">
                <a:solidFill>
                  <a:srgbClr val="69498D"/>
                </a:solidFill>
                <a:latin typeface="Canva Sans Bold"/>
                <a:ea typeface="Canva Sans Bold"/>
                <a:cs typeface="Canva Sans Bold"/>
                <a:sym typeface="Canva Sans Bold"/>
              </a:rPr>
              <a:t>»</a:t>
            </a:r>
            <a:r>
              <a:rPr lang="ru-RU" sz="2400" b="1" dirty="0"/>
              <a:t> </a:t>
            </a:r>
          </a:p>
          <a:p>
            <a:pPr lvl="0"/>
            <a:r>
              <a:rPr lang="uk-UA" sz="2400" b="1" dirty="0"/>
              <a:t>Розглянуто питання російського вторгнення на територію України з точки зору теорії реалізму</a:t>
            </a:r>
            <a:r>
              <a:rPr lang="ru-RU" sz="2400" b="1" dirty="0"/>
              <a:t>.</a:t>
            </a:r>
            <a:endParaRPr lang="ru-UA" sz="2400" b="1" dirty="0"/>
          </a:p>
          <a:p>
            <a:pPr lvl="0"/>
            <a:r>
              <a:rPr lang="uk-UA" sz="2400" b="1" dirty="0"/>
              <a:t>Спробували пояснити питання агресивної та войовничої поведінки Росії, з точки зору внутрішніх </a:t>
            </a:r>
            <a:r>
              <a:rPr lang="uk-UA" sz="2400" b="1" dirty="0" err="1"/>
              <a:t>відчуттів</a:t>
            </a:r>
            <a:r>
              <a:rPr lang="uk-UA" sz="2400" b="1" dirty="0"/>
              <a:t> небезпеки серед еліти та населення, авторитарної та імперської політики глянули геополітичну реальність Післявоєнного періоду та Холодної війни, котра вплинула на формування </a:t>
            </a:r>
            <a:r>
              <a:rPr lang="uk-UA" sz="2400" b="1" dirty="0" err="1"/>
              <a:t>мілітарних</a:t>
            </a:r>
            <a:r>
              <a:rPr lang="uk-UA" sz="2400" b="1" dirty="0"/>
              <a:t> настроїв всередині Росії</a:t>
            </a:r>
            <a:r>
              <a:rPr lang="ru-RU" sz="2400" b="1" dirty="0"/>
              <a:t>.</a:t>
            </a:r>
            <a:endParaRPr lang="en-US" sz="3099" b="1" dirty="0">
              <a:solidFill>
                <a:srgbClr val="69498D"/>
              </a:solidFill>
              <a:latin typeface="Canva Sans Bold"/>
              <a:ea typeface="Canva Sans Bold"/>
              <a:cs typeface="Canva Sans Bold"/>
              <a:sym typeface="Canva Sans Bold"/>
            </a:endParaRPr>
          </a:p>
          <a:p>
            <a:pPr algn="ctr">
              <a:lnSpc>
                <a:spcPts val="4339"/>
              </a:lnSpc>
              <a:spcBef>
                <a:spcPct val="0"/>
              </a:spcBef>
            </a:pPr>
            <a:r>
              <a:rPr lang="en-US" b="1" dirty="0">
                <a:solidFill>
                  <a:srgbClr val="5170FF"/>
                </a:solidFill>
                <a:latin typeface="Canva Sans Bold"/>
                <a:ea typeface="Canva Sans Bold"/>
                <a:cs typeface="Canva Sans Bold"/>
                <a:sym typeface="Canva Sans Bold"/>
              </a:rPr>
              <a:t>•https://www.facebook.com/History.chmnu/posts/pfbid034r5etJpgqnsc1DCUhd9QY6XA65tVUYYTuvznHkPf8aw4zvYAqhN7BUr99DgcgmtVl</a:t>
            </a:r>
            <a:endParaRPr lang="uk-UA" b="1" dirty="0">
              <a:solidFill>
                <a:srgbClr val="5170FF"/>
              </a:solidFill>
              <a:latin typeface="Canva Sans Bold"/>
              <a:ea typeface="Canva Sans Bold"/>
              <a:cs typeface="Canva Sans Bold"/>
              <a:sym typeface="Canva Sans Bold"/>
            </a:endParaRPr>
          </a:p>
          <a:p>
            <a:pPr algn="ctr">
              <a:lnSpc>
                <a:spcPts val="4339"/>
              </a:lnSpc>
              <a:spcBef>
                <a:spcPct val="0"/>
              </a:spcBef>
            </a:pPr>
            <a:endParaRPr lang="en-US" b="1" dirty="0">
              <a:solidFill>
                <a:srgbClr val="5170FF"/>
              </a:solidFill>
              <a:latin typeface="Canva Sans Bold"/>
              <a:ea typeface="Canva Sans Bold"/>
              <a:cs typeface="Canva Sans Bold"/>
              <a:sym typeface="Canva Sans Bold"/>
            </a:endParaRPr>
          </a:p>
        </p:txBody>
      </p:sp>
      <p:sp>
        <p:nvSpPr>
          <p:cNvPr id="23" name="TextBox 23"/>
          <p:cNvSpPr txBox="1"/>
          <p:nvPr/>
        </p:nvSpPr>
        <p:spPr>
          <a:xfrm>
            <a:off x="4800446" y="9229725"/>
            <a:ext cx="8744936" cy="323215"/>
          </a:xfrm>
          <a:prstGeom prst="rect">
            <a:avLst/>
          </a:prstGeom>
        </p:spPr>
        <p:txBody>
          <a:bodyPr lIns="0" tIns="0" rIns="0" bIns="0" rtlCol="0" anchor="t">
            <a:spAutoFit/>
          </a:bodyPr>
          <a:lstStyle/>
          <a:p>
            <a:pPr algn="ctr">
              <a:lnSpc>
                <a:spcPts val="2659"/>
              </a:lnSpc>
              <a:spcBef>
                <a:spcPct val="0"/>
              </a:spcBef>
            </a:pPr>
            <a:r>
              <a:rPr lang="en-US" sz="1899">
                <a:solidFill>
                  <a:srgbClr val="000000"/>
                </a:solidFill>
                <a:latin typeface="Canva Sans"/>
                <a:ea typeface="Canva Sans"/>
                <a:cs typeface="Canva Sans"/>
                <a:sym typeface="Canva Sans"/>
              </a:rPr>
              <a:t>• </a:t>
            </a:r>
          </a:p>
        </p:txBody>
      </p:sp>
      <p:sp>
        <p:nvSpPr>
          <p:cNvPr id="24" name="TextBox 24"/>
          <p:cNvSpPr txBox="1"/>
          <p:nvPr/>
        </p:nvSpPr>
        <p:spPr>
          <a:xfrm>
            <a:off x="9071015" y="4962842"/>
            <a:ext cx="145971" cy="323215"/>
          </a:xfrm>
          <a:prstGeom prst="rect">
            <a:avLst/>
          </a:prstGeom>
        </p:spPr>
        <p:txBody>
          <a:bodyPr lIns="0" tIns="0" rIns="0" bIns="0" rtlCol="0" anchor="t">
            <a:spAutoFit/>
          </a:bodyPr>
          <a:lstStyle/>
          <a:p>
            <a:pPr algn="ctr">
              <a:lnSpc>
                <a:spcPts val="2659"/>
              </a:lnSpc>
              <a:spcBef>
                <a:spcPct val="0"/>
              </a:spcBef>
            </a:pPr>
            <a:r>
              <a:rPr lang="en-US" sz="1899">
                <a:solidFill>
                  <a:srgbClr val="000000"/>
                </a:solidFill>
                <a:latin typeface="Canva Sans"/>
                <a:ea typeface="Canva Sans"/>
                <a:cs typeface="Canva Sans"/>
                <a:sym typeface="Canva Sans"/>
              </a:rPr>
              <a:t>• </a:t>
            </a:r>
          </a:p>
        </p:txBody>
      </p:sp>
      <p:pic>
        <p:nvPicPr>
          <p:cNvPr id="1026" name="Picture 2" descr="Немає опису світлини.">
            <a:extLst>
              <a:ext uri="{FF2B5EF4-FFF2-40B4-BE49-F238E27FC236}">
                <a16:creationId xmlns:a16="http://schemas.microsoft.com/office/drawing/2014/main" xmlns="" id="{04FC760B-0C3C-5FFA-A572-10A41F68593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63400" y="647034"/>
            <a:ext cx="6766624" cy="2418201"/>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xmlns="" id="{C7BCFD9E-92EB-3708-B9CE-53037664E427}"/>
              </a:ext>
            </a:extLst>
          </p:cNvPr>
          <p:cNvSpPr txBox="1"/>
          <p:nvPr/>
        </p:nvSpPr>
        <p:spPr>
          <a:xfrm>
            <a:off x="345088" y="1374078"/>
            <a:ext cx="4695394" cy="923330"/>
          </a:xfrm>
          <a:prstGeom prst="rect">
            <a:avLst/>
          </a:prstGeom>
          <a:noFill/>
        </p:spPr>
        <p:txBody>
          <a:bodyPr wrap="square">
            <a:spAutoFit/>
          </a:bodyPr>
          <a:lstStyle/>
          <a:p>
            <a:r>
              <a:rPr lang="en-US" dirty="0">
                <a:hlinkClick r:id="rId11"/>
              </a:rPr>
              <a:t>https://www.facebook.com/photo/?fbid=440584261391009&amp;set=pcb.440584564724312</a:t>
            </a:r>
            <a:endParaRPr lang="uk-UA" dirty="0"/>
          </a:p>
          <a:p>
            <a:endParaRPr lang="uk-UA"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4800446" y="9258300"/>
            <a:ext cx="12458854" cy="0"/>
          </a:xfrm>
          <a:prstGeom prst="line">
            <a:avLst/>
          </a:prstGeom>
          <a:ln w="19050" cap="flat">
            <a:solidFill>
              <a:srgbClr val="48276D"/>
            </a:solidFill>
            <a:prstDash val="solid"/>
            <a:headEnd type="none" w="sm" len="sm"/>
            <a:tailEnd type="none" w="sm" len="sm"/>
          </a:ln>
        </p:spPr>
        <p:txBody>
          <a:bodyPr/>
          <a:lstStyle/>
          <a:p>
            <a:endParaRPr lang="uk-UA"/>
          </a:p>
        </p:txBody>
      </p:sp>
      <p:sp>
        <p:nvSpPr>
          <p:cNvPr id="3" name="Freeform 3"/>
          <p:cNvSpPr/>
          <p:nvPr/>
        </p:nvSpPr>
        <p:spPr>
          <a:xfrm>
            <a:off x="15498007" y="7924463"/>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alphaModFix amt="35000"/>
              <a:extLst>
                <a:ext uri="{96DAC541-7B7A-43D3-8B79-37D633B846F1}">
                  <asvg:svgBlip xmlns:asvg="http://schemas.microsoft.com/office/drawing/2016/SVG/main" xmlns="" r:embed="rId3"/>
                </a:ext>
              </a:extLst>
            </a:blip>
            <a:stretch>
              <a:fillRect/>
            </a:stretch>
          </a:blipFill>
        </p:spPr>
        <p:txBody>
          <a:bodyPr/>
          <a:lstStyle/>
          <a:p>
            <a:endParaRPr lang="uk-UA"/>
          </a:p>
        </p:txBody>
      </p:sp>
      <p:sp>
        <p:nvSpPr>
          <p:cNvPr id="4" name="AutoShape 4"/>
          <p:cNvSpPr/>
          <p:nvPr/>
        </p:nvSpPr>
        <p:spPr>
          <a:xfrm flipV="1">
            <a:off x="1028700" y="1047750"/>
            <a:ext cx="16230600" cy="0"/>
          </a:xfrm>
          <a:prstGeom prst="line">
            <a:avLst/>
          </a:prstGeom>
          <a:ln w="19050" cap="flat">
            <a:solidFill>
              <a:srgbClr val="48276D"/>
            </a:solidFill>
            <a:prstDash val="solid"/>
            <a:headEnd type="none" w="sm" len="sm"/>
            <a:tailEnd type="none" w="sm" len="sm"/>
          </a:ln>
        </p:spPr>
        <p:txBody>
          <a:bodyPr/>
          <a:lstStyle/>
          <a:p>
            <a:endParaRPr lang="uk-UA"/>
          </a:p>
        </p:txBody>
      </p:sp>
      <p:sp>
        <p:nvSpPr>
          <p:cNvPr id="5" name="Freeform 5"/>
          <p:cNvSpPr/>
          <p:nvPr/>
        </p:nvSpPr>
        <p:spPr>
          <a:xfrm>
            <a:off x="16696854" y="642116"/>
            <a:ext cx="562446" cy="375305"/>
          </a:xfrm>
          <a:custGeom>
            <a:avLst/>
            <a:gdLst/>
            <a:ahLst/>
            <a:cxnLst/>
            <a:rect l="l" t="t" r="r" b="b"/>
            <a:pathLst>
              <a:path w="562446" h="375305">
                <a:moveTo>
                  <a:pt x="0" y="0"/>
                </a:moveTo>
                <a:lnTo>
                  <a:pt x="562446" y="0"/>
                </a:lnTo>
                <a:lnTo>
                  <a:pt x="562446" y="375305"/>
                </a:lnTo>
                <a:lnTo>
                  <a:pt x="0" y="37530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uk-UA"/>
          </a:p>
        </p:txBody>
      </p:sp>
      <p:grpSp>
        <p:nvGrpSpPr>
          <p:cNvPr id="6" name="Group 6"/>
          <p:cNvGrpSpPr/>
          <p:nvPr/>
        </p:nvGrpSpPr>
        <p:grpSpPr>
          <a:xfrm>
            <a:off x="799875" y="3305307"/>
            <a:ext cx="6249479" cy="3624307"/>
            <a:chOff x="0" y="0"/>
            <a:chExt cx="821735" cy="476555"/>
          </a:xfrm>
        </p:grpSpPr>
        <p:sp>
          <p:nvSpPr>
            <p:cNvPr id="7" name="Freeform 7"/>
            <p:cNvSpPr/>
            <p:nvPr/>
          </p:nvSpPr>
          <p:spPr>
            <a:xfrm>
              <a:off x="0" y="0"/>
              <a:ext cx="821735" cy="476555"/>
            </a:xfrm>
            <a:custGeom>
              <a:avLst/>
              <a:gdLst/>
              <a:ahLst/>
              <a:cxnLst/>
              <a:rect l="l" t="t" r="r" b="b"/>
              <a:pathLst>
                <a:path w="821735" h="476555">
                  <a:moveTo>
                    <a:pt x="0" y="0"/>
                  </a:moveTo>
                  <a:lnTo>
                    <a:pt x="821735" y="0"/>
                  </a:lnTo>
                  <a:lnTo>
                    <a:pt x="821735" y="476555"/>
                  </a:lnTo>
                  <a:lnTo>
                    <a:pt x="0" y="476555"/>
                  </a:lnTo>
                  <a:close/>
                </a:path>
              </a:pathLst>
            </a:custGeom>
            <a:blipFill>
              <a:blip r:embed="rId6"/>
              <a:stretch>
                <a:fillRect l="-4711" r="-4711"/>
              </a:stretch>
            </a:blipFill>
          </p:spPr>
          <p:txBody>
            <a:bodyPr/>
            <a:lstStyle/>
            <a:p>
              <a:endParaRPr lang="uk-UA"/>
            </a:p>
          </p:txBody>
        </p:sp>
      </p:grpSp>
      <p:grpSp>
        <p:nvGrpSpPr>
          <p:cNvPr id="8" name="Group 8"/>
          <p:cNvGrpSpPr/>
          <p:nvPr/>
        </p:nvGrpSpPr>
        <p:grpSpPr>
          <a:xfrm>
            <a:off x="17243189" y="2833442"/>
            <a:ext cx="1044811" cy="5724034"/>
            <a:chOff x="0" y="0"/>
            <a:chExt cx="275176" cy="1507565"/>
          </a:xfrm>
        </p:grpSpPr>
        <p:sp>
          <p:nvSpPr>
            <p:cNvPr id="9" name="Freeform 9"/>
            <p:cNvSpPr/>
            <p:nvPr/>
          </p:nvSpPr>
          <p:spPr>
            <a:xfrm>
              <a:off x="0" y="0"/>
              <a:ext cx="275176" cy="1507565"/>
            </a:xfrm>
            <a:custGeom>
              <a:avLst/>
              <a:gdLst/>
              <a:ahLst/>
              <a:cxnLst/>
              <a:rect l="l" t="t" r="r" b="b"/>
              <a:pathLst>
                <a:path w="275176" h="1507565">
                  <a:moveTo>
                    <a:pt x="0" y="0"/>
                  </a:moveTo>
                  <a:lnTo>
                    <a:pt x="275176" y="0"/>
                  </a:lnTo>
                  <a:lnTo>
                    <a:pt x="275176" y="1507565"/>
                  </a:lnTo>
                  <a:lnTo>
                    <a:pt x="0" y="1507565"/>
                  </a:lnTo>
                  <a:close/>
                </a:path>
              </a:pathLst>
            </a:custGeom>
            <a:gradFill rotWithShape="1">
              <a:gsLst>
                <a:gs pos="0">
                  <a:srgbClr val="9374B3">
                    <a:alpha val="100000"/>
                  </a:srgbClr>
                </a:gs>
                <a:gs pos="50000">
                  <a:srgbClr val="7161A6">
                    <a:alpha val="100000"/>
                  </a:srgbClr>
                </a:gs>
                <a:gs pos="100000">
                  <a:srgbClr val="4A4D9C">
                    <a:alpha val="100000"/>
                  </a:srgbClr>
                </a:gs>
              </a:gsLst>
              <a:lin ang="0"/>
            </a:gradFill>
          </p:spPr>
          <p:txBody>
            <a:bodyPr/>
            <a:lstStyle/>
            <a:p>
              <a:endParaRPr lang="uk-UA"/>
            </a:p>
          </p:txBody>
        </p:sp>
        <p:sp>
          <p:nvSpPr>
            <p:cNvPr id="10" name="TextBox 10"/>
            <p:cNvSpPr txBox="1"/>
            <p:nvPr/>
          </p:nvSpPr>
          <p:spPr>
            <a:xfrm>
              <a:off x="0" y="-38100"/>
              <a:ext cx="275176" cy="1545665"/>
            </a:xfrm>
            <a:prstGeom prst="rect">
              <a:avLst/>
            </a:prstGeom>
          </p:spPr>
          <p:txBody>
            <a:bodyPr lIns="50800" tIns="50800" rIns="50800" bIns="50800" rtlCol="0" anchor="ctr"/>
            <a:lstStyle/>
            <a:p>
              <a:pPr algn="ctr">
                <a:lnSpc>
                  <a:spcPts val="2659"/>
                </a:lnSpc>
                <a:spcBef>
                  <a:spcPct val="0"/>
                </a:spcBef>
              </a:pPr>
              <a:endParaRPr/>
            </a:p>
          </p:txBody>
        </p:sp>
      </p:grpSp>
      <p:sp>
        <p:nvSpPr>
          <p:cNvPr id="11" name="Freeform 11"/>
          <p:cNvSpPr/>
          <p:nvPr/>
        </p:nvSpPr>
        <p:spPr>
          <a:xfrm rot="-5400000">
            <a:off x="17461217" y="3939708"/>
            <a:ext cx="711163" cy="177791"/>
          </a:xfrm>
          <a:custGeom>
            <a:avLst/>
            <a:gdLst/>
            <a:ahLst/>
            <a:cxnLst/>
            <a:rect l="l" t="t" r="r" b="b"/>
            <a:pathLst>
              <a:path w="711163" h="177791">
                <a:moveTo>
                  <a:pt x="0" y="0"/>
                </a:moveTo>
                <a:lnTo>
                  <a:pt x="711162" y="0"/>
                </a:lnTo>
                <a:lnTo>
                  <a:pt x="711162" y="177791"/>
                </a:lnTo>
                <a:lnTo>
                  <a:pt x="0" y="17779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uk-UA"/>
          </a:p>
        </p:txBody>
      </p:sp>
      <p:sp>
        <p:nvSpPr>
          <p:cNvPr id="12" name="AutoShape 12"/>
          <p:cNvSpPr/>
          <p:nvPr/>
        </p:nvSpPr>
        <p:spPr>
          <a:xfrm flipV="1">
            <a:off x="17807273" y="4933828"/>
            <a:ext cx="0" cy="1044644"/>
          </a:xfrm>
          <a:prstGeom prst="line">
            <a:avLst/>
          </a:prstGeom>
          <a:ln w="19050" cap="flat">
            <a:solidFill>
              <a:srgbClr val="FFFFFF"/>
            </a:solidFill>
            <a:prstDash val="solid"/>
            <a:headEnd type="none" w="sm" len="sm"/>
            <a:tailEnd type="none" w="sm" len="sm"/>
          </a:ln>
        </p:spPr>
        <p:txBody>
          <a:bodyPr/>
          <a:lstStyle/>
          <a:p>
            <a:endParaRPr lang="uk-UA"/>
          </a:p>
        </p:txBody>
      </p:sp>
      <p:sp>
        <p:nvSpPr>
          <p:cNvPr id="13" name="Freeform 13"/>
          <p:cNvSpPr/>
          <p:nvPr/>
        </p:nvSpPr>
        <p:spPr>
          <a:xfrm rot="-5400000">
            <a:off x="17461217" y="6862572"/>
            <a:ext cx="711163" cy="177791"/>
          </a:xfrm>
          <a:custGeom>
            <a:avLst/>
            <a:gdLst/>
            <a:ahLst/>
            <a:cxnLst/>
            <a:rect l="l" t="t" r="r" b="b"/>
            <a:pathLst>
              <a:path w="711163" h="177791">
                <a:moveTo>
                  <a:pt x="0" y="0"/>
                </a:moveTo>
                <a:lnTo>
                  <a:pt x="711162" y="0"/>
                </a:lnTo>
                <a:lnTo>
                  <a:pt x="711162" y="177791"/>
                </a:lnTo>
                <a:lnTo>
                  <a:pt x="0" y="17779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uk-UA"/>
          </a:p>
        </p:txBody>
      </p:sp>
      <p:grpSp>
        <p:nvGrpSpPr>
          <p:cNvPr id="14" name="Group 14"/>
          <p:cNvGrpSpPr/>
          <p:nvPr/>
        </p:nvGrpSpPr>
        <p:grpSpPr>
          <a:xfrm>
            <a:off x="7049354" y="253057"/>
            <a:ext cx="10292556" cy="9728806"/>
            <a:chOff x="0" y="0"/>
            <a:chExt cx="2710797" cy="2562319"/>
          </a:xfrm>
        </p:grpSpPr>
        <p:sp>
          <p:nvSpPr>
            <p:cNvPr id="15" name="Freeform 15"/>
            <p:cNvSpPr/>
            <p:nvPr/>
          </p:nvSpPr>
          <p:spPr>
            <a:xfrm>
              <a:off x="0" y="0"/>
              <a:ext cx="2710797" cy="2562319"/>
            </a:xfrm>
            <a:custGeom>
              <a:avLst/>
              <a:gdLst/>
              <a:ahLst/>
              <a:cxnLst/>
              <a:rect l="l" t="t" r="r" b="b"/>
              <a:pathLst>
                <a:path w="2710797" h="2562319">
                  <a:moveTo>
                    <a:pt x="0" y="0"/>
                  </a:moveTo>
                  <a:lnTo>
                    <a:pt x="2710797" y="0"/>
                  </a:lnTo>
                  <a:lnTo>
                    <a:pt x="2710797" y="2562319"/>
                  </a:lnTo>
                  <a:lnTo>
                    <a:pt x="0" y="2562319"/>
                  </a:lnTo>
                  <a:close/>
                </a:path>
              </a:pathLst>
            </a:custGeom>
            <a:gradFill rotWithShape="1">
              <a:gsLst>
                <a:gs pos="0">
                  <a:srgbClr val="9374B3">
                    <a:alpha val="100000"/>
                  </a:srgbClr>
                </a:gs>
                <a:gs pos="50000">
                  <a:srgbClr val="7161A6">
                    <a:alpha val="100000"/>
                  </a:srgbClr>
                </a:gs>
                <a:gs pos="100000">
                  <a:srgbClr val="4A4D9C">
                    <a:alpha val="100000"/>
                  </a:srgbClr>
                </a:gs>
              </a:gsLst>
              <a:lin ang="0"/>
            </a:gradFill>
          </p:spPr>
          <p:txBody>
            <a:bodyPr/>
            <a:lstStyle/>
            <a:p>
              <a:endParaRPr lang="uk-UA"/>
            </a:p>
          </p:txBody>
        </p:sp>
        <p:sp>
          <p:nvSpPr>
            <p:cNvPr id="16" name="TextBox 16"/>
            <p:cNvSpPr txBox="1"/>
            <p:nvPr/>
          </p:nvSpPr>
          <p:spPr>
            <a:xfrm>
              <a:off x="0" y="-38100"/>
              <a:ext cx="2710797" cy="2600419"/>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p:cNvGrpSpPr/>
          <p:nvPr/>
        </p:nvGrpSpPr>
        <p:grpSpPr>
          <a:xfrm>
            <a:off x="187755" y="6595886"/>
            <a:ext cx="6249479" cy="3527428"/>
            <a:chOff x="0" y="0"/>
            <a:chExt cx="821735" cy="463816"/>
          </a:xfrm>
        </p:grpSpPr>
        <p:sp>
          <p:nvSpPr>
            <p:cNvPr id="18" name="Freeform 18"/>
            <p:cNvSpPr/>
            <p:nvPr/>
          </p:nvSpPr>
          <p:spPr>
            <a:xfrm>
              <a:off x="0" y="0"/>
              <a:ext cx="821735" cy="463816"/>
            </a:xfrm>
            <a:custGeom>
              <a:avLst/>
              <a:gdLst/>
              <a:ahLst/>
              <a:cxnLst/>
              <a:rect l="l" t="t" r="r" b="b"/>
              <a:pathLst>
                <a:path w="821735" h="463816">
                  <a:moveTo>
                    <a:pt x="0" y="0"/>
                  </a:moveTo>
                  <a:lnTo>
                    <a:pt x="821735" y="0"/>
                  </a:lnTo>
                  <a:lnTo>
                    <a:pt x="821735" y="463816"/>
                  </a:lnTo>
                  <a:lnTo>
                    <a:pt x="0" y="463816"/>
                  </a:lnTo>
                  <a:close/>
                </a:path>
              </a:pathLst>
            </a:custGeom>
            <a:blipFill>
              <a:blip r:embed="rId9"/>
              <a:stretch>
                <a:fillRect l="-172" r="-172"/>
              </a:stretch>
            </a:blipFill>
          </p:spPr>
          <p:txBody>
            <a:bodyPr/>
            <a:lstStyle/>
            <a:p>
              <a:endParaRPr lang="uk-UA"/>
            </a:p>
          </p:txBody>
        </p:sp>
      </p:grpSp>
      <p:sp>
        <p:nvSpPr>
          <p:cNvPr id="19" name="Freeform 19"/>
          <p:cNvSpPr/>
          <p:nvPr/>
        </p:nvSpPr>
        <p:spPr>
          <a:xfrm>
            <a:off x="1111872" y="236267"/>
            <a:ext cx="5744486" cy="3277839"/>
          </a:xfrm>
          <a:custGeom>
            <a:avLst/>
            <a:gdLst/>
            <a:ahLst/>
            <a:cxnLst/>
            <a:rect l="l" t="t" r="r" b="b"/>
            <a:pathLst>
              <a:path w="5744486" h="3277839">
                <a:moveTo>
                  <a:pt x="0" y="0"/>
                </a:moveTo>
                <a:lnTo>
                  <a:pt x="5744485" y="0"/>
                </a:lnTo>
                <a:lnTo>
                  <a:pt x="5744485" y="3277839"/>
                </a:lnTo>
                <a:lnTo>
                  <a:pt x="0" y="3277839"/>
                </a:lnTo>
                <a:lnTo>
                  <a:pt x="0" y="0"/>
                </a:lnTo>
                <a:close/>
              </a:path>
            </a:pathLst>
          </a:custGeom>
          <a:blipFill>
            <a:blip r:embed="rId10"/>
            <a:stretch>
              <a:fillRect l="-5311" t="-1907" b="-1907"/>
            </a:stretch>
          </a:blipFill>
        </p:spPr>
        <p:txBody>
          <a:bodyPr/>
          <a:lstStyle/>
          <a:p>
            <a:endParaRPr lang="uk-UA"/>
          </a:p>
        </p:txBody>
      </p:sp>
      <p:sp>
        <p:nvSpPr>
          <p:cNvPr id="20" name="TextBox 20"/>
          <p:cNvSpPr txBox="1"/>
          <p:nvPr/>
        </p:nvSpPr>
        <p:spPr>
          <a:xfrm>
            <a:off x="6823227" y="469694"/>
            <a:ext cx="10907929" cy="9504333"/>
          </a:xfrm>
          <a:prstGeom prst="rect">
            <a:avLst/>
          </a:prstGeom>
        </p:spPr>
        <p:txBody>
          <a:bodyPr wrap="square" lIns="0" tIns="0" rIns="0" bIns="0" rtlCol="0" anchor="t">
            <a:spAutoFit/>
          </a:bodyPr>
          <a:lstStyle/>
          <a:p>
            <a:pPr algn="ctr">
              <a:lnSpc>
                <a:spcPts val="4447"/>
              </a:lnSpc>
              <a:spcBef>
                <a:spcPct val="0"/>
              </a:spcBef>
            </a:pPr>
            <a:r>
              <a:rPr lang="uk-UA" sz="2800" dirty="0">
                <a:solidFill>
                  <a:srgbClr val="FFFFFF"/>
                </a:solidFill>
                <a:latin typeface="Canva Sans"/>
                <a:ea typeface="Canva Sans"/>
                <a:cs typeface="Canva Sans"/>
                <a:sym typeface="Canva Sans"/>
              </a:rPr>
              <a:t>17 березня 2025 року відбулася сьома відкрита лекція під назвою «Базові цінності Європейського Союзу» прочитала доцентка кафедри історії ЧНУ ім. П. Могили, кандидатка політичних наук Аліна ІОВЧЕВА. У своєму виступі вона детально розповіла про ключові цінності, на яких базується Європейський Союз</a:t>
            </a:r>
            <a:r>
              <a:rPr lang="en-US" sz="2800" dirty="0">
                <a:solidFill>
                  <a:schemeClr val="bg1"/>
                </a:solidFill>
                <a:latin typeface="Canva Sans"/>
                <a:ea typeface="Canva Sans"/>
                <a:cs typeface="Canva Sans"/>
                <a:sym typeface="Canva Sans"/>
              </a:rPr>
              <a:t>.</a:t>
            </a:r>
            <a:r>
              <a:rPr lang="uk-UA" sz="2800" dirty="0">
                <a:solidFill>
                  <a:schemeClr val="bg1"/>
                </a:solidFill>
              </a:rPr>
              <a:t> Слухачами лекції стали викладачі та здобувачі освітніх програм 032 «Історія та археологія» першого бакалаврського, другого магістерського і третього (освітньо-наукового) рівнів вищої освіти. Лекція викликала обговорення серед учасників, які ставили запитання щодо практичного значення європейських цінностей у формуванні демократичного суспільства. Захід став важливим кроком у поширенні знань про європейську інтеграцію та сприяв розширенню дискусії про демократичні процеси в європейському регіоні</a:t>
            </a:r>
            <a:r>
              <a:rPr lang="uk-UA" sz="2800" dirty="0"/>
              <a:t>.</a:t>
            </a:r>
            <a:r>
              <a:rPr lang="en-US" sz="3177" dirty="0">
                <a:solidFill>
                  <a:srgbClr val="FFFFFF"/>
                </a:solidFill>
                <a:latin typeface="Canva Sans"/>
                <a:ea typeface="Canva Sans"/>
                <a:cs typeface="Canva Sans"/>
                <a:sym typeface="Canva Sans"/>
              </a:rPr>
              <a:t>  </a:t>
            </a:r>
            <a:r>
              <a:rPr lang="en-US" sz="1600" dirty="0">
                <a:solidFill>
                  <a:srgbClr val="00B0F0"/>
                </a:solidFill>
                <a:latin typeface="Canva Sans"/>
                <a:ea typeface="Canva Sans"/>
                <a:cs typeface="Canva Sans"/>
                <a:sym typeface="Canva Sans"/>
              </a:rPr>
              <a:t>https://www.facebook.com/photo/?fbid=965464108903019&amp;set=pcb.965464275569669&amp;__cft__[0]=AZYEzk8FH70sbl8QHcm_Pww8UaAfh2RKZScIz8UtGWAHGjfk6Vk4dNfl5dYmJXU2QBVMVKoxSee8o-Nslj44o_sWbxN3_Ed1lwurpZwO82dLurJD_7QmQUOVoPP8d2H0o1TTAmSEGC3gIYNoz2Twkd1eAQ-o_65VlSVIee1nRwhPwj6wNwL0vl6DrhYnPZbLvz0&amp;__tn__=*b0H-R</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4800446" y="9258300"/>
            <a:ext cx="12458854" cy="0"/>
          </a:xfrm>
          <a:prstGeom prst="line">
            <a:avLst/>
          </a:prstGeom>
          <a:ln w="19050" cap="flat">
            <a:solidFill>
              <a:srgbClr val="48276D"/>
            </a:solidFill>
            <a:prstDash val="solid"/>
            <a:headEnd type="none" w="sm" len="sm"/>
            <a:tailEnd type="none" w="sm" len="sm"/>
          </a:ln>
        </p:spPr>
        <p:txBody>
          <a:bodyPr/>
          <a:lstStyle/>
          <a:p>
            <a:endParaRPr lang="uk-UA"/>
          </a:p>
        </p:txBody>
      </p:sp>
      <p:sp>
        <p:nvSpPr>
          <p:cNvPr id="3" name="Freeform 3"/>
          <p:cNvSpPr/>
          <p:nvPr/>
        </p:nvSpPr>
        <p:spPr>
          <a:xfrm>
            <a:off x="15498007" y="7924463"/>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alphaModFix amt="35000"/>
              <a:extLst>
                <a:ext uri="{96DAC541-7B7A-43D3-8B79-37D633B846F1}">
                  <asvg:svgBlip xmlns:asvg="http://schemas.microsoft.com/office/drawing/2016/SVG/main" xmlns="" r:embed="rId3"/>
                </a:ext>
              </a:extLst>
            </a:blip>
            <a:stretch>
              <a:fillRect/>
            </a:stretch>
          </a:blipFill>
        </p:spPr>
        <p:txBody>
          <a:bodyPr/>
          <a:lstStyle/>
          <a:p>
            <a:endParaRPr lang="uk-UA"/>
          </a:p>
        </p:txBody>
      </p:sp>
      <p:sp>
        <p:nvSpPr>
          <p:cNvPr id="4" name="AutoShape 4"/>
          <p:cNvSpPr/>
          <p:nvPr/>
        </p:nvSpPr>
        <p:spPr>
          <a:xfrm flipV="1">
            <a:off x="1028700" y="1047750"/>
            <a:ext cx="16230600" cy="0"/>
          </a:xfrm>
          <a:prstGeom prst="line">
            <a:avLst/>
          </a:prstGeom>
          <a:ln w="19050" cap="flat">
            <a:solidFill>
              <a:srgbClr val="48276D"/>
            </a:solidFill>
            <a:prstDash val="solid"/>
            <a:headEnd type="none" w="sm" len="sm"/>
            <a:tailEnd type="none" w="sm" len="sm"/>
          </a:ln>
        </p:spPr>
        <p:txBody>
          <a:bodyPr/>
          <a:lstStyle/>
          <a:p>
            <a:endParaRPr lang="uk-UA"/>
          </a:p>
        </p:txBody>
      </p:sp>
      <p:sp>
        <p:nvSpPr>
          <p:cNvPr id="5" name="Freeform 5"/>
          <p:cNvSpPr/>
          <p:nvPr/>
        </p:nvSpPr>
        <p:spPr>
          <a:xfrm>
            <a:off x="16696854" y="642116"/>
            <a:ext cx="562446" cy="375305"/>
          </a:xfrm>
          <a:custGeom>
            <a:avLst/>
            <a:gdLst/>
            <a:ahLst/>
            <a:cxnLst/>
            <a:rect l="l" t="t" r="r" b="b"/>
            <a:pathLst>
              <a:path w="562446" h="375305">
                <a:moveTo>
                  <a:pt x="0" y="0"/>
                </a:moveTo>
                <a:lnTo>
                  <a:pt x="562446" y="0"/>
                </a:lnTo>
                <a:lnTo>
                  <a:pt x="562446" y="375305"/>
                </a:lnTo>
                <a:lnTo>
                  <a:pt x="0" y="37530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uk-UA"/>
          </a:p>
        </p:txBody>
      </p:sp>
      <p:grpSp>
        <p:nvGrpSpPr>
          <p:cNvPr id="6" name="Group 6"/>
          <p:cNvGrpSpPr/>
          <p:nvPr/>
        </p:nvGrpSpPr>
        <p:grpSpPr>
          <a:xfrm>
            <a:off x="341415" y="3305307"/>
            <a:ext cx="6249479" cy="3624307"/>
            <a:chOff x="0" y="0"/>
            <a:chExt cx="821735" cy="476555"/>
          </a:xfrm>
        </p:grpSpPr>
        <p:sp>
          <p:nvSpPr>
            <p:cNvPr id="7" name="Freeform 7"/>
            <p:cNvSpPr/>
            <p:nvPr/>
          </p:nvSpPr>
          <p:spPr>
            <a:xfrm>
              <a:off x="0" y="0"/>
              <a:ext cx="821735" cy="476555"/>
            </a:xfrm>
            <a:custGeom>
              <a:avLst/>
              <a:gdLst/>
              <a:ahLst/>
              <a:cxnLst/>
              <a:rect l="l" t="t" r="r" b="b"/>
              <a:pathLst>
                <a:path w="821735" h="476555">
                  <a:moveTo>
                    <a:pt x="0" y="0"/>
                  </a:moveTo>
                  <a:lnTo>
                    <a:pt x="821735" y="0"/>
                  </a:lnTo>
                  <a:lnTo>
                    <a:pt x="821735" y="476555"/>
                  </a:lnTo>
                  <a:lnTo>
                    <a:pt x="0" y="476555"/>
                  </a:lnTo>
                  <a:close/>
                </a:path>
              </a:pathLst>
            </a:custGeom>
            <a:blipFill>
              <a:blip r:embed="rId6"/>
              <a:stretch>
                <a:fillRect l="-1549" r="-1549"/>
              </a:stretch>
            </a:blipFill>
          </p:spPr>
          <p:txBody>
            <a:bodyPr/>
            <a:lstStyle/>
            <a:p>
              <a:endParaRPr lang="uk-UA"/>
            </a:p>
          </p:txBody>
        </p:sp>
      </p:grpSp>
      <p:grpSp>
        <p:nvGrpSpPr>
          <p:cNvPr id="8" name="Group 8"/>
          <p:cNvGrpSpPr/>
          <p:nvPr/>
        </p:nvGrpSpPr>
        <p:grpSpPr>
          <a:xfrm>
            <a:off x="17243189" y="2833442"/>
            <a:ext cx="1044811" cy="5724034"/>
            <a:chOff x="0" y="0"/>
            <a:chExt cx="275176" cy="1507565"/>
          </a:xfrm>
        </p:grpSpPr>
        <p:sp>
          <p:nvSpPr>
            <p:cNvPr id="9" name="Freeform 9"/>
            <p:cNvSpPr/>
            <p:nvPr/>
          </p:nvSpPr>
          <p:spPr>
            <a:xfrm>
              <a:off x="0" y="0"/>
              <a:ext cx="275176" cy="1507565"/>
            </a:xfrm>
            <a:custGeom>
              <a:avLst/>
              <a:gdLst/>
              <a:ahLst/>
              <a:cxnLst/>
              <a:rect l="l" t="t" r="r" b="b"/>
              <a:pathLst>
                <a:path w="275176" h="1507565">
                  <a:moveTo>
                    <a:pt x="0" y="0"/>
                  </a:moveTo>
                  <a:lnTo>
                    <a:pt x="275176" y="0"/>
                  </a:lnTo>
                  <a:lnTo>
                    <a:pt x="275176" y="1507565"/>
                  </a:lnTo>
                  <a:lnTo>
                    <a:pt x="0" y="1507565"/>
                  </a:lnTo>
                  <a:close/>
                </a:path>
              </a:pathLst>
            </a:custGeom>
            <a:gradFill rotWithShape="1">
              <a:gsLst>
                <a:gs pos="0">
                  <a:srgbClr val="9374B3">
                    <a:alpha val="100000"/>
                  </a:srgbClr>
                </a:gs>
                <a:gs pos="50000">
                  <a:srgbClr val="7161A6">
                    <a:alpha val="100000"/>
                  </a:srgbClr>
                </a:gs>
                <a:gs pos="100000">
                  <a:srgbClr val="4A4D9C">
                    <a:alpha val="100000"/>
                  </a:srgbClr>
                </a:gs>
              </a:gsLst>
              <a:lin ang="0"/>
            </a:gradFill>
          </p:spPr>
          <p:txBody>
            <a:bodyPr/>
            <a:lstStyle/>
            <a:p>
              <a:endParaRPr lang="uk-UA"/>
            </a:p>
          </p:txBody>
        </p:sp>
        <p:sp>
          <p:nvSpPr>
            <p:cNvPr id="10" name="TextBox 10"/>
            <p:cNvSpPr txBox="1"/>
            <p:nvPr/>
          </p:nvSpPr>
          <p:spPr>
            <a:xfrm>
              <a:off x="0" y="-38100"/>
              <a:ext cx="275176" cy="1545665"/>
            </a:xfrm>
            <a:prstGeom prst="rect">
              <a:avLst/>
            </a:prstGeom>
          </p:spPr>
          <p:txBody>
            <a:bodyPr lIns="50800" tIns="50800" rIns="50800" bIns="50800" rtlCol="0" anchor="ctr"/>
            <a:lstStyle/>
            <a:p>
              <a:pPr algn="ctr">
                <a:lnSpc>
                  <a:spcPts val="2659"/>
                </a:lnSpc>
                <a:spcBef>
                  <a:spcPct val="0"/>
                </a:spcBef>
              </a:pPr>
              <a:endParaRPr/>
            </a:p>
          </p:txBody>
        </p:sp>
      </p:grpSp>
      <p:sp>
        <p:nvSpPr>
          <p:cNvPr id="11" name="Freeform 11"/>
          <p:cNvSpPr/>
          <p:nvPr/>
        </p:nvSpPr>
        <p:spPr>
          <a:xfrm rot="-5400000">
            <a:off x="17461217" y="3939708"/>
            <a:ext cx="711163" cy="177791"/>
          </a:xfrm>
          <a:custGeom>
            <a:avLst/>
            <a:gdLst/>
            <a:ahLst/>
            <a:cxnLst/>
            <a:rect l="l" t="t" r="r" b="b"/>
            <a:pathLst>
              <a:path w="711163" h="177791">
                <a:moveTo>
                  <a:pt x="0" y="0"/>
                </a:moveTo>
                <a:lnTo>
                  <a:pt x="711162" y="0"/>
                </a:lnTo>
                <a:lnTo>
                  <a:pt x="711162" y="177791"/>
                </a:lnTo>
                <a:lnTo>
                  <a:pt x="0" y="17779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uk-UA"/>
          </a:p>
        </p:txBody>
      </p:sp>
      <p:sp>
        <p:nvSpPr>
          <p:cNvPr id="12" name="AutoShape 12"/>
          <p:cNvSpPr/>
          <p:nvPr/>
        </p:nvSpPr>
        <p:spPr>
          <a:xfrm flipV="1">
            <a:off x="17807273" y="4933828"/>
            <a:ext cx="0" cy="1044644"/>
          </a:xfrm>
          <a:prstGeom prst="line">
            <a:avLst/>
          </a:prstGeom>
          <a:ln w="19050" cap="flat">
            <a:solidFill>
              <a:srgbClr val="FFFFFF"/>
            </a:solidFill>
            <a:prstDash val="solid"/>
            <a:headEnd type="none" w="sm" len="sm"/>
            <a:tailEnd type="none" w="sm" len="sm"/>
          </a:ln>
        </p:spPr>
        <p:txBody>
          <a:bodyPr/>
          <a:lstStyle/>
          <a:p>
            <a:endParaRPr lang="uk-UA"/>
          </a:p>
        </p:txBody>
      </p:sp>
      <p:sp>
        <p:nvSpPr>
          <p:cNvPr id="13" name="Freeform 13"/>
          <p:cNvSpPr/>
          <p:nvPr/>
        </p:nvSpPr>
        <p:spPr>
          <a:xfrm rot="-5400000">
            <a:off x="17461217" y="6862572"/>
            <a:ext cx="711163" cy="177791"/>
          </a:xfrm>
          <a:custGeom>
            <a:avLst/>
            <a:gdLst/>
            <a:ahLst/>
            <a:cxnLst/>
            <a:rect l="l" t="t" r="r" b="b"/>
            <a:pathLst>
              <a:path w="711163" h="177791">
                <a:moveTo>
                  <a:pt x="0" y="0"/>
                </a:moveTo>
                <a:lnTo>
                  <a:pt x="711162" y="0"/>
                </a:lnTo>
                <a:lnTo>
                  <a:pt x="711162" y="177791"/>
                </a:lnTo>
                <a:lnTo>
                  <a:pt x="0" y="17779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uk-UA"/>
          </a:p>
        </p:txBody>
      </p:sp>
      <p:grpSp>
        <p:nvGrpSpPr>
          <p:cNvPr id="14" name="Group 14"/>
          <p:cNvGrpSpPr/>
          <p:nvPr/>
        </p:nvGrpSpPr>
        <p:grpSpPr>
          <a:xfrm>
            <a:off x="7114798" y="253057"/>
            <a:ext cx="10292556" cy="9728806"/>
            <a:chOff x="0" y="0"/>
            <a:chExt cx="2710797" cy="2562319"/>
          </a:xfrm>
        </p:grpSpPr>
        <p:sp>
          <p:nvSpPr>
            <p:cNvPr id="15" name="Freeform 15"/>
            <p:cNvSpPr/>
            <p:nvPr/>
          </p:nvSpPr>
          <p:spPr>
            <a:xfrm>
              <a:off x="0" y="0"/>
              <a:ext cx="2710797" cy="2562319"/>
            </a:xfrm>
            <a:custGeom>
              <a:avLst/>
              <a:gdLst/>
              <a:ahLst/>
              <a:cxnLst/>
              <a:rect l="l" t="t" r="r" b="b"/>
              <a:pathLst>
                <a:path w="2710797" h="2562319">
                  <a:moveTo>
                    <a:pt x="0" y="0"/>
                  </a:moveTo>
                  <a:lnTo>
                    <a:pt x="2710797" y="0"/>
                  </a:lnTo>
                  <a:lnTo>
                    <a:pt x="2710797" y="2562319"/>
                  </a:lnTo>
                  <a:lnTo>
                    <a:pt x="0" y="2562319"/>
                  </a:lnTo>
                  <a:close/>
                </a:path>
              </a:pathLst>
            </a:custGeom>
            <a:gradFill rotWithShape="1">
              <a:gsLst>
                <a:gs pos="0">
                  <a:srgbClr val="9374B3">
                    <a:alpha val="100000"/>
                  </a:srgbClr>
                </a:gs>
                <a:gs pos="50000">
                  <a:srgbClr val="7161A6">
                    <a:alpha val="100000"/>
                  </a:srgbClr>
                </a:gs>
                <a:gs pos="100000">
                  <a:srgbClr val="4A4D9C">
                    <a:alpha val="100000"/>
                  </a:srgbClr>
                </a:gs>
              </a:gsLst>
              <a:lin ang="0"/>
            </a:gradFill>
          </p:spPr>
          <p:txBody>
            <a:bodyPr/>
            <a:lstStyle/>
            <a:p>
              <a:endParaRPr lang="uk-UA"/>
            </a:p>
          </p:txBody>
        </p:sp>
        <p:sp>
          <p:nvSpPr>
            <p:cNvPr id="16" name="TextBox 16"/>
            <p:cNvSpPr txBox="1"/>
            <p:nvPr/>
          </p:nvSpPr>
          <p:spPr>
            <a:xfrm>
              <a:off x="0" y="-38100"/>
              <a:ext cx="2710797" cy="2600419"/>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p:cNvGrpSpPr/>
          <p:nvPr/>
        </p:nvGrpSpPr>
        <p:grpSpPr>
          <a:xfrm>
            <a:off x="187755" y="6595886"/>
            <a:ext cx="6249479" cy="3527428"/>
            <a:chOff x="0" y="0"/>
            <a:chExt cx="821735" cy="463816"/>
          </a:xfrm>
        </p:grpSpPr>
        <p:sp>
          <p:nvSpPr>
            <p:cNvPr id="18" name="Freeform 18"/>
            <p:cNvSpPr/>
            <p:nvPr/>
          </p:nvSpPr>
          <p:spPr>
            <a:xfrm>
              <a:off x="0" y="0"/>
              <a:ext cx="821735" cy="463816"/>
            </a:xfrm>
            <a:custGeom>
              <a:avLst/>
              <a:gdLst/>
              <a:ahLst/>
              <a:cxnLst/>
              <a:rect l="l" t="t" r="r" b="b"/>
              <a:pathLst>
                <a:path w="821735" h="463816">
                  <a:moveTo>
                    <a:pt x="0" y="0"/>
                  </a:moveTo>
                  <a:lnTo>
                    <a:pt x="821735" y="0"/>
                  </a:lnTo>
                  <a:lnTo>
                    <a:pt x="821735" y="463816"/>
                  </a:lnTo>
                  <a:lnTo>
                    <a:pt x="0" y="463816"/>
                  </a:lnTo>
                  <a:close/>
                </a:path>
              </a:pathLst>
            </a:custGeom>
            <a:blipFill>
              <a:blip r:embed="rId9"/>
              <a:stretch>
                <a:fillRect l="-172" r="-172"/>
              </a:stretch>
            </a:blipFill>
          </p:spPr>
          <p:txBody>
            <a:bodyPr/>
            <a:lstStyle/>
            <a:p>
              <a:endParaRPr lang="uk-UA"/>
            </a:p>
          </p:txBody>
        </p:sp>
      </p:grpSp>
      <p:sp>
        <p:nvSpPr>
          <p:cNvPr id="19" name="Freeform 19"/>
          <p:cNvSpPr/>
          <p:nvPr/>
        </p:nvSpPr>
        <p:spPr>
          <a:xfrm>
            <a:off x="187755" y="126828"/>
            <a:ext cx="6556799" cy="3688199"/>
          </a:xfrm>
          <a:custGeom>
            <a:avLst/>
            <a:gdLst/>
            <a:ahLst/>
            <a:cxnLst/>
            <a:rect l="l" t="t" r="r" b="b"/>
            <a:pathLst>
              <a:path w="6556799" h="3688199">
                <a:moveTo>
                  <a:pt x="0" y="0"/>
                </a:moveTo>
                <a:lnTo>
                  <a:pt x="6556799" y="0"/>
                </a:lnTo>
                <a:lnTo>
                  <a:pt x="6556799" y="3688199"/>
                </a:lnTo>
                <a:lnTo>
                  <a:pt x="0" y="3688199"/>
                </a:lnTo>
                <a:lnTo>
                  <a:pt x="0" y="0"/>
                </a:lnTo>
                <a:close/>
              </a:path>
            </a:pathLst>
          </a:custGeom>
          <a:blipFill>
            <a:blip r:embed="rId10"/>
            <a:stretch>
              <a:fillRect/>
            </a:stretch>
          </a:blipFill>
        </p:spPr>
        <p:txBody>
          <a:bodyPr/>
          <a:lstStyle/>
          <a:p>
            <a:endParaRPr lang="uk-UA"/>
          </a:p>
        </p:txBody>
      </p:sp>
      <p:sp>
        <p:nvSpPr>
          <p:cNvPr id="20" name="TextBox 20"/>
          <p:cNvSpPr txBox="1"/>
          <p:nvPr/>
        </p:nvSpPr>
        <p:spPr>
          <a:xfrm>
            <a:off x="7123491" y="492163"/>
            <a:ext cx="10506053" cy="9951442"/>
          </a:xfrm>
          <a:prstGeom prst="rect">
            <a:avLst/>
          </a:prstGeom>
        </p:spPr>
        <p:txBody>
          <a:bodyPr lIns="0" tIns="0" rIns="0" bIns="0" rtlCol="0" anchor="t">
            <a:spAutoFit/>
          </a:bodyPr>
          <a:lstStyle/>
          <a:p>
            <a:pPr algn="ctr">
              <a:lnSpc>
                <a:spcPts val="4339"/>
              </a:lnSpc>
              <a:spcBef>
                <a:spcPct val="0"/>
              </a:spcBef>
            </a:pPr>
            <a:r>
              <a:rPr lang="uk-UA" sz="3600" dirty="0">
                <a:solidFill>
                  <a:srgbClr val="FFFFFF"/>
                </a:solidFill>
                <a:latin typeface="Canva Sans"/>
                <a:ea typeface="Canva Sans"/>
                <a:cs typeface="Canva Sans"/>
                <a:sym typeface="Canva Sans"/>
              </a:rPr>
              <a:t>24 березня 2025 року відбулася восьма відкрита лекція з циклу «ЄС як модель регіональної інтеграції», яка була організована в рамках Модулю Жана Моне «Імплементація європейських цінностей як базис демократії в Україні» (EVADEM). Цей проєктний модуль реалізується кафедрою історії Чорноморського національного університету імені Петра Могили за фінансової підтримки Європейського Союзу.</a:t>
            </a:r>
          </a:p>
          <a:p>
            <a:pPr algn="ctr">
              <a:lnSpc>
                <a:spcPts val="4339"/>
              </a:lnSpc>
              <a:spcBef>
                <a:spcPct val="0"/>
              </a:spcBef>
            </a:pPr>
            <a:r>
              <a:rPr lang="uk-UA" sz="3600" dirty="0">
                <a:solidFill>
                  <a:srgbClr val="FFFFFF"/>
                </a:solidFill>
                <a:latin typeface="Canva Sans"/>
                <a:ea typeface="Canva Sans"/>
                <a:cs typeface="Canva Sans"/>
                <a:sym typeface="Canva Sans"/>
              </a:rPr>
              <a:t>Лекцію під назвою «Демократія як цінність і політика ЄС» прочитала доцентка кафедри історії ЧНУ ім. П. Могили, кандидатка політичних наук Аліна </a:t>
            </a:r>
            <a:r>
              <a:rPr lang="en-US" sz="3600" dirty="0">
                <a:solidFill>
                  <a:srgbClr val="FFFFFF"/>
                </a:solidFill>
                <a:latin typeface="Canva Sans"/>
                <a:ea typeface="Canva Sans"/>
                <a:cs typeface="Canva Sans"/>
                <a:sym typeface="Canva Sans"/>
              </a:rPr>
              <a:t>ІОВЧЕВА.</a:t>
            </a:r>
            <a:endParaRPr lang="uk-UA" sz="3600" dirty="0">
              <a:solidFill>
                <a:srgbClr val="FFFFFF"/>
              </a:solidFill>
              <a:latin typeface="Canva Sans"/>
              <a:ea typeface="Canva Sans"/>
              <a:cs typeface="Canva Sans"/>
              <a:sym typeface="Canva Sans"/>
            </a:endParaRPr>
          </a:p>
          <a:p>
            <a:pPr algn="ctr">
              <a:lnSpc>
                <a:spcPts val="4339"/>
              </a:lnSpc>
              <a:spcBef>
                <a:spcPct val="0"/>
              </a:spcBef>
            </a:pPr>
            <a:r>
              <a:rPr lang="en-US" sz="3099" dirty="0">
                <a:solidFill>
                  <a:srgbClr val="FFFFFF"/>
                </a:solidFill>
                <a:latin typeface="Canva Sans"/>
                <a:ea typeface="Canva Sans"/>
                <a:cs typeface="Canva Sans"/>
                <a:sym typeface="Canva Sans"/>
              </a:rPr>
              <a:t>  </a:t>
            </a:r>
          </a:p>
          <a:p>
            <a:pPr algn="ctr">
              <a:lnSpc>
                <a:spcPts val="2939"/>
              </a:lnSpc>
              <a:spcBef>
                <a:spcPct val="0"/>
              </a:spcBef>
            </a:pPr>
            <a:r>
              <a:rPr lang="en-US" dirty="0">
                <a:solidFill>
                  <a:srgbClr val="00B0F0"/>
                </a:solidFill>
                <a:latin typeface="Canva Sans"/>
                <a:ea typeface="Canva Sans"/>
                <a:cs typeface="Canva Sans"/>
                <a:sym typeface="Canva Sans"/>
              </a:rPr>
              <a:t>https://www.facebook.com/photo/?fbid=9905176599516576&amp;set=pcb.946698103956664&amp;__cft__[0]=AZbHez775cpCd7bx1-7apeThvris9vAP9vZ8oIsHxLoFjPp-vsp2yEAG2xGnyQLREDHFBc0v6qTzzNBtn1Zv82XvjfoUBAHZ4-d1hQmmQ7w49IPE0tZj-ZxqqeBrt-axKcLQVNrZJA3kMA3L0atcEhoyxg2v21SAyCaWUI9NGoU8qtTsLKkbuy9aomO5jW-Ns5NDnQiUu9dLPGf4wFDvtVS1dRdAtzcAQ0IfRvfTVMO6ZA&amp;__tn__=*b1H-y-R </a:t>
            </a:r>
          </a:p>
          <a:p>
            <a:pPr algn="ctr">
              <a:lnSpc>
                <a:spcPts val="2939"/>
              </a:lnSpc>
              <a:spcBef>
                <a:spcPct val="0"/>
              </a:spcBef>
            </a:pPr>
            <a:r>
              <a:rPr lang="en-US" sz="2099" dirty="0">
                <a:solidFill>
                  <a:srgbClr val="F4E51E"/>
                </a:solidFill>
                <a:latin typeface="Canva Sans"/>
                <a:ea typeface="Canva Sans"/>
                <a:cs typeface="Canva Sans"/>
                <a:sym typeface="Canva Sans"/>
              </a:rPr>
              <a:t>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4800446" y="9258300"/>
            <a:ext cx="12458854" cy="0"/>
          </a:xfrm>
          <a:prstGeom prst="line">
            <a:avLst/>
          </a:prstGeom>
          <a:ln w="19050" cap="flat">
            <a:solidFill>
              <a:srgbClr val="48276D"/>
            </a:solidFill>
            <a:prstDash val="solid"/>
            <a:headEnd type="none" w="sm" len="sm"/>
            <a:tailEnd type="none" w="sm" len="sm"/>
          </a:ln>
        </p:spPr>
        <p:txBody>
          <a:bodyPr/>
          <a:lstStyle/>
          <a:p>
            <a:endParaRPr lang="uk-UA"/>
          </a:p>
        </p:txBody>
      </p:sp>
      <p:sp>
        <p:nvSpPr>
          <p:cNvPr id="3" name="Freeform 3"/>
          <p:cNvSpPr/>
          <p:nvPr/>
        </p:nvSpPr>
        <p:spPr>
          <a:xfrm>
            <a:off x="15498007" y="7924463"/>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alphaModFix amt="35000"/>
              <a:extLst>
                <a:ext uri="{96DAC541-7B7A-43D3-8B79-37D633B846F1}">
                  <asvg:svgBlip xmlns:asvg="http://schemas.microsoft.com/office/drawing/2016/SVG/main" xmlns="" r:embed="rId3"/>
                </a:ext>
              </a:extLst>
            </a:blip>
            <a:stretch>
              <a:fillRect/>
            </a:stretch>
          </a:blipFill>
        </p:spPr>
        <p:txBody>
          <a:bodyPr/>
          <a:lstStyle/>
          <a:p>
            <a:endParaRPr lang="uk-UA"/>
          </a:p>
        </p:txBody>
      </p:sp>
      <p:sp>
        <p:nvSpPr>
          <p:cNvPr id="4" name="AutoShape 4"/>
          <p:cNvSpPr/>
          <p:nvPr/>
        </p:nvSpPr>
        <p:spPr>
          <a:xfrm flipV="1">
            <a:off x="1028700" y="1047750"/>
            <a:ext cx="16230600" cy="0"/>
          </a:xfrm>
          <a:prstGeom prst="line">
            <a:avLst/>
          </a:prstGeom>
          <a:ln w="19050" cap="flat">
            <a:solidFill>
              <a:srgbClr val="48276D"/>
            </a:solidFill>
            <a:prstDash val="solid"/>
            <a:headEnd type="none" w="sm" len="sm"/>
            <a:tailEnd type="none" w="sm" len="sm"/>
          </a:ln>
        </p:spPr>
        <p:txBody>
          <a:bodyPr/>
          <a:lstStyle/>
          <a:p>
            <a:endParaRPr lang="uk-UA"/>
          </a:p>
        </p:txBody>
      </p:sp>
      <p:sp>
        <p:nvSpPr>
          <p:cNvPr id="5" name="Freeform 5"/>
          <p:cNvSpPr/>
          <p:nvPr/>
        </p:nvSpPr>
        <p:spPr>
          <a:xfrm>
            <a:off x="16696854" y="642116"/>
            <a:ext cx="562446" cy="375305"/>
          </a:xfrm>
          <a:custGeom>
            <a:avLst/>
            <a:gdLst/>
            <a:ahLst/>
            <a:cxnLst/>
            <a:rect l="l" t="t" r="r" b="b"/>
            <a:pathLst>
              <a:path w="562446" h="375305">
                <a:moveTo>
                  <a:pt x="0" y="0"/>
                </a:moveTo>
                <a:lnTo>
                  <a:pt x="562446" y="0"/>
                </a:lnTo>
                <a:lnTo>
                  <a:pt x="562446" y="375305"/>
                </a:lnTo>
                <a:lnTo>
                  <a:pt x="0" y="37530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uk-UA"/>
          </a:p>
        </p:txBody>
      </p:sp>
      <p:grpSp>
        <p:nvGrpSpPr>
          <p:cNvPr id="6" name="Group 6"/>
          <p:cNvGrpSpPr/>
          <p:nvPr/>
        </p:nvGrpSpPr>
        <p:grpSpPr>
          <a:xfrm>
            <a:off x="341415" y="3305307"/>
            <a:ext cx="6249479" cy="3624307"/>
            <a:chOff x="0" y="0"/>
            <a:chExt cx="821735" cy="476555"/>
          </a:xfrm>
        </p:grpSpPr>
        <p:sp>
          <p:nvSpPr>
            <p:cNvPr id="7" name="Freeform 7"/>
            <p:cNvSpPr/>
            <p:nvPr/>
          </p:nvSpPr>
          <p:spPr>
            <a:xfrm>
              <a:off x="0" y="0"/>
              <a:ext cx="821735" cy="476555"/>
            </a:xfrm>
            <a:custGeom>
              <a:avLst/>
              <a:gdLst/>
              <a:ahLst/>
              <a:cxnLst/>
              <a:rect l="l" t="t" r="r" b="b"/>
              <a:pathLst>
                <a:path w="821735" h="476555">
                  <a:moveTo>
                    <a:pt x="0" y="0"/>
                  </a:moveTo>
                  <a:lnTo>
                    <a:pt x="821735" y="0"/>
                  </a:lnTo>
                  <a:lnTo>
                    <a:pt x="821735" y="476555"/>
                  </a:lnTo>
                  <a:lnTo>
                    <a:pt x="0" y="476555"/>
                  </a:lnTo>
                  <a:close/>
                </a:path>
              </a:pathLst>
            </a:custGeom>
            <a:blipFill>
              <a:blip r:embed="rId6"/>
              <a:stretch>
                <a:fillRect l="-1549" r="-1549"/>
              </a:stretch>
            </a:blipFill>
          </p:spPr>
          <p:txBody>
            <a:bodyPr/>
            <a:lstStyle/>
            <a:p>
              <a:endParaRPr lang="uk-UA"/>
            </a:p>
          </p:txBody>
        </p:sp>
      </p:grpSp>
      <p:grpSp>
        <p:nvGrpSpPr>
          <p:cNvPr id="8" name="Group 8"/>
          <p:cNvGrpSpPr/>
          <p:nvPr/>
        </p:nvGrpSpPr>
        <p:grpSpPr>
          <a:xfrm>
            <a:off x="17243189" y="2833442"/>
            <a:ext cx="1044811" cy="5724034"/>
            <a:chOff x="0" y="0"/>
            <a:chExt cx="275176" cy="1507565"/>
          </a:xfrm>
        </p:grpSpPr>
        <p:sp>
          <p:nvSpPr>
            <p:cNvPr id="9" name="Freeform 9"/>
            <p:cNvSpPr/>
            <p:nvPr/>
          </p:nvSpPr>
          <p:spPr>
            <a:xfrm>
              <a:off x="0" y="0"/>
              <a:ext cx="275176" cy="1507565"/>
            </a:xfrm>
            <a:custGeom>
              <a:avLst/>
              <a:gdLst/>
              <a:ahLst/>
              <a:cxnLst/>
              <a:rect l="l" t="t" r="r" b="b"/>
              <a:pathLst>
                <a:path w="275176" h="1507565">
                  <a:moveTo>
                    <a:pt x="0" y="0"/>
                  </a:moveTo>
                  <a:lnTo>
                    <a:pt x="275176" y="0"/>
                  </a:lnTo>
                  <a:lnTo>
                    <a:pt x="275176" y="1507565"/>
                  </a:lnTo>
                  <a:lnTo>
                    <a:pt x="0" y="1507565"/>
                  </a:lnTo>
                  <a:close/>
                </a:path>
              </a:pathLst>
            </a:custGeom>
            <a:gradFill rotWithShape="1">
              <a:gsLst>
                <a:gs pos="0">
                  <a:srgbClr val="9374B3">
                    <a:alpha val="100000"/>
                  </a:srgbClr>
                </a:gs>
                <a:gs pos="50000">
                  <a:srgbClr val="7161A6">
                    <a:alpha val="100000"/>
                  </a:srgbClr>
                </a:gs>
                <a:gs pos="100000">
                  <a:srgbClr val="4A4D9C">
                    <a:alpha val="100000"/>
                  </a:srgbClr>
                </a:gs>
              </a:gsLst>
              <a:lin ang="0"/>
            </a:gradFill>
          </p:spPr>
          <p:txBody>
            <a:bodyPr/>
            <a:lstStyle/>
            <a:p>
              <a:endParaRPr lang="uk-UA"/>
            </a:p>
          </p:txBody>
        </p:sp>
        <p:sp>
          <p:nvSpPr>
            <p:cNvPr id="10" name="TextBox 10"/>
            <p:cNvSpPr txBox="1"/>
            <p:nvPr/>
          </p:nvSpPr>
          <p:spPr>
            <a:xfrm>
              <a:off x="0" y="-38100"/>
              <a:ext cx="275176" cy="1545665"/>
            </a:xfrm>
            <a:prstGeom prst="rect">
              <a:avLst/>
            </a:prstGeom>
          </p:spPr>
          <p:txBody>
            <a:bodyPr lIns="50800" tIns="50800" rIns="50800" bIns="50800" rtlCol="0" anchor="ctr"/>
            <a:lstStyle/>
            <a:p>
              <a:pPr algn="ctr">
                <a:lnSpc>
                  <a:spcPts val="2659"/>
                </a:lnSpc>
                <a:spcBef>
                  <a:spcPct val="0"/>
                </a:spcBef>
              </a:pPr>
              <a:endParaRPr/>
            </a:p>
          </p:txBody>
        </p:sp>
      </p:grpSp>
      <p:sp>
        <p:nvSpPr>
          <p:cNvPr id="11" name="Freeform 11"/>
          <p:cNvSpPr/>
          <p:nvPr/>
        </p:nvSpPr>
        <p:spPr>
          <a:xfrm rot="-5400000">
            <a:off x="17461217" y="3939708"/>
            <a:ext cx="711163" cy="177791"/>
          </a:xfrm>
          <a:custGeom>
            <a:avLst/>
            <a:gdLst/>
            <a:ahLst/>
            <a:cxnLst/>
            <a:rect l="l" t="t" r="r" b="b"/>
            <a:pathLst>
              <a:path w="711163" h="177791">
                <a:moveTo>
                  <a:pt x="0" y="0"/>
                </a:moveTo>
                <a:lnTo>
                  <a:pt x="711162" y="0"/>
                </a:lnTo>
                <a:lnTo>
                  <a:pt x="711162" y="177791"/>
                </a:lnTo>
                <a:lnTo>
                  <a:pt x="0" y="17779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uk-UA"/>
          </a:p>
        </p:txBody>
      </p:sp>
      <p:sp>
        <p:nvSpPr>
          <p:cNvPr id="12" name="AutoShape 12"/>
          <p:cNvSpPr/>
          <p:nvPr/>
        </p:nvSpPr>
        <p:spPr>
          <a:xfrm flipV="1">
            <a:off x="17807273" y="4933828"/>
            <a:ext cx="0" cy="1044644"/>
          </a:xfrm>
          <a:prstGeom prst="line">
            <a:avLst/>
          </a:prstGeom>
          <a:ln w="19050" cap="flat">
            <a:solidFill>
              <a:srgbClr val="FFFFFF"/>
            </a:solidFill>
            <a:prstDash val="solid"/>
            <a:headEnd type="none" w="sm" len="sm"/>
            <a:tailEnd type="none" w="sm" len="sm"/>
          </a:ln>
        </p:spPr>
        <p:txBody>
          <a:bodyPr/>
          <a:lstStyle/>
          <a:p>
            <a:endParaRPr lang="uk-UA"/>
          </a:p>
        </p:txBody>
      </p:sp>
      <p:sp>
        <p:nvSpPr>
          <p:cNvPr id="13" name="Freeform 13"/>
          <p:cNvSpPr/>
          <p:nvPr/>
        </p:nvSpPr>
        <p:spPr>
          <a:xfrm rot="-5400000">
            <a:off x="17461217" y="6862572"/>
            <a:ext cx="711163" cy="177791"/>
          </a:xfrm>
          <a:custGeom>
            <a:avLst/>
            <a:gdLst/>
            <a:ahLst/>
            <a:cxnLst/>
            <a:rect l="l" t="t" r="r" b="b"/>
            <a:pathLst>
              <a:path w="711163" h="177791">
                <a:moveTo>
                  <a:pt x="0" y="0"/>
                </a:moveTo>
                <a:lnTo>
                  <a:pt x="711162" y="0"/>
                </a:lnTo>
                <a:lnTo>
                  <a:pt x="711162" y="177791"/>
                </a:lnTo>
                <a:lnTo>
                  <a:pt x="0" y="17779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uk-UA"/>
          </a:p>
        </p:txBody>
      </p:sp>
      <p:grpSp>
        <p:nvGrpSpPr>
          <p:cNvPr id="14" name="Group 14"/>
          <p:cNvGrpSpPr/>
          <p:nvPr/>
        </p:nvGrpSpPr>
        <p:grpSpPr>
          <a:xfrm>
            <a:off x="7049354" y="253057"/>
            <a:ext cx="10292556" cy="9728806"/>
            <a:chOff x="0" y="0"/>
            <a:chExt cx="2710797" cy="2562319"/>
          </a:xfrm>
        </p:grpSpPr>
        <p:sp>
          <p:nvSpPr>
            <p:cNvPr id="15" name="Freeform 15"/>
            <p:cNvSpPr/>
            <p:nvPr/>
          </p:nvSpPr>
          <p:spPr>
            <a:xfrm>
              <a:off x="0" y="0"/>
              <a:ext cx="2710797" cy="2562319"/>
            </a:xfrm>
            <a:custGeom>
              <a:avLst/>
              <a:gdLst/>
              <a:ahLst/>
              <a:cxnLst/>
              <a:rect l="l" t="t" r="r" b="b"/>
              <a:pathLst>
                <a:path w="2710797" h="2562319">
                  <a:moveTo>
                    <a:pt x="0" y="0"/>
                  </a:moveTo>
                  <a:lnTo>
                    <a:pt x="2710797" y="0"/>
                  </a:lnTo>
                  <a:lnTo>
                    <a:pt x="2710797" y="2562319"/>
                  </a:lnTo>
                  <a:lnTo>
                    <a:pt x="0" y="2562319"/>
                  </a:lnTo>
                  <a:close/>
                </a:path>
              </a:pathLst>
            </a:custGeom>
            <a:gradFill rotWithShape="1">
              <a:gsLst>
                <a:gs pos="0">
                  <a:srgbClr val="9374B3">
                    <a:alpha val="100000"/>
                  </a:srgbClr>
                </a:gs>
                <a:gs pos="50000">
                  <a:srgbClr val="7161A6">
                    <a:alpha val="100000"/>
                  </a:srgbClr>
                </a:gs>
                <a:gs pos="100000">
                  <a:srgbClr val="4A4D9C">
                    <a:alpha val="100000"/>
                  </a:srgbClr>
                </a:gs>
              </a:gsLst>
              <a:lin ang="0"/>
            </a:gradFill>
          </p:spPr>
          <p:txBody>
            <a:bodyPr/>
            <a:lstStyle/>
            <a:p>
              <a:endParaRPr lang="uk-UA"/>
            </a:p>
          </p:txBody>
        </p:sp>
        <p:sp>
          <p:nvSpPr>
            <p:cNvPr id="16" name="TextBox 16"/>
            <p:cNvSpPr txBox="1"/>
            <p:nvPr/>
          </p:nvSpPr>
          <p:spPr>
            <a:xfrm>
              <a:off x="0" y="-38100"/>
              <a:ext cx="2710797" cy="2600419"/>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p:cNvGrpSpPr/>
          <p:nvPr/>
        </p:nvGrpSpPr>
        <p:grpSpPr>
          <a:xfrm>
            <a:off x="533175" y="6759572"/>
            <a:ext cx="6249479" cy="3527428"/>
            <a:chOff x="0" y="0"/>
            <a:chExt cx="821735" cy="463816"/>
          </a:xfrm>
        </p:grpSpPr>
        <p:sp>
          <p:nvSpPr>
            <p:cNvPr id="18" name="Freeform 18"/>
            <p:cNvSpPr/>
            <p:nvPr/>
          </p:nvSpPr>
          <p:spPr>
            <a:xfrm>
              <a:off x="0" y="0"/>
              <a:ext cx="821735" cy="463816"/>
            </a:xfrm>
            <a:custGeom>
              <a:avLst/>
              <a:gdLst/>
              <a:ahLst/>
              <a:cxnLst/>
              <a:rect l="l" t="t" r="r" b="b"/>
              <a:pathLst>
                <a:path w="821735" h="463816">
                  <a:moveTo>
                    <a:pt x="0" y="0"/>
                  </a:moveTo>
                  <a:lnTo>
                    <a:pt x="821735" y="0"/>
                  </a:lnTo>
                  <a:lnTo>
                    <a:pt x="821735" y="463816"/>
                  </a:lnTo>
                  <a:lnTo>
                    <a:pt x="0" y="463816"/>
                  </a:lnTo>
                  <a:close/>
                </a:path>
              </a:pathLst>
            </a:custGeom>
            <a:blipFill>
              <a:blip r:embed="rId9"/>
              <a:stretch>
                <a:fillRect l="-4666" r="-4666"/>
              </a:stretch>
            </a:blipFill>
          </p:spPr>
          <p:txBody>
            <a:bodyPr/>
            <a:lstStyle/>
            <a:p>
              <a:endParaRPr lang="uk-UA"/>
            </a:p>
          </p:txBody>
        </p:sp>
      </p:grpSp>
      <p:sp>
        <p:nvSpPr>
          <p:cNvPr id="19" name="Freeform 19"/>
          <p:cNvSpPr/>
          <p:nvPr/>
        </p:nvSpPr>
        <p:spPr>
          <a:xfrm>
            <a:off x="187755" y="126828"/>
            <a:ext cx="6594899" cy="3709630"/>
          </a:xfrm>
          <a:custGeom>
            <a:avLst/>
            <a:gdLst/>
            <a:ahLst/>
            <a:cxnLst/>
            <a:rect l="l" t="t" r="r" b="b"/>
            <a:pathLst>
              <a:path w="6594899" h="3709630">
                <a:moveTo>
                  <a:pt x="0" y="0"/>
                </a:moveTo>
                <a:lnTo>
                  <a:pt x="6594899" y="0"/>
                </a:lnTo>
                <a:lnTo>
                  <a:pt x="6594899" y="3709630"/>
                </a:lnTo>
                <a:lnTo>
                  <a:pt x="0" y="3709630"/>
                </a:lnTo>
                <a:lnTo>
                  <a:pt x="0" y="0"/>
                </a:lnTo>
                <a:close/>
              </a:path>
            </a:pathLst>
          </a:custGeom>
          <a:blipFill>
            <a:blip r:embed="rId10"/>
            <a:stretch>
              <a:fillRect/>
            </a:stretch>
          </a:blipFill>
        </p:spPr>
        <p:txBody>
          <a:bodyPr/>
          <a:lstStyle/>
          <a:p>
            <a:endParaRPr lang="uk-UA"/>
          </a:p>
        </p:txBody>
      </p:sp>
      <p:sp>
        <p:nvSpPr>
          <p:cNvPr id="20" name="TextBox 20"/>
          <p:cNvSpPr txBox="1"/>
          <p:nvPr/>
        </p:nvSpPr>
        <p:spPr>
          <a:xfrm>
            <a:off x="7241114" y="584966"/>
            <a:ext cx="10664579" cy="9257984"/>
          </a:xfrm>
          <a:prstGeom prst="rect">
            <a:avLst/>
          </a:prstGeom>
        </p:spPr>
        <p:txBody>
          <a:bodyPr wrap="square" lIns="0" tIns="0" rIns="0" bIns="0" rtlCol="0" anchor="t">
            <a:spAutoFit/>
          </a:bodyPr>
          <a:lstStyle/>
          <a:p>
            <a:pPr algn="ctr">
              <a:lnSpc>
                <a:spcPts val="3919"/>
              </a:lnSpc>
              <a:spcBef>
                <a:spcPct val="0"/>
              </a:spcBef>
            </a:pPr>
            <a:r>
              <a:rPr lang="uk-UA" sz="2799" dirty="0">
                <a:solidFill>
                  <a:srgbClr val="FFFFFF"/>
                </a:solidFill>
                <a:latin typeface="Canva Sans"/>
                <a:ea typeface="Canva Sans"/>
                <a:cs typeface="Canva Sans"/>
                <a:sym typeface="Canva Sans"/>
              </a:rPr>
              <a:t>31 березня 2025 року відбулася заключна відкрита лекція з циклу «ЄС як модель регіональної інтеграції» під назвою «Стратегічне партнерство ЄС –Україна в контексті укріплення демократії». Цикл лекцій був проведений в рамках Модулю Жана Моне «Імплементація європейських цінностей як базис демократії в Україні» (EVADEM), який реалізується кафедрою історії Чорноморського національного університету імені Петра Могили за фінансової підтримки Європейського Союзу.</a:t>
            </a:r>
          </a:p>
          <a:p>
            <a:pPr algn="ctr">
              <a:lnSpc>
                <a:spcPts val="3919"/>
              </a:lnSpc>
              <a:spcBef>
                <a:spcPct val="0"/>
              </a:spcBef>
            </a:pPr>
            <a:r>
              <a:rPr lang="uk-UA" sz="2799" dirty="0">
                <a:solidFill>
                  <a:srgbClr val="FFFFFF"/>
                </a:solidFill>
                <a:latin typeface="Canva Sans"/>
                <a:ea typeface="Canva Sans"/>
                <a:cs typeface="Canva Sans"/>
                <a:sym typeface="Canva Sans"/>
              </a:rPr>
              <a:t>У своєму виступі, лекторка, доцентка кафедри історії ЧНУ ім. П. Могили, кандидатка політичних наук, Аліна ІОВЧЕВА висвітлила історію взаємодії України та Європейського Союзу, проаналізувала ключові аспекти стратегічного партнерства та його вплив на демократичний розвиток України</a:t>
            </a:r>
          </a:p>
          <a:p>
            <a:pPr algn="ctr">
              <a:lnSpc>
                <a:spcPts val="3079"/>
              </a:lnSpc>
              <a:spcBef>
                <a:spcPct val="0"/>
              </a:spcBef>
            </a:pPr>
            <a:r>
              <a:rPr lang="en-US" sz="2199" dirty="0">
                <a:solidFill>
                  <a:srgbClr val="F4E51E"/>
                </a:solidFill>
                <a:latin typeface="Canva Sans"/>
                <a:ea typeface="Canva Sans"/>
                <a:cs typeface="Canva Sans"/>
                <a:sym typeface="Canva Sans"/>
              </a:rPr>
              <a:t>https://www.facebook.com/photo/?fbid=9961452963888939&amp;set=pcb.952658196693988&amp;__cft__[0]=AZYbGwpF9L6nQ6JlyYignbaN4bdMyTFGVkSMP1wZYX1ztxEc235WhIC7Jvm3wAGoEaF4yAZ_k4te-5_EOqpddEaQFLnjL9EIFt3jJxFwsZkbGAjyYh7xq7OV6zWt-XOdzqViLDo139CvFNMPqDeeS45xbWoZjsRA0l5mWWx6D1BHC4Jn_JKNG8RHJFMLxTp6kNLHzIO5EoZ06yUomqerarw2TAPLigNvOCpmy9W4gqVM7w&amp;__tn__=*b1H-y-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69F998E-D34F-E7F1-4654-80DD07446CA6}"/>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xmlns="" id="{3FE7B8EE-4A59-78BD-28BB-ECF610525075}"/>
              </a:ext>
            </a:extLst>
          </p:cNvPr>
          <p:cNvSpPr/>
          <p:nvPr/>
        </p:nvSpPr>
        <p:spPr>
          <a:xfrm>
            <a:off x="4800446" y="9258300"/>
            <a:ext cx="12458854" cy="0"/>
          </a:xfrm>
          <a:prstGeom prst="line">
            <a:avLst/>
          </a:prstGeom>
          <a:ln w="19050" cap="flat">
            <a:solidFill>
              <a:srgbClr val="48276D"/>
            </a:solidFill>
            <a:prstDash val="solid"/>
            <a:headEnd type="none" w="sm" len="sm"/>
            <a:tailEnd type="none" w="sm" len="sm"/>
          </a:ln>
        </p:spPr>
        <p:txBody>
          <a:bodyPr/>
          <a:lstStyle/>
          <a:p>
            <a:endParaRPr lang="uk-UA"/>
          </a:p>
        </p:txBody>
      </p:sp>
      <p:sp>
        <p:nvSpPr>
          <p:cNvPr id="3" name="Freeform 3">
            <a:extLst>
              <a:ext uri="{FF2B5EF4-FFF2-40B4-BE49-F238E27FC236}">
                <a16:creationId xmlns:a16="http://schemas.microsoft.com/office/drawing/2014/main" xmlns="" id="{5487F838-7C45-08BB-2394-0F1DB85C7F68}"/>
              </a:ext>
            </a:extLst>
          </p:cNvPr>
          <p:cNvSpPr/>
          <p:nvPr/>
        </p:nvSpPr>
        <p:spPr>
          <a:xfrm>
            <a:off x="15498007" y="7924463"/>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alphaModFix amt="35000"/>
              <a:extLst>
                <a:ext uri="{96DAC541-7B7A-43D3-8B79-37D633B846F1}">
                  <asvg:svgBlip xmlns:asvg="http://schemas.microsoft.com/office/drawing/2016/SVG/main" xmlns="" r:embed="rId3"/>
                </a:ext>
              </a:extLst>
            </a:blip>
            <a:stretch>
              <a:fillRect/>
            </a:stretch>
          </a:blipFill>
        </p:spPr>
        <p:txBody>
          <a:bodyPr/>
          <a:lstStyle/>
          <a:p>
            <a:endParaRPr lang="uk-UA"/>
          </a:p>
        </p:txBody>
      </p:sp>
      <p:sp>
        <p:nvSpPr>
          <p:cNvPr id="4" name="AutoShape 4">
            <a:extLst>
              <a:ext uri="{FF2B5EF4-FFF2-40B4-BE49-F238E27FC236}">
                <a16:creationId xmlns:a16="http://schemas.microsoft.com/office/drawing/2014/main" xmlns="" id="{9D3EF9A3-ED60-4082-BBC9-0CD50FF4235D}"/>
              </a:ext>
            </a:extLst>
          </p:cNvPr>
          <p:cNvSpPr/>
          <p:nvPr/>
        </p:nvSpPr>
        <p:spPr>
          <a:xfrm flipV="1">
            <a:off x="1028700" y="1047750"/>
            <a:ext cx="16230600" cy="0"/>
          </a:xfrm>
          <a:prstGeom prst="line">
            <a:avLst/>
          </a:prstGeom>
          <a:ln w="19050" cap="flat">
            <a:solidFill>
              <a:srgbClr val="48276D"/>
            </a:solidFill>
            <a:prstDash val="solid"/>
            <a:headEnd type="none" w="sm" len="sm"/>
            <a:tailEnd type="none" w="sm" len="sm"/>
          </a:ln>
        </p:spPr>
        <p:txBody>
          <a:bodyPr/>
          <a:lstStyle/>
          <a:p>
            <a:endParaRPr lang="uk-UA"/>
          </a:p>
        </p:txBody>
      </p:sp>
      <p:sp>
        <p:nvSpPr>
          <p:cNvPr id="5" name="Freeform 5">
            <a:extLst>
              <a:ext uri="{FF2B5EF4-FFF2-40B4-BE49-F238E27FC236}">
                <a16:creationId xmlns:a16="http://schemas.microsoft.com/office/drawing/2014/main" xmlns="" id="{B846AAB2-CA07-F76A-53B0-A2E285691F15}"/>
              </a:ext>
            </a:extLst>
          </p:cNvPr>
          <p:cNvSpPr/>
          <p:nvPr/>
        </p:nvSpPr>
        <p:spPr>
          <a:xfrm>
            <a:off x="16696854" y="642116"/>
            <a:ext cx="562446" cy="375305"/>
          </a:xfrm>
          <a:custGeom>
            <a:avLst/>
            <a:gdLst/>
            <a:ahLst/>
            <a:cxnLst/>
            <a:rect l="l" t="t" r="r" b="b"/>
            <a:pathLst>
              <a:path w="562446" h="375305">
                <a:moveTo>
                  <a:pt x="0" y="0"/>
                </a:moveTo>
                <a:lnTo>
                  <a:pt x="562446" y="0"/>
                </a:lnTo>
                <a:lnTo>
                  <a:pt x="562446" y="375305"/>
                </a:lnTo>
                <a:lnTo>
                  <a:pt x="0" y="37530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uk-UA"/>
          </a:p>
        </p:txBody>
      </p:sp>
      <p:grpSp>
        <p:nvGrpSpPr>
          <p:cNvPr id="8" name="Group 8">
            <a:extLst>
              <a:ext uri="{FF2B5EF4-FFF2-40B4-BE49-F238E27FC236}">
                <a16:creationId xmlns:a16="http://schemas.microsoft.com/office/drawing/2014/main" xmlns="" id="{B27CE262-E717-CEE6-EF68-6DA4D4D08482}"/>
              </a:ext>
            </a:extLst>
          </p:cNvPr>
          <p:cNvGrpSpPr/>
          <p:nvPr/>
        </p:nvGrpSpPr>
        <p:grpSpPr>
          <a:xfrm>
            <a:off x="17243189" y="2833442"/>
            <a:ext cx="1044811" cy="5724034"/>
            <a:chOff x="0" y="0"/>
            <a:chExt cx="275176" cy="1507565"/>
          </a:xfrm>
        </p:grpSpPr>
        <p:sp>
          <p:nvSpPr>
            <p:cNvPr id="9" name="Freeform 9">
              <a:extLst>
                <a:ext uri="{FF2B5EF4-FFF2-40B4-BE49-F238E27FC236}">
                  <a16:creationId xmlns:a16="http://schemas.microsoft.com/office/drawing/2014/main" xmlns="" id="{EBD9FCDF-F301-B3D9-6293-A848EBF64256}"/>
                </a:ext>
              </a:extLst>
            </p:cNvPr>
            <p:cNvSpPr/>
            <p:nvPr/>
          </p:nvSpPr>
          <p:spPr>
            <a:xfrm>
              <a:off x="0" y="0"/>
              <a:ext cx="275176" cy="1507565"/>
            </a:xfrm>
            <a:custGeom>
              <a:avLst/>
              <a:gdLst/>
              <a:ahLst/>
              <a:cxnLst/>
              <a:rect l="l" t="t" r="r" b="b"/>
              <a:pathLst>
                <a:path w="275176" h="1507565">
                  <a:moveTo>
                    <a:pt x="0" y="0"/>
                  </a:moveTo>
                  <a:lnTo>
                    <a:pt x="275176" y="0"/>
                  </a:lnTo>
                  <a:lnTo>
                    <a:pt x="275176" y="1507565"/>
                  </a:lnTo>
                  <a:lnTo>
                    <a:pt x="0" y="1507565"/>
                  </a:lnTo>
                  <a:close/>
                </a:path>
              </a:pathLst>
            </a:custGeom>
            <a:gradFill rotWithShape="1">
              <a:gsLst>
                <a:gs pos="0">
                  <a:srgbClr val="9374B3">
                    <a:alpha val="100000"/>
                  </a:srgbClr>
                </a:gs>
                <a:gs pos="50000">
                  <a:srgbClr val="7161A6">
                    <a:alpha val="100000"/>
                  </a:srgbClr>
                </a:gs>
                <a:gs pos="100000">
                  <a:srgbClr val="4A4D9C">
                    <a:alpha val="100000"/>
                  </a:srgbClr>
                </a:gs>
              </a:gsLst>
              <a:lin ang="0"/>
            </a:gradFill>
          </p:spPr>
          <p:txBody>
            <a:bodyPr/>
            <a:lstStyle/>
            <a:p>
              <a:endParaRPr lang="uk-UA"/>
            </a:p>
          </p:txBody>
        </p:sp>
        <p:sp>
          <p:nvSpPr>
            <p:cNvPr id="10" name="TextBox 10">
              <a:extLst>
                <a:ext uri="{FF2B5EF4-FFF2-40B4-BE49-F238E27FC236}">
                  <a16:creationId xmlns:a16="http://schemas.microsoft.com/office/drawing/2014/main" xmlns="" id="{EFBA2EBB-9A47-597C-C48C-8B1F7CF2C147}"/>
                </a:ext>
              </a:extLst>
            </p:cNvPr>
            <p:cNvSpPr txBox="1"/>
            <p:nvPr/>
          </p:nvSpPr>
          <p:spPr>
            <a:xfrm>
              <a:off x="0" y="-38100"/>
              <a:ext cx="275176" cy="1545665"/>
            </a:xfrm>
            <a:prstGeom prst="rect">
              <a:avLst/>
            </a:prstGeom>
          </p:spPr>
          <p:txBody>
            <a:bodyPr lIns="50800" tIns="50800" rIns="50800" bIns="50800" rtlCol="0" anchor="ctr"/>
            <a:lstStyle/>
            <a:p>
              <a:pPr algn="ctr">
                <a:lnSpc>
                  <a:spcPts val="2659"/>
                </a:lnSpc>
                <a:spcBef>
                  <a:spcPct val="0"/>
                </a:spcBef>
              </a:pPr>
              <a:endParaRPr/>
            </a:p>
          </p:txBody>
        </p:sp>
      </p:grpSp>
      <p:sp>
        <p:nvSpPr>
          <p:cNvPr id="11" name="Freeform 11">
            <a:extLst>
              <a:ext uri="{FF2B5EF4-FFF2-40B4-BE49-F238E27FC236}">
                <a16:creationId xmlns:a16="http://schemas.microsoft.com/office/drawing/2014/main" xmlns="" id="{48817221-959E-7FA9-23A4-BB637B8428F3}"/>
              </a:ext>
            </a:extLst>
          </p:cNvPr>
          <p:cNvSpPr/>
          <p:nvPr/>
        </p:nvSpPr>
        <p:spPr>
          <a:xfrm rot="-5400000">
            <a:off x="17461217" y="3939708"/>
            <a:ext cx="711163" cy="177791"/>
          </a:xfrm>
          <a:custGeom>
            <a:avLst/>
            <a:gdLst/>
            <a:ahLst/>
            <a:cxnLst/>
            <a:rect l="l" t="t" r="r" b="b"/>
            <a:pathLst>
              <a:path w="711163" h="177791">
                <a:moveTo>
                  <a:pt x="0" y="0"/>
                </a:moveTo>
                <a:lnTo>
                  <a:pt x="711162" y="0"/>
                </a:lnTo>
                <a:lnTo>
                  <a:pt x="711162" y="177791"/>
                </a:lnTo>
                <a:lnTo>
                  <a:pt x="0" y="17779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uk-UA"/>
          </a:p>
        </p:txBody>
      </p:sp>
      <p:sp>
        <p:nvSpPr>
          <p:cNvPr id="12" name="AutoShape 12">
            <a:extLst>
              <a:ext uri="{FF2B5EF4-FFF2-40B4-BE49-F238E27FC236}">
                <a16:creationId xmlns:a16="http://schemas.microsoft.com/office/drawing/2014/main" xmlns="" id="{28409C8B-1C01-F5B6-3C21-03CA7C559857}"/>
              </a:ext>
            </a:extLst>
          </p:cNvPr>
          <p:cNvSpPr/>
          <p:nvPr/>
        </p:nvSpPr>
        <p:spPr>
          <a:xfrm flipV="1">
            <a:off x="17807273" y="4933828"/>
            <a:ext cx="0" cy="1044644"/>
          </a:xfrm>
          <a:prstGeom prst="line">
            <a:avLst/>
          </a:prstGeom>
          <a:ln w="19050" cap="flat">
            <a:solidFill>
              <a:srgbClr val="FFFFFF"/>
            </a:solidFill>
            <a:prstDash val="solid"/>
            <a:headEnd type="none" w="sm" len="sm"/>
            <a:tailEnd type="none" w="sm" len="sm"/>
          </a:ln>
        </p:spPr>
        <p:txBody>
          <a:bodyPr/>
          <a:lstStyle/>
          <a:p>
            <a:endParaRPr lang="uk-UA"/>
          </a:p>
        </p:txBody>
      </p:sp>
      <p:sp>
        <p:nvSpPr>
          <p:cNvPr id="13" name="Freeform 13">
            <a:extLst>
              <a:ext uri="{FF2B5EF4-FFF2-40B4-BE49-F238E27FC236}">
                <a16:creationId xmlns:a16="http://schemas.microsoft.com/office/drawing/2014/main" xmlns="" id="{E3351C93-A8BF-19F7-60ED-5938FC5AE69C}"/>
              </a:ext>
            </a:extLst>
          </p:cNvPr>
          <p:cNvSpPr/>
          <p:nvPr/>
        </p:nvSpPr>
        <p:spPr>
          <a:xfrm rot="-5400000">
            <a:off x="17461217" y="6862572"/>
            <a:ext cx="711163" cy="177791"/>
          </a:xfrm>
          <a:custGeom>
            <a:avLst/>
            <a:gdLst/>
            <a:ahLst/>
            <a:cxnLst/>
            <a:rect l="l" t="t" r="r" b="b"/>
            <a:pathLst>
              <a:path w="711163" h="177791">
                <a:moveTo>
                  <a:pt x="0" y="0"/>
                </a:moveTo>
                <a:lnTo>
                  <a:pt x="711162" y="0"/>
                </a:lnTo>
                <a:lnTo>
                  <a:pt x="711162" y="177791"/>
                </a:lnTo>
                <a:lnTo>
                  <a:pt x="0" y="17779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uk-UA"/>
          </a:p>
        </p:txBody>
      </p:sp>
      <p:grpSp>
        <p:nvGrpSpPr>
          <p:cNvPr id="14" name="Group 14">
            <a:extLst>
              <a:ext uri="{FF2B5EF4-FFF2-40B4-BE49-F238E27FC236}">
                <a16:creationId xmlns:a16="http://schemas.microsoft.com/office/drawing/2014/main" xmlns="" id="{5757E0D0-95BA-9CED-1712-D5DEAE718450}"/>
              </a:ext>
            </a:extLst>
          </p:cNvPr>
          <p:cNvGrpSpPr/>
          <p:nvPr/>
        </p:nvGrpSpPr>
        <p:grpSpPr>
          <a:xfrm>
            <a:off x="7049354" y="253057"/>
            <a:ext cx="10292556" cy="9728806"/>
            <a:chOff x="0" y="0"/>
            <a:chExt cx="2710797" cy="2562319"/>
          </a:xfrm>
        </p:grpSpPr>
        <p:sp>
          <p:nvSpPr>
            <p:cNvPr id="15" name="Freeform 15">
              <a:extLst>
                <a:ext uri="{FF2B5EF4-FFF2-40B4-BE49-F238E27FC236}">
                  <a16:creationId xmlns:a16="http://schemas.microsoft.com/office/drawing/2014/main" xmlns="" id="{FFB32132-FEA0-B6E1-D2F0-DD1DBAC39980}"/>
                </a:ext>
              </a:extLst>
            </p:cNvPr>
            <p:cNvSpPr/>
            <p:nvPr/>
          </p:nvSpPr>
          <p:spPr>
            <a:xfrm>
              <a:off x="0" y="0"/>
              <a:ext cx="2710797" cy="2562319"/>
            </a:xfrm>
            <a:custGeom>
              <a:avLst/>
              <a:gdLst/>
              <a:ahLst/>
              <a:cxnLst/>
              <a:rect l="l" t="t" r="r" b="b"/>
              <a:pathLst>
                <a:path w="2710797" h="2562319">
                  <a:moveTo>
                    <a:pt x="0" y="0"/>
                  </a:moveTo>
                  <a:lnTo>
                    <a:pt x="2710797" y="0"/>
                  </a:lnTo>
                  <a:lnTo>
                    <a:pt x="2710797" y="2562319"/>
                  </a:lnTo>
                  <a:lnTo>
                    <a:pt x="0" y="2562319"/>
                  </a:lnTo>
                  <a:close/>
                </a:path>
              </a:pathLst>
            </a:custGeom>
            <a:gradFill rotWithShape="1">
              <a:gsLst>
                <a:gs pos="0">
                  <a:srgbClr val="9374B3">
                    <a:alpha val="100000"/>
                  </a:srgbClr>
                </a:gs>
                <a:gs pos="50000">
                  <a:srgbClr val="7161A6">
                    <a:alpha val="100000"/>
                  </a:srgbClr>
                </a:gs>
                <a:gs pos="100000">
                  <a:srgbClr val="4A4D9C">
                    <a:alpha val="100000"/>
                  </a:srgbClr>
                </a:gs>
              </a:gsLst>
              <a:lin ang="0"/>
            </a:gradFill>
          </p:spPr>
          <p:txBody>
            <a:bodyPr/>
            <a:lstStyle/>
            <a:p>
              <a:endParaRPr lang="uk-UA"/>
            </a:p>
          </p:txBody>
        </p:sp>
        <p:sp>
          <p:nvSpPr>
            <p:cNvPr id="16" name="TextBox 16">
              <a:extLst>
                <a:ext uri="{FF2B5EF4-FFF2-40B4-BE49-F238E27FC236}">
                  <a16:creationId xmlns:a16="http://schemas.microsoft.com/office/drawing/2014/main" xmlns="" id="{3FF2AD18-577D-D725-ACE6-C272AFCF2166}"/>
                </a:ext>
              </a:extLst>
            </p:cNvPr>
            <p:cNvSpPr txBox="1"/>
            <p:nvPr/>
          </p:nvSpPr>
          <p:spPr>
            <a:xfrm>
              <a:off x="0" y="-38100"/>
              <a:ext cx="2710797" cy="2600419"/>
            </a:xfrm>
            <a:prstGeom prst="rect">
              <a:avLst/>
            </a:prstGeom>
          </p:spPr>
          <p:txBody>
            <a:bodyPr lIns="50800" tIns="50800" rIns="50800" bIns="50800" rtlCol="0" anchor="ctr"/>
            <a:lstStyle/>
            <a:p>
              <a:pPr algn="ctr">
                <a:lnSpc>
                  <a:spcPts val="2659"/>
                </a:lnSpc>
                <a:spcBef>
                  <a:spcPct val="0"/>
                </a:spcBef>
              </a:pPr>
              <a:endParaRPr/>
            </a:p>
          </p:txBody>
        </p:sp>
      </p:grpSp>
      <p:sp>
        <p:nvSpPr>
          <p:cNvPr id="20" name="TextBox 20">
            <a:extLst>
              <a:ext uri="{FF2B5EF4-FFF2-40B4-BE49-F238E27FC236}">
                <a16:creationId xmlns:a16="http://schemas.microsoft.com/office/drawing/2014/main" xmlns="" id="{1F64A201-3ABB-0A6A-558C-56EA87D77B27}"/>
              </a:ext>
            </a:extLst>
          </p:cNvPr>
          <p:cNvSpPr txBox="1"/>
          <p:nvPr/>
        </p:nvSpPr>
        <p:spPr>
          <a:xfrm>
            <a:off x="7273890" y="409770"/>
            <a:ext cx="9478064" cy="7017306"/>
          </a:xfrm>
          <a:prstGeom prst="rect">
            <a:avLst/>
          </a:prstGeom>
        </p:spPr>
        <p:txBody>
          <a:bodyPr lIns="0" tIns="0" rIns="0" bIns="0" rtlCol="0" anchor="t">
            <a:spAutoFit/>
          </a:bodyPr>
          <a:lstStyle/>
          <a:p>
            <a:r>
              <a:rPr lang="uk-UA" sz="2400" dirty="0">
                <a:solidFill>
                  <a:schemeClr val="bg1"/>
                </a:solidFill>
              </a:rPr>
              <a:t>11 квітня 2025 року  викладачі кафедри історії та здобувачі першого (бакалаврського), другого (магістерського) і третього (освітньо-наукового) рівнів вищої освіти </a:t>
            </a:r>
            <a:r>
              <a:rPr lang="uk-UA" sz="2400" dirty="0" smtClean="0">
                <a:solidFill>
                  <a:schemeClr val="bg1"/>
                </a:solidFill>
              </a:rPr>
              <a:t>спеціальності  </a:t>
            </a:r>
            <a:r>
              <a:rPr lang="uk-UA" sz="2400" dirty="0">
                <a:solidFill>
                  <a:schemeClr val="bg1"/>
                </a:solidFill>
              </a:rPr>
              <a:t>«Історія та археологія» </a:t>
            </a:r>
            <a:r>
              <a:rPr lang="uk-UA" sz="2400" dirty="0" smtClean="0">
                <a:solidFill>
                  <a:schemeClr val="bg1"/>
                </a:solidFill>
              </a:rPr>
              <a:t>Чорноморського </a:t>
            </a:r>
            <a:r>
              <a:rPr lang="uk-UA" sz="2400" dirty="0">
                <a:solidFill>
                  <a:schemeClr val="bg1"/>
                </a:solidFill>
              </a:rPr>
              <a:t>національного університету імені Петра Могили долучилися до гостьової лекції на тему: </a:t>
            </a:r>
            <a:r>
              <a:rPr lang="uk-UA" sz="2400" i="1" dirty="0">
                <a:solidFill>
                  <a:schemeClr val="bg1"/>
                </a:solidFill>
              </a:rPr>
              <a:t>«Колекції та напрямки наукових досліджень в Одеському археологічному музеї НАН України»</a:t>
            </a:r>
            <a:r>
              <a:rPr lang="uk-UA" sz="2400" dirty="0">
                <a:solidFill>
                  <a:schemeClr val="bg1"/>
                </a:solidFill>
              </a:rPr>
              <a:t> директора Одеського археологічного музею НАН України, кандидата історичних наук, доцента </a:t>
            </a:r>
            <a:r>
              <a:rPr lang="uk-UA" sz="2400" b="1" dirty="0">
                <a:solidFill>
                  <a:schemeClr val="bg1"/>
                </a:solidFill>
              </a:rPr>
              <a:t>Ігоря Володимировича Піструіла. </a:t>
            </a:r>
            <a:endParaRPr lang="uk-UA" sz="2400" dirty="0">
              <a:solidFill>
                <a:schemeClr val="bg1"/>
              </a:solidFill>
            </a:endParaRPr>
          </a:p>
          <a:p>
            <a:r>
              <a:rPr lang="uk-UA" sz="2400" dirty="0">
                <a:solidFill>
                  <a:schemeClr val="bg1"/>
                </a:solidFill>
              </a:rPr>
              <a:t>Під час заходу лектором були розглянуті питання історії заснування і розвитку музею, представлені музейні колекції, зокрема єгипетська, антична, нумізматична, колекція розписної кераміки, розкрито основні напрямки роботи і наукових досліджень співробітників музею. Значну увагу звернено на сучасний стан музею, перспективи його роботи і розвитку.</a:t>
            </a:r>
          </a:p>
          <a:p>
            <a:r>
              <a:rPr lang="uk-UA" sz="2400" dirty="0">
                <a:solidFill>
                  <a:schemeClr val="bg1"/>
                </a:solidFill>
              </a:rPr>
              <a:t>Зустріч закінчилася відповідями на запитання присутніх і обговоренням актуальних проблем музейної справи в Україні під час російсько-української війни. Учасники заходу відзначили високий науково-теоретичний рівень проведеної лекції, її актуальність, інноваційність та фаховість</a:t>
            </a:r>
            <a:r>
              <a:rPr lang="uk-UA" sz="2400" dirty="0" smtClean="0">
                <a:solidFill>
                  <a:schemeClr val="bg1"/>
                </a:solidFill>
              </a:rPr>
              <a:t>.</a:t>
            </a:r>
            <a:endParaRPr lang="uk-UA" sz="2400" dirty="0">
              <a:solidFill>
                <a:schemeClr val="bg1"/>
              </a:solidFill>
            </a:endParaRPr>
          </a:p>
        </p:txBody>
      </p:sp>
      <p:pic>
        <p:nvPicPr>
          <p:cNvPr id="22" name="Рисунок 21" descr="Зображення, що містить текст, програмне забезпечення, знімок екрана, Мультимедійне програмне забезпечення&#10;&#10;Вміст на основі ШІ може бути неправильним.">
            <a:extLst>
              <a:ext uri="{FF2B5EF4-FFF2-40B4-BE49-F238E27FC236}">
                <a16:creationId xmlns:a16="http://schemas.microsoft.com/office/drawing/2014/main" xmlns="" id="{6C8AD178-602F-152A-8297-48809CF76529}"/>
              </a:ext>
            </a:extLst>
          </p:cNvPr>
          <p:cNvPicPr>
            <a:picLocks noChangeAspect="1"/>
          </p:cNvPicPr>
          <p:nvPr/>
        </p:nvPicPr>
        <p:blipFill>
          <a:blip r:embed="rId8"/>
          <a:stretch>
            <a:fillRect/>
          </a:stretch>
        </p:blipFill>
        <p:spPr>
          <a:xfrm>
            <a:off x="117621" y="642116"/>
            <a:ext cx="6910652" cy="3881843"/>
          </a:xfrm>
          <a:prstGeom prst="rect">
            <a:avLst/>
          </a:prstGeom>
        </p:spPr>
      </p:pic>
      <p:pic>
        <p:nvPicPr>
          <p:cNvPr id="24" name="Рисунок 23" descr="Зображення, що містить текст, знімок екрана, програмне забезпечення, Мультимедійне програмне забезпечення&#10;&#10;Вміст на основі ШІ може бути неправильним.">
            <a:extLst>
              <a:ext uri="{FF2B5EF4-FFF2-40B4-BE49-F238E27FC236}">
                <a16:creationId xmlns:a16="http://schemas.microsoft.com/office/drawing/2014/main" xmlns="" id="{3AFD966D-4E8B-526C-20FA-E09C05315F93}"/>
              </a:ext>
            </a:extLst>
          </p:cNvPr>
          <p:cNvPicPr>
            <a:picLocks noChangeAspect="1"/>
          </p:cNvPicPr>
          <p:nvPr/>
        </p:nvPicPr>
        <p:blipFill>
          <a:blip r:embed="rId9"/>
          <a:stretch>
            <a:fillRect/>
          </a:stretch>
        </p:blipFill>
        <p:spPr>
          <a:xfrm>
            <a:off x="0" y="5311152"/>
            <a:ext cx="7026911" cy="3947148"/>
          </a:xfrm>
          <a:prstGeom prst="rect">
            <a:avLst/>
          </a:prstGeom>
        </p:spPr>
      </p:pic>
      <p:sp>
        <p:nvSpPr>
          <p:cNvPr id="26" name="TextBox 25">
            <a:extLst>
              <a:ext uri="{FF2B5EF4-FFF2-40B4-BE49-F238E27FC236}">
                <a16:creationId xmlns:a16="http://schemas.microsoft.com/office/drawing/2014/main" xmlns="" id="{585731A8-B267-CD15-237D-4F0A97AAC11D}"/>
              </a:ext>
            </a:extLst>
          </p:cNvPr>
          <p:cNvSpPr txBox="1"/>
          <p:nvPr/>
        </p:nvSpPr>
        <p:spPr>
          <a:xfrm>
            <a:off x="7647897" y="9032178"/>
            <a:ext cx="9804400" cy="400110"/>
          </a:xfrm>
          <a:prstGeom prst="rect">
            <a:avLst/>
          </a:prstGeom>
          <a:noFill/>
        </p:spPr>
        <p:txBody>
          <a:bodyPr wrap="square">
            <a:spAutoFit/>
          </a:bodyPr>
          <a:lstStyle/>
          <a:p>
            <a:r>
              <a:rPr lang="uk-UA" sz="2000" dirty="0">
                <a:solidFill>
                  <a:srgbClr val="FFFF00"/>
                </a:solidFill>
              </a:rPr>
              <a:t>https://www.facebook.com/photo/?fbid=983284247121005&amp;set=pcb.983284520454311</a:t>
            </a:r>
          </a:p>
        </p:txBody>
      </p:sp>
    </p:spTree>
    <p:extLst>
      <p:ext uri="{BB962C8B-B14F-4D97-AF65-F5344CB8AC3E}">
        <p14:creationId xmlns:p14="http://schemas.microsoft.com/office/powerpoint/2010/main" val="19026861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4800446" y="9258300"/>
            <a:ext cx="12458854" cy="0"/>
          </a:xfrm>
          <a:prstGeom prst="line">
            <a:avLst/>
          </a:prstGeom>
          <a:ln w="19050" cap="flat">
            <a:solidFill>
              <a:srgbClr val="48276D"/>
            </a:solidFill>
            <a:prstDash val="solid"/>
            <a:headEnd type="none" w="sm" len="sm"/>
            <a:tailEnd type="none" w="sm" len="sm"/>
          </a:ln>
        </p:spPr>
        <p:txBody>
          <a:bodyPr/>
          <a:lstStyle/>
          <a:p>
            <a:endParaRPr lang="uk-UA"/>
          </a:p>
        </p:txBody>
      </p:sp>
      <p:sp>
        <p:nvSpPr>
          <p:cNvPr id="3" name="Freeform 3"/>
          <p:cNvSpPr/>
          <p:nvPr/>
        </p:nvSpPr>
        <p:spPr>
          <a:xfrm>
            <a:off x="15498007" y="7924463"/>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alphaModFix amt="35000"/>
              <a:extLst>
                <a:ext uri="{96DAC541-7B7A-43D3-8B79-37D633B846F1}">
                  <asvg:svgBlip xmlns:asvg="http://schemas.microsoft.com/office/drawing/2016/SVG/main" xmlns="" r:embed="rId3"/>
                </a:ext>
              </a:extLst>
            </a:blip>
            <a:stretch>
              <a:fillRect/>
            </a:stretch>
          </a:blipFill>
        </p:spPr>
        <p:txBody>
          <a:bodyPr/>
          <a:lstStyle/>
          <a:p>
            <a:endParaRPr lang="uk-UA"/>
          </a:p>
        </p:txBody>
      </p:sp>
      <p:sp>
        <p:nvSpPr>
          <p:cNvPr id="4" name="AutoShape 4"/>
          <p:cNvSpPr/>
          <p:nvPr/>
        </p:nvSpPr>
        <p:spPr>
          <a:xfrm flipV="1">
            <a:off x="1028700" y="1047750"/>
            <a:ext cx="16230600" cy="0"/>
          </a:xfrm>
          <a:prstGeom prst="line">
            <a:avLst/>
          </a:prstGeom>
          <a:ln w="19050" cap="flat">
            <a:solidFill>
              <a:srgbClr val="48276D"/>
            </a:solidFill>
            <a:prstDash val="solid"/>
            <a:headEnd type="none" w="sm" len="sm"/>
            <a:tailEnd type="none" w="sm" len="sm"/>
          </a:ln>
        </p:spPr>
        <p:txBody>
          <a:bodyPr/>
          <a:lstStyle/>
          <a:p>
            <a:endParaRPr lang="uk-UA"/>
          </a:p>
        </p:txBody>
      </p:sp>
      <p:sp>
        <p:nvSpPr>
          <p:cNvPr id="5" name="Freeform 5"/>
          <p:cNvSpPr/>
          <p:nvPr/>
        </p:nvSpPr>
        <p:spPr>
          <a:xfrm>
            <a:off x="16696854" y="642116"/>
            <a:ext cx="562446" cy="375305"/>
          </a:xfrm>
          <a:custGeom>
            <a:avLst/>
            <a:gdLst/>
            <a:ahLst/>
            <a:cxnLst/>
            <a:rect l="l" t="t" r="r" b="b"/>
            <a:pathLst>
              <a:path w="562446" h="375305">
                <a:moveTo>
                  <a:pt x="0" y="0"/>
                </a:moveTo>
                <a:lnTo>
                  <a:pt x="562446" y="0"/>
                </a:lnTo>
                <a:lnTo>
                  <a:pt x="562446" y="375305"/>
                </a:lnTo>
                <a:lnTo>
                  <a:pt x="0" y="37530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uk-UA"/>
          </a:p>
        </p:txBody>
      </p:sp>
      <p:grpSp>
        <p:nvGrpSpPr>
          <p:cNvPr id="6" name="Group 6"/>
          <p:cNvGrpSpPr/>
          <p:nvPr/>
        </p:nvGrpSpPr>
        <p:grpSpPr>
          <a:xfrm>
            <a:off x="341415" y="3331347"/>
            <a:ext cx="6932474" cy="3624307"/>
            <a:chOff x="0" y="0"/>
            <a:chExt cx="911541" cy="476555"/>
          </a:xfrm>
        </p:grpSpPr>
        <p:sp>
          <p:nvSpPr>
            <p:cNvPr id="7" name="Freeform 7"/>
            <p:cNvSpPr/>
            <p:nvPr/>
          </p:nvSpPr>
          <p:spPr>
            <a:xfrm>
              <a:off x="0" y="0"/>
              <a:ext cx="911541" cy="476555"/>
            </a:xfrm>
            <a:custGeom>
              <a:avLst/>
              <a:gdLst/>
              <a:ahLst/>
              <a:cxnLst/>
              <a:rect l="l" t="t" r="r" b="b"/>
              <a:pathLst>
                <a:path w="911541" h="476555">
                  <a:moveTo>
                    <a:pt x="0" y="0"/>
                  </a:moveTo>
                  <a:lnTo>
                    <a:pt x="911541" y="0"/>
                  </a:lnTo>
                  <a:lnTo>
                    <a:pt x="911541" y="476555"/>
                  </a:lnTo>
                  <a:lnTo>
                    <a:pt x="0" y="476555"/>
                  </a:lnTo>
                  <a:close/>
                </a:path>
              </a:pathLst>
            </a:custGeom>
            <a:blipFill>
              <a:blip r:embed="rId6"/>
              <a:stretch>
                <a:fillRect t="-3796" b="-3796"/>
              </a:stretch>
            </a:blipFill>
          </p:spPr>
          <p:txBody>
            <a:bodyPr/>
            <a:lstStyle/>
            <a:p>
              <a:endParaRPr lang="uk-UA"/>
            </a:p>
          </p:txBody>
        </p:sp>
      </p:grpSp>
      <p:grpSp>
        <p:nvGrpSpPr>
          <p:cNvPr id="8" name="Group 8"/>
          <p:cNvGrpSpPr/>
          <p:nvPr/>
        </p:nvGrpSpPr>
        <p:grpSpPr>
          <a:xfrm>
            <a:off x="17243189" y="2833442"/>
            <a:ext cx="1044811" cy="5724034"/>
            <a:chOff x="0" y="0"/>
            <a:chExt cx="275176" cy="1507565"/>
          </a:xfrm>
        </p:grpSpPr>
        <p:sp>
          <p:nvSpPr>
            <p:cNvPr id="9" name="Freeform 9"/>
            <p:cNvSpPr/>
            <p:nvPr/>
          </p:nvSpPr>
          <p:spPr>
            <a:xfrm>
              <a:off x="0" y="0"/>
              <a:ext cx="275176" cy="1507565"/>
            </a:xfrm>
            <a:custGeom>
              <a:avLst/>
              <a:gdLst/>
              <a:ahLst/>
              <a:cxnLst/>
              <a:rect l="l" t="t" r="r" b="b"/>
              <a:pathLst>
                <a:path w="275176" h="1507565">
                  <a:moveTo>
                    <a:pt x="0" y="0"/>
                  </a:moveTo>
                  <a:lnTo>
                    <a:pt x="275176" y="0"/>
                  </a:lnTo>
                  <a:lnTo>
                    <a:pt x="275176" y="1507565"/>
                  </a:lnTo>
                  <a:lnTo>
                    <a:pt x="0" y="1507565"/>
                  </a:lnTo>
                  <a:close/>
                </a:path>
              </a:pathLst>
            </a:custGeom>
            <a:gradFill rotWithShape="1">
              <a:gsLst>
                <a:gs pos="0">
                  <a:srgbClr val="9374B3">
                    <a:alpha val="100000"/>
                  </a:srgbClr>
                </a:gs>
                <a:gs pos="50000">
                  <a:srgbClr val="7161A6">
                    <a:alpha val="100000"/>
                  </a:srgbClr>
                </a:gs>
                <a:gs pos="100000">
                  <a:srgbClr val="4A4D9C">
                    <a:alpha val="100000"/>
                  </a:srgbClr>
                </a:gs>
              </a:gsLst>
              <a:lin ang="0"/>
            </a:gradFill>
          </p:spPr>
          <p:txBody>
            <a:bodyPr/>
            <a:lstStyle/>
            <a:p>
              <a:endParaRPr lang="uk-UA"/>
            </a:p>
          </p:txBody>
        </p:sp>
        <p:sp>
          <p:nvSpPr>
            <p:cNvPr id="10" name="TextBox 10"/>
            <p:cNvSpPr txBox="1"/>
            <p:nvPr/>
          </p:nvSpPr>
          <p:spPr>
            <a:xfrm>
              <a:off x="0" y="-38100"/>
              <a:ext cx="275176" cy="1545665"/>
            </a:xfrm>
            <a:prstGeom prst="rect">
              <a:avLst/>
            </a:prstGeom>
          </p:spPr>
          <p:txBody>
            <a:bodyPr lIns="50800" tIns="50800" rIns="50800" bIns="50800" rtlCol="0" anchor="ctr"/>
            <a:lstStyle/>
            <a:p>
              <a:pPr algn="ctr">
                <a:lnSpc>
                  <a:spcPts val="2659"/>
                </a:lnSpc>
                <a:spcBef>
                  <a:spcPct val="0"/>
                </a:spcBef>
              </a:pPr>
              <a:endParaRPr/>
            </a:p>
          </p:txBody>
        </p:sp>
      </p:grpSp>
      <p:sp>
        <p:nvSpPr>
          <p:cNvPr id="11" name="Freeform 11"/>
          <p:cNvSpPr/>
          <p:nvPr/>
        </p:nvSpPr>
        <p:spPr>
          <a:xfrm rot="-5400000">
            <a:off x="17461217" y="3939708"/>
            <a:ext cx="711163" cy="177791"/>
          </a:xfrm>
          <a:custGeom>
            <a:avLst/>
            <a:gdLst/>
            <a:ahLst/>
            <a:cxnLst/>
            <a:rect l="l" t="t" r="r" b="b"/>
            <a:pathLst>
              <a:path w="711163" h="177791">
                <a:moveTo>
                  <a:pt x="0" y="0"/>
                </a:moveTo>
                <a:lnTo>
                  <a:pt x="711162" y="0"/>
                </a:lnTo>
                <a:lnTo>
                  <a:pt x="711162" y="177791"/>
                </a:lnTo>
                <a:lnTo>
                  <a:pt x="0" y="17779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uk-UA"/>
          </a:p>
        </p:txBody>
      </p:sp>
      <p:sp>
        <p:nvSpPr>
          <p:cNvPr id="12" name="AutoShape 12"/>
          <p:cNvSpPr/>
          <p:nvPr/>
        </p:nvSpPr>
        <p:spPr>
          <a:xfrm flipV="1">
            <a:off x="17807273" y="4933828"/>
            <a:ext cx="0" cy="1044644"/>
          </a:xfrm>
          <a:prstGeom prst="line">
            <a:avLst/>
          </a:prstGeom>
          <a:ln w="19050" cap="flat">
            <a:solidFill>
              <a:srgbClr val="FFFFFF"/>
            </a:solidFill>
            <a:prstDash val="solid"/>
            <a:headEnd type="none" w="sm" len="sm"/>
            <a:tailEnd type="none" w="sm" len="sm"/>
          </a:ln>
        </p:spPr>
        <p:txBody>
          <a:bodyPr/>
          <a:lstStyle/>
          <a:p>
            <a:endParaRPr lang="uk-UA"/>
          </a:p>
        </p:txBody>
      </p:sp>
      <p:sp>
        <p:nvSpPr>
          <p:cNvPr id="13" name="Freeform 13"/>
          <p:cNvSpPr/>
          <p:nvPr/>
        </p:nvSpPr>
        <p:spPr>
          <a:xfrm rot="-5400000">
            <a:off x="17461217" y="6862572"/>
            <a:ext cx="711163" cy="177791"/>
          </a:xfrm>
          <a:custGeom>
            <a:avLst/>
            <a:gdLst/>
            <a:ahLst/>
            <a:cxnLst/>
            <a:rect l="l" t="t" r="r" b="b"/>
            <a:pathLst>
              <a:path w="711163" h="177791">
                <a:moveTo>
                  <a:pt x="0" y="0"/>
                </a:moveTo>
                <a:lnTo>
                  <a:pt x="711162" y="0"/>
                </a:lnTo>
                <a:lnTo>
                  <a:pt x="711162" y="177791"/>
                </a:lnTo>
                <a:lnTo>
                  <a:pt x="0" y="17779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uk-UA"/>
          </a:p>
        </p:txBody>
      </p:sp>
      <p:grpSp>
        <p:nvGrpSpPr>
          <p:cNvPr id="14" name="Group 14"/>
          <p:cNvGrpSpPr/>
          <p:nvPr/>
        </p:nvGrpSpPr>
        <p:grpSpPr>
          <a:xfrm>
            <a:off x="7049354" y="253057"/>
            <a:ext cx="10292556" cy="9728806"/>
            <a:chOff x="0" y="0"/>
            <a:chExt cx="2710797" cy="2562319"/>
          </a:xfrm>
        </p:grpSpPr>
        <p:sp>
          <p:nvSpPr>
            <p:cNvPr id="15" name="Freeform 15"/>
            <p:cNvSpPr/>
            <p:nvPr/>
          </p:nvSpPr>
          <p:spPr>
            <a:xfrm>
              <a:off x="0" y="0"/>
              <a:ext cx="2710797" cy="2562319"/>
            </a:xfrm>
            <a:custGeom>
              <a:avLst/>
              <a:gdLst/>
              <a:ahLst/>
              <a:cxnLst/>
              <a:rect l="l" t="t" r="r" b="b"/>
              <a:pathLst>
                <a:path w="2710797" h="2562319">
                  <a:moveTo>
                    <a:pt x="0" y="0"/>
                  </a:moveTo>
                  <a:lnTo>
                    <a:pt x="2710797" y="0"/>
                  </a:lnTo>
                  <a:lnTo>
                    <a:pt x="2710797" y="2562319"/>
                  </a:lnTo>
                  <a:lnTo>
                    <a:pt x="0" y="2562319"/>
                  </a:lnTo>
                  <a:close/>
                </a:path>
              </a:pathLst>
            </a:custGeom>
            <a:gradFill rotWithShape="1">
              <a:gsLst>
                <a:gs pos="0">
                  <a:srgbClr val="9374B3">
                    <a:alpha val="100000"/>
                  </a:srgbClr>
                </a:gs>
                <a:gs pos="50000">
                  <a:srgbClr val="7161A6">
                    <a:alpha val="100000"/>
                  </a:srgbClr>
                </a:gs>
                <a:gs pos="100000">
                  <a:srgbClr val="4A4D9C">
                    <a:alpha val="100000"/>
                  </a:srgbClr>
                </a:gs>
              </a:gsLst>
              <a:lin ang="0"/>
            </a:gradFill>
          </p:spPr>
          <p:txBody>
            <a:bodyPr/>
            <a:lstStyle/>
            <a:p>
              <a:endParaRPr lang="uk-UA"/>
            </a:p>
          </p:txBody>
        </p:sp>
        <p:sp>
          <p:nvSpPr>
            <p:cNvPr id="16" name="TextBox 16"/>
            <p:cNvSpPr txBox="1"/>
            <p:nvPr/>
          </p:nvSpPr>
          <p:spPr>
            <a:xfrm>
              <a:off x="0" y="-38100"/>
              <a:ext cx="2710797" cy="2600419"/>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p:cNvGrpSpPr/>
          <p:nvPr/>
        </p:nvGrpSpPr>
        <p:grpSpPr>
          <a:xfrm>
            <a:off x="341415" y="6759572"/>
            <a:ext cx="6707939" cy="3527428"/>
            <a:chOff x="0" y="0"/>
            <a:chExt cx="882017" cy="463816"/>
          </a:xfrm>
        </p:grpSpPr>
        <p:sp>
          <p:nvSpPr>
            <p:cNvPr id="18" name="Freeform 18"/>
            <p:cNvSpPr/>
            <p:nvPr/>
          </p:nvSpPr>
          <p:spPr>
            <a:xfrm>
              <a:off x="0" y="0"/>
              <a:ext cx="882017" cy="463816"/>
            </a:xfrm>
            <a:custGeom>
              <a:avLst/>
              <a:gdLst/>
              <a:ahLst/>
              <a:cxnLst/>
              <a:rect l="l" t="t" r="r" b="b"/>
              <a:pathLst>
                <a:path w="882017" h="463816">
                  <a:moveTo>
                    <a:pt x="0" y="0"/>
                  </a:moveTo>
                  <a:lnTo>
                    <a:pt x="882017" y="0"/>
                  </a:lnTo>
                  <a:lnTo>
                    <a:pt x="882017" y="463816"/>
                  </a:lnTo>
                  <a:lnTo>
                    <a:pt x="0" y="463816"/>
                  </a:lnTo>
                  <a:close/>
                </a:path>
              </a:pathLst>
            </a:custGeom>
            <a:blipFill>
              <a:blip r:embed="rId9"/>
              <a:stretch>
                <a:fillRect t="-3483" b="-3483"/>
              </a:stretch>
            </a:blipFill>
          </p:spPr>
          <p:txBody>
            <a:bodyPr/>
            <a:lstStyle/>
            <a:p>
              <a:endParaRPr lang="uk-UA"/>
            </a:p>
          </p:txBody>
        </p:sp>
      </p:grpSp>
      <p:sp>
        <p:nvSpPr>
          <p:cNvPr id="19" name="Freeform 19"/>
          <p:cNvSpPr/>
          <p:nvPr/>
        </p:nvSpPr>
        <p:spPr>
          <a:xfrm>
            <a:off x="341415" y="253057"/>
            <a:ext cx="6658829" cy="3745591"/>
          </a:xfrm>
          <a:custGeom>
            <a:avLst/>
            <a:gdLst/>
            <a:ahLst/>
            <a:cxnLst/>
            <a:rect l="l" t="t" r="r" b="b"/>
            <a:pathLst>
              <a:path w="6658829" h="3745591">
                <a:moveTo>
                  <a:pt x="0" y="0"/>
                </a:moveTo>
                <a:lnTo>
                  <a:pt x="6658829" y="0"/>
                </a:lnTo>
                <a:lnTo>
                  <a:pt x="6658829" y="3745591"/>
                </a:lnTo>
                <a:lnTo>
                  <a:pt x="0" y="3745591"/>
                </a:lnTo>
                <a:lnTo>
                  <a:pt x="0" y="0"/>
                </a:lnTo>
                <a:close/>
              </a:path>
            </a:pathLst>
          </a:custGeom>
          <a:blipFill>
            <a:blip r:embed="rId10"/>
            <a:stretch>
              <a:fillRect/>
            </a:stretch>
          </a:blipFill>
        </p:spPr>
        <p:txBody>
          <a:bodyPr/>
          <a:lstStyle/>
          <a:p>
            <a:endParaRPr lang="uk-UA"/>
          </a:p>
        </p:txBody>
      </p:sp>
      <p:sp>
        <p:nvSpPr>
          <p:cNvPr id="20" name="TextBox 20"/>
          <p:cNvSpPr txBox="1"/>
          <p:nvPr/>
        </p:nvSpPr>
        <p:spPr>
          <a:xfrm>
            <a:off x="7273890" y="409770"/>
            <a:ext cx="9478064" cy="9160265"/>
          </a:xfrm>
          <a:prstGeom prst="rect">
            <a:avLst/>
          </a:prstGeom>
        </p:spPr>
        <p:txBody>
          <a:bodyPr lIns="0" tIns="0" rIns="0" bIns="0" rtlCol="0" anchor="t">
            <a:spAutoFit/>
          </a:bodyPr>
          <a:lstStyle/>
          <a:p>
            <a:pPr algn="ctr">
              <a:lnSpc>
                <a:spcPts val="4759"/>
              </a:lnSpc>
            </a:pPr>
            <a:r>
              <a:rPr lang="uk-UA" sz="3399" dirty="0">
                <a:solidFill>
                  <a:srgbClr val="FFFFFF"/>
                </a:solidFill>
                <a:latin typeface="Canva Sans"/>
                <a:ea typeface="Canva Sans"/>
                <a:cs typeface="Canva Sans"/>
                <a:sym typeface="Canva Sans"/>
              </a:rPr>
              <a:t> </a:t>
            </a:r>
            <a:r>
              <a:rPr lang="uk-UA" sz="2400" dirty="0">
                <a:solidFill>
                  <a:srgbClr val="FFFFFF"/>
                </a:solidFill>
                <a:latin typeface="Canva Sans"/>
                <a:ea typeface="Canva Sans"/>
                <a:cs typeface="Canva Sans"/>
                <a:sym typeface="Canva Sans"/>
              </a:rPr>
              <a:t>17 квітня 2025 року здобувачі третього (освітньо-наукового) рівня вищої освіти спеціальності «Історія та археологія» Чорноморського національного університету імені Петра Могили долучилися до гостьової лекції на тему «Історія української моди: від ХХ століття до сьогодення» української історикині моди, культурологині, мистецтвознавиці – Зої Звиняцьківської. Захід був організований за ініціативою Центру публічної дипломатії Дипломатичної академії України, Асоціації Подружжів Українських Дипломатів та за підтримки Міністерства закордонних справ України, Жіночого дипломатичного клубу МЗС. </a:t>
            </a:r>
          </a:p>
          <a:p>
            <a:pPr algn="ctr">
              <a:lnSpc>
                <a:spcPts val="4759"/>
              </a:lnSpc>
              <a:spcBef>
                <a:spcPct val="0"/>
              </a:spcBef>
            </a:pPr>
            <a:r>
              <a:rPr lang="uk-UA" sz="2400" dirty="0">
                <a:solidFill>
                  <a:srgbClr val="FFFFFF"/>
                </a:solidFill>
                <a:latin typeface="Canva Sans"/>
                <a:ea typeface="Canva Sans"/>
                <a:cs typeface="Canva Sans"/>
                <a:sym typeface="Canva Sans"/>
              </a:rPr>
              <a:t> Зустріч була присвячені історії української моди. Лекторка дійшла висновків, що мода того часу (ХХ століття) зазнавала впливу політичних, соціальних та інших чинників. Усі перелічені фактори не стали на заваді розвитку української моди, збереженні своєї автентичності та неповторності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4800446" y="9258300"/>
            <a:ext cx="12458854" cy="0"/>
          </a:xfrm>
          <a:prstGeom prst="line">
            <a:avLst/>
          </a:prstGeom>
          <a:ln w="19050" cap="flat">
            <a:solidFill>
              <a:srgbClr val="48276D"/>
            </a:solidFill>
            <a:prstDash val="solid"/>
            <a:headEnd type="none" w="sm" len="sm"/>
            <a:tailEnd type="none" w="sm" len="sm"/>
          </a:ln>
        </p:spPr>
        <p:txBody>
          <a:bodyPr/>
          <a:lstStyle/>
          <a:p>
            <a:endParaRPr lang="uk-UA"/>
          </a:p>
        </p:txBody>
      </p:sp>
      <p:sp>
        <p:nvSpPr>
          <p:cNvPr id="3" name="Freeform 3"/>
          <p:cNvSpPr/>
          <p:nvPr/>
        </p:nvSpPr>
        <p:spPr>
          <a:xfrm>
            <a:off x="15498007" y="7924463"/>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alphaModFix amt="35000"/>
              <a:extLst>
                <a:ext uri="{96DAC541-7B7A-43D3-8B79-37D633B846F1}">
                  <asvg:svgBlip xmlns:asvg="http://schemas.microsoft.com/office/drawing/2016/SVG/main" xmlns="" r:embed="rId3"/>
                </a:ext>
              </a:extLst>
            </a:blip>
            <a:stretch>
              <a:fillRect/>
            </a:stretch>
          </a:blipFill>
        </p:spPr>
        <p:txBody>
          <a:bodyPr/>
          <a:lstStyle/>
          <a:p>
            <a:endParaRPr lang="uk-UA"/>
          </a:p>
        </p:txBody>
      </p:sp>
      <p:sp>
        <p:nvSpPr>
          <p:cNvPr id="4" name="AutoShape 4"/>
          <p:cNvSpPr/>
          <p:nvPr/>
        </p:nvSpPr>
        <p:spPr>
          <a:xfrm flipV="1">
            <a:off x="1028700" y="1047750"/>
            <a:ext cx="16230600" cy="0"/>
          </a:xfrm>
          <a:prstGeom prst="line">
            <a:avLst/>
          </a:prstGeom>
          <a:ln w="19050" cap="flat">
            <a:solidFill>
              <a:srgbClr val="48276D"/>
            </a:solidFill>
            <a:prstDash val="solid"/>
            <a:headEnd type="none" w="sm" len="sm"/>
            <a:tailEnd type="none" w="sm" len="sm"/>
          </a:ln>
        </p:spPr>
        <p:txBody>
          <a:bodyPr/>
          <a:lstStyle/>
          <a:p>
            <a:endParaRPr lang="uk-UA"/>
          </a:p>
        </p:txBody>
      </p:sp>
      <p:sp>
        <p:nvSpPr>
          <p:cNvPr id="5" name="Freeform 5"/>
          <p:cNvSpPr/>
          <p:nvPr/>
        </p:nvSpPr>
        <p:spPr>
          <a:xfrm>
            <a:off x="16696854" y="642116"/>
            <a:ext cx="562446" cy="375305"/>
          </a:xfrm>
          <a:custGeom>
            <a:avLst/>
            <a:gdLst/>
            <a:ahLst/>
            <a:cxnLst/>
            <a:rect l="l" t="t" r="r" b="b"/>
            <a:pathLst>
              <a:path w="562446" h="375305">
                <a:moveTo>
                  <a:pt x="0" y="0"/>
                </a:moveTo>
                <a:lnTo>
                  <a:pt x="562446" y="0"/>
                </a:lnTo>
                <a:lnTo>
                  <a:pt x="562446" y="375305"/>
                </a:lnTo>
                <a:lnTo>
                  <a:pt x="0" y="37530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uk-UA"/>
          </a:p>
        </p:txBody>
      </p:sp>
      <p:grpSp>
        <p:nvGrpSpPr>
          <p:cNvPr id="6" name="Group 6"/>
          <p:cNvGrpSpPr/>
          <p:nvPr/>
        </p:nvGrpSpPr>
        <p:grpSpPr>
          <a:xfrm>
            <a:off x="263498" y="3920339"/>
            <a:ext cx="6175345" cy="10675921"/>
            <a:chOff x="0" y="0"/>
            <a:chExt cx="1626428" cy="2811765"/>
          </a:xfrm>
        </p:grpSpPr>
        <p:sp>
          <p:nvSpPr>
            <p:cNvPr id="7" name="Freeform 7"/>
            <p:cNvSpPr/>
            <p:nvPr/>
          </p:nvSpPr>
          <p:spPr>
            <a:xfrm>
              <a:off x="0" y="0"/>
              <a:ext cx="1626428" cy="2811765"/>
            </a:xfrm>
            <a:custGeom>
              <a:avLst/>
              <a:gdLst/>
              <a:ahLst/>
              <a:cxnLst/>
              <a:rect l="l" t="t" r="r" b="b"/>
              <a:pathLst>
                <a:path w="1626428" h="2811765">
                  <a:moveTo>
                    <a:pt x="0" y="0"/>
                  </a:moveTo>
                  <a:lnTo>
                    <a:pt x="1626428" y="0"/>
                  </a:lnTo>
                  <a:lnTo>
                    <a:pt x="1626428" y="2811765"/>
                  </a:lnTo>
                  <a:lnTo>
                    <a:pt x="0" y="2811765"/>
                  </a:lnTo>
                  <a:close/>
                </a:path>
              </a:pathLst>
            </a:custGeom>
            <a:gradFill rotWithShape="1">
              <a:gsLst>
                <a:gs pos="0">
                  <a:srgbClr val="9374B3">
                    <a:alpha val="100000"/>
                  </a:srgbClr>
                </a:gs>
                <a:gs pos="50000">
                  <a:srgbClr val="7161A6">
                    <a:alpha val="100000"/>
                  </a:srgbClr>
                </a:gs>
                <a:gs pos="100000">
                  <a:srgbClr val="4A4D9C">
                    <a:alpha val="100000"/>
                  </a:srgbClr>
                </a:gs>
              </a:gsLst>
              <a:lin ang="0"/>
            </a:gradFill>
          </p:spPr>
          <p:txBody>
            <a:bodyPr/>
            <a:lstStyle/>
            <a:p>
              <a:endParaRPr lang="uk-UA"/>
            </a:p>
          </p:txBody>
        </p:sp>
        <p:sp>
          <p:nvSpPr>
            <p:cNvPr id="8" name="TextBox 8"/>
            <p:cNvSpPr txBox="1"/>
            <p:nvPr/>
          </p:nvSpPr>
          <p:spPr>
            <a:xfrm>
              <a:off x="0" y="-38100"/>
              <a:ext cx="1626428" cy="2849865"/>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a:off x="7966272" y="373185"/>
            <a:ext cx="711003" cy="674565"/>
          </a:xfrm>
          <a:custGeom>
            <a:avLst/>
            <a:gdLst/>
            <a:ahLst/>
            <a:cxnLst/>
            <a:rect l="l" t="t" r="r" b="b"/>
            <a:pathLst>
              <a:path w="711003" h="674565">
                <a:moveTo>
                  <a:pt x="0" y="0"/>
                </a:moveTo>
                <a:lnTo>
                  <a:pt x="711003" y="0"/>
                </a:lnTo>
                <a:lnTo>
                  <a:pt x="711003" y="674565"/>
                </a:lnTo>
                <a:lnTo>
                  <a:pt x="0" y="67456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uk-UA"/>
          </a:p>
        </p:txBody>
      </p:sp>
      <p:sp>
        <p:nvSpPr>
          <p:cNvPr id="10" name="Freeform 10"/>
          <p:cNvSpPr/>
          <p:nvPr/>
        </p:nvSpPr>
        <p:spPr>
          <a:xfrm>
            <a:off x="17105795" y="9176601"/>
            <a:ext cx="711003" cy="674565"/>
          </a:xfrm>
          <a:custGeom>
            <a:avLst/>
            <a:gdLst/>
            <a:ahLst/>
            <a:cxnLst/>
            <a:rect l="l" t="t" r="r" b="b"/>
            <a:pathLst>
              <a:path w="711003" h="674565">
                <a:moveTo>
                  <a:pt x="0" y="0"/>
                </a:moveTo>
                <a:lnTo>
                  <a:pt x="711003" y="0"/>
                </a:lnTo>
                <a:lnTo>
                  <a:pt x="711003" y="674564"/>
                </a:lnTo>
                <a:lnTo>
                  <a:pt x="0" y="67456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uk-UA"/>
          </a:p>
        </p:txBody>
      </p:sp>
      <p:grpSp>
        <p:nvGrpSpPr>
          <p:cNvPr id="11" name="Group 11"/>
          <p:cNvGrpSpPr/>
          <p:nvPr/>
        </p:nvGrpSpPr>
        <p:grpSpPr>
          <a:xfrm>
            <a:off x="17555407" y="2758343"/>
            <a:ext cx="1044811" cy="5724034"/>
            <a:chOff x="0" y="0"/>
            <a:chExt cx="275176" cy="1507565"/>
          </a:xfrm>
        </p:grpSpPr>
        <p:sp>
          <p:nvSpPr>
            <p:cNvPr id="12" name="Freeform 12"/>
            <p:cNvSpPr/>
            <p:nvPr/>
          </p:nvSpPr>
          <p:spPr>
            <a:xfrm>
              <a:off x="0" y="0"/>
              <a:ext cx="275176" cy="1507565"/>
            </a:xfrm>
            <a:custGeom>
              <a:avLst/>
              <a:gdLst/>
              <a:ahLst/>
              <a:cxnLst/>
              <a:rect l="l" t="t" r="r" b="b"/>
              <a:pathLst>
                <a:path w="275176" h="1507565">
                  <a:moveTo>
                    <a:pt x="0" y="0"/>
                  </a:moveTo>
                  <a:lnTo>
                    <a:pt x="275176" y="0"/>
                  </a:lnTo>
                  <a:lnTo>
                    <a:pt x="275176" y="1507565"/>
                  </a:lnTo>
                  <a:lnTo>
                    <a:pt x="0" y="1507565"/>
                  </a:lnTo>
                  <a:close/>
                </a:path>
              </a:pathLst>
            </a:custGeom>
            <a:gradFill rotWithShape="1">
              <a:gsLst>
                <a:gs pos="0">
                  <a:srgbClr val="9374B3">
                    <a:alpha val="100000"/>
                  </a:srgbClr>
                </a:gs>
                <a:gs pos="50000">
                  <a:srgbClr val="7161A6">
                    <a:alpha val="100000"/>
                  </a:srgbClr>
                </a:gs>
                <a:gs pos="100000">
                  <a:srgbClr val="4A4D9C">
                    <a:alpha val="100000"/>
                  </a:srgbClr>
                </a:gs>
              </a:gsLst>
              <a:lin ang="0"/>
            </a:gradFill>
          </p:spPr>
          <p:txBody>
            <a:bodyPr/>
            <a:lstStyle/>
            <a:p>
              <a:endParaRPr lang="uk-UA"/>
            </a:p>
          </p:txBody>
        </p:sp>
        <p:sp>
          <p:nvSpPr>
            <p:cNvPr id="13" name="TextBox 13"/>
            <p:cNvSpPr txBox="1"/>
            <p:nvPr/>
          </p:nvSpPr>
          <p:spPr>
            <a:xfrm>
              <a:off x="0" y="-38100"/>
              <a:ext cx="275176" cy="1545665"/>
            </a:xfrm>
            <a:prstGeom prst="rect">
              <a:avLst/>
            </a:prstGeom>
          </p:spPr>
          <p:txBody>
            <a:bodyPr lIns="50800" tIns="50800" rIns="50800" bIns="50800" rtlCol="0" anchor="ctr"/>
            <a:lstStyle/>
            <a:p>
              <a:pPr algn="ctr">
                <a:lnSpc>
                  <a:spcPts val="2659"/>
                </a:lnSpc>
                <a:spcBef>
                  <a:spcPct val="0"/>
                </a:spcBef>
              </a:pPr>
              <a:endParaRPr/>
            </a:p>
          </p:txBody>
        </p:sp>
      </p:grpSp>
      <p:sp>
        <p:nvSpPr>
          <p:cNvPr id="14" name="Freeform 14"/>
          <p:cNvSpPr/>
          <p:nvPr/>
        </p:nvSpPr>
        <p:spPr>
          <a:xfrm rot="-5400000">
            <a:off x="17461217" y="3939708"/>
            <a:ext cx="711163" cy="177791"/>
          </a:xfrm>
          <a:custGeom>
            <a:avLst/>
            <a:gdLst/>
            <a:ahLst/>
            <a:cxnLst/>
            <a:rect l="l" t="t" r="r" b="b"/>
            <a:pathLst>
              <a:path w="711163" h="177791">
                <a:moveTo>
                  <a:pt x="0" y="0"/>
                </a:moveTo>
                <a:lnTo>
                  <a:pt x="711162" y="0"/>
                </a:lnTo>
                <a:lnTo>
                  <a:pt x="711162" y="177791"/>
                </a:lnTo>
                <a:lnTo>
                  <a:pt x="0" y="17779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uk-UA"/>
          </a:p>
        </p:txBody>
      </p:sp>
      <p:sp>
        <p:nvSpPr>
          <p:cNvPr id="15" name="AutoShape 15"/>
          <p:cNvSpPr/>
          <p:nvPr/>
        </p:nvSpPr>
        <p:spPr>
          <a:xfrm flipV="1">
            <a:off x="18278475" y="4750475"/>
            <a:ext cx="0" cy="1044644"/>
          </a:xfrm>
          <a:prstGeom prst="line">
            <a:avLst/>
          </a:prstGeom>
          <a:ln w="19050" cap="flat">
            <a:solidFill>
              <a:srgbClr val="FFFFFF"/>
            </a:solidFill>
            <a:prstDash val="solid"/>
            <a:headEnd type="none" w="sm" len="sm"/>
            <a:tailEnd type="none" w="sm" len="sm"/>
          </a:ln>
        </p:spPr>
        <p:txBody>
          <a:bodyPr/>
          <a:lstStyle/>
          <a:p>
            <a:endParaRPr lang="uk-UA"/>
          </a:p>
        </p:txBody>
      </p:sp>
      <p:sp>
        <p:nvSpPr>
          <p:cNvPr id="16" name="Freeform 16"/>
          <p:cNvSpPr/>
          <p:nvPr/>
        </p:nvSpPr>
        <p:spPr>
          <a:xfrm rot="-5400000">
            <a:off x="17461217" y="6862572"/>
            <a:ext cx="711163" cy="177791"/>
          </a:xfrm>
          <a:custGeom>
            <a:avLst/>
            <a:gdLst/>
            <a:ahLst/>
            <a:cxnLst/>
            <a:rect l="l" t="t" r="r" b="b"/>
            <a:pathLst>
              <a:path w="711163" h="177791">
                <a:moveTo>
                  <a:pt x="0" y="0"/>
                </a:moveTo>
                <a:lnTo>
                  <a:pt x="711162" y="0"/>
                </a:lnTo>
                <a:lnTo>
                  <a:pt x="711162" y="177791"/>
                </a:lnTo>
                <a:lnTo>
                  <a:pt x="0" y="17779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uk-UA"/>
          </a:p>
        </p:txBody>
      </p:sp>
      <p:sp>
        <p:nvSpPr>
          <p:cNvPr id="17" name="Freeform 17"/>
          <p:cNvSpPr/>
          <p:nvPr/>
        </p:nvSpPr>
        <p:spPr>
          <a:xfrm>
            <a:off x="263498" y="373185"/>
            <a:ext cx="8499447" cy="4770315"/>
          </a:xfrm>
          <a:custGeom>
            <a:avLst/>
            <a:gdLst/>
            <a:ahLst/>
            <a:cxnLst/>
            <a:rect l="l" t="t" r="r" b="b"/>
            <a:pathLst>
              <a:path w="8499447" h="4770315">
                <a:moveTo>
                  <a:pt x="0" y="0"/>
                </a:moveTo>
                <a:lnTo>
                  <a:pt x="8499447" y="0"/>
                </a:lnTo>
                <a:lnTo>
                  <a:pt x="8499447" y="4770315"/>
                </a:lnTo>
                <a:lnTo>
                  <a:pt x="0" y="4770315"/>
                </a:lnTo>
                <a:lnTo>
                  <a:pt x="0" y="0"/>
                </a:lnTo>
                <a:close/>
              </a:path>
            </a:pathLst>
          </a:custGeom>
          <a:blipFill>
            <a:blip r:embed="rId10"/>
            <a:stretch>
              <a:fillRect/>
            </a:stretch>
          </a:blipFill>
        </p:spPr>
        <p:txBody>
          <a:bodyPr/>
          <a:lstStyle/>
          <a:p>
            <a:endParaRPr lang="uk-UA"/>
          </a:p>
        </p:txBody>
      </p:sp>
      <p:sp>
        <p:nvSpPr>
          <p:cNvPr id="18" name="Freeform 18"/>
          <p:cNvSpPr/>
          <p:nvPr/>
        </p:nvSpPr>
        <p:spPr>
          <a:xfrm>
            <a:off x="221499" y="5288161"/>
            <a:ext cx="8846301" cy="5124504"/>
          </a:xfrm>
          <a:custGeom>
            <a:avLst/>
            <a:gdLst/>
            <a:ahLst/>
            <a:cxnLst/>
            <a:rect l="l" t="t" r="r" b="b"/>
            <a:pathLst>
              <a:path w="9157894" h="5139868">
                <a:moveTo>
                  <a:pt x="0" y="0"/>
                </a:moveTo>
                <a:lnTo>
                  <a:pt x="9157894" y="0"/>
                </a:lnTo>
                <a:lnTo>
                  <a:pt x="9157894" y="5139868"/>
                </a:lnTo>
                <a:lnTo>
                  <a:pt x="0" y="5139868"/>
                </a:lnTo>
                <a:lnTo>
                  <a:pt x="0" y="0"/>
                </a:lnTo>
                <a:close/>
              </a:path>
            </a:pathLst>
          </a:custGeom>
          <a:blipFill>
            <a:blip r:embed="rId11"/>
            <a:stretch>
              <a:fillRect/>
            </a:stretch>
          </a:blipFill>
        </p:spPr>
        <p:txBody>
          <a:bodyPr/>
          <a:lstStyle/>
          <a:p>
            <a:endParaRPr lang="uk-UA"/>
          </a:p>
        </p:txBody>
      </p:sp>
      <p:sp>
        <p:nvSpPr>
          <p:cNvPr id="19" name="TextBox 19"/>
          <p:cNvSpPr txBox="1"/>
          <p:nvPr/>
        </p:nvSpPr>
        <p:spPr>
          <a:xfrm>
            <a:off x="9144000" y="358140"/>
            <a:ext cx="8287898" cy="10528523"/>
          </a:xfrm>
          <a:prstGeom prst="rect">
            <a:avLst/>
          </a:prstGeom>
        </p:spPr>
        <p:txBody>
          <a:bodyPr lIns="0" tIns="0" rIns="0" bIns="0" rtlCol="0" anchor="t">
            <a:spAutoFit/>
          </a:bodyPr>
          <a:lstStyle/>
          <a:p>
            <a:pPr algn="ctr">
              <a:lnSpc>
                <a:spcPts val="3779"/>
              </a:lnSpc>
              <a:spcBef>
                <a:spcPct val="0"/>
              </a:spcBef>
            </a:pPr>
            <a:r>
              <a:rPr lang="uk-UA" sz="3200" b="1" dirty="0">
                <a:solidFill>
                  <a:srgbClr val="000000"/>
                </a:solidFill>
                <a:latin typeface="Canva Sans Bold"/>
                <a:ea typeface="Canva Sans Bold"/>
                <a:cs typeface="Canva Sans Bold"/>
                <a:sym typeface="Canva Sans Bold"/>
              </a:rPr>
              <a:t>9 жовтня 2025 року на кафедрі історії Чорноморського національного університету імені Петра Могили відбувся надзвичайно пізнавальний гостьовий захід для викладачів, студентів і аспірантів спеціальності «Історія та археологія».</a:t>
            </a:r>
          </a:p>
          <a:p>
            <a:pPr algn="ctr">
              <a:lnSpc>
                <a:spcPts val="3779"/>
              </a:lnSpc>
              <a:spcBef>
                <a:spcPct val="0"/>
              </a:spcBef>
            </a:pPr>
            <a:r>
              <a:rPr lang="uk-UA" sz="3200" b="1" dirty="0">
                <a:solidFill>
                  <a:srgbClr val="000000"/>
                </a:solidFill>
                <a:latin typeface="Canva Sans Bold"/>
                <a:ea typeface="Canva Sans Bold"/>
                <a:cs typeface="Canva Sans Bold"/>
                <a:sym typeface="Canva Sans Bold"/>
              </a:rPr>
              <a:t>Гостею зустрічі стала директорка Центрального державного архіву вищих органів влади та управління України, докторка історичних наук, професорка – Левченко Лариса Леонідівна, яка виступила з доповіддю на тему: «ЦДАВО України: творчий простір для майбутнього науковця</a:t>
            </a:r>
            <a:r>
              <a:rPr lang="en-US" sz="3200" b="1" dirty="0">
                <a:solidFill>
                  <a:srgbClr val="000000"/>
                </a:solidFill>
                <a:latin typeface="Canva Sans Bold"/>
                <a:ea typeface="Canva Sans Bold"/>
                <a:cs typeface="Canva Sans Bold"/>
                <a:sym typeface="Canva Sans Bold"/>
              </a:rPr>
              <a:t>».</a:t>
            </a:r>
            <a:endParaRPr lang="uk-UA" sz="3200" b="1" dirty="0">
              <a:solidFill>
                <a:srgbClr val="000000"/>
              </a:solidFill>
              <a:latin typeface="Canva Sans Bold"/>
              <a:ea typeface="Canva Sans Bold"/>
              <a:cs typeface="Canva Sans Bold"/>
              <a:sym typeface="Canva Sans Bold"/>
            </a:endParaRPr>
          </a:p>
          <a:p>
            <a:pPr algn="ctr">
              <a:lnSpc>
                <a:spcPts val="3779"/>
              </a:lnSpc>
              <a:spcBef>
                <a:spcPct val="0"/>
              </a:spcBef>
            </a:pPr>
            <a:endParaRPr lang="uk-UA" sz="3200" b="1" dirty="0">
              <a:solidFill>
                <a:srgbClr val="000000"/>
              </a:solidFill>
              <a:latin typeface="Canva Sans Bold"/>
              <a:ea typeface="Canva Sans Bold"/>
              <a:cs typeface="Canva Sans Bold"/>
              <a:sym typeface="Canva Sans Bold"/>
            </a:endParaRPr>
          </a:p>
          <a:p>
            <a:pPr algn="ctr">
              <a:lnSpc>
                <a:spcPts val="3779"/>
              </a:lnSpc>
              <a:spcBef>
                <a:spcPct val="0"/>
              </a:spcBef>
            </a:pPr>
            <a:endParaRPr lang="en-US" sz="2699" b="1" dirty="0">
              <a:solidFill>
                <a:srgbClr val="000000"/>
              </a:solidFill>
              <a:latin typeface="Canva Sans Bold"/>
              <a:ea typeface="Canva Sans Bold"/>
              <a:cs typeface="Canva Sans Bold"/>
              <a:sym typeface="Canva Sans Bold"/>
            </a:endParaRPr>
          </a:p>
          <a:p>
            <a:pPr algn="ctr">
              <a:lnSpc>
                <a:spcPts val="3499"/>
              </a:lnSpc>
              <a:spcBef>
                <a:spcPct val="0"/>
              </a:spcBef>
            </a:pPr>
            <a:r>
              <a:rPr lang="en-US" b="1" dirty="0">
                <a:solidFill>
                  <a:srgbClr val="5170FF"/>
                </a:solidFill>
                <a:latin typeface="Canva Sans Bold"/>
                <a:ea typeface="Canva Sans Bold"/>
                <a:cs typeface="Canva Sans Bold"/>
                <a:sym typeface="Canva Sans Bold"/>
              </a:rPr>
              <a:t>https://www.facebook.com/photo/?fbid=1120685140047581&amp;set=pcb.1120685230047572&amp;__cft__[0]=AZYcTtWYBHIO_kOpGvS70h3XwiA_gX95vL9OozMx-lRBc7SAvt3-5dJ84GVsu5S7Q--VoRFREAmVpVQ2yExhNfcIgfhPRy2w2Ex6a9uGHoOp6AukkWRF6XpyoyJ1k-duiksLCfCQxYyjF1uibI89OJ259Zcr21I4-gZNp2K7A9-MZA&amp;__tn__=*b0H-R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4800446" y="9258300"/>
            <a:ext cx="12458854" cy="0"/>
          </a:xfrm>
          <a:prstGeom prst="line">
            <a:avLst/>
          </a:prstGeom>
          <a:ln w="19050" cap="flat">
            <a:solidFill>
              <a:srgbClr val="48276D"/>
            </a:solidFill>
            <a:prstDash val="solid"/>
            <a:headEnd type="none" w="sm" len="sm"/>
            <a:tailEnd type="none" w="sm" len="sm"/>
          </a:ln>
        </p:spPr>
        <p:txBody>
          <a:bodyPr/>
          <a:lstStyle/>
          <a:p>
            <a:endParaRPr lang="uk-UA"/>
          </a:p>
        </p:txBody>
      </p:sp>
      <p:sp>
        <p:nvSpPr>
          <p:cNvPr id="3" name="Freeform 3"/>
          <p:cNvSpPr/>
          <p:nvPr/>
        </p:nvSpPr>
        <p:spPr>
          <a:xfrm>
            <a:off x="15498007" y="7924463"/>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alphaModFix amt="35000"/>
              <a:extLst>
                <a:ext uri="{96DAC541-7B7A-43D3-8B79-37D633B846F1}">
                  <asvg:svgBlip xmlns:asvg="http://schemas.microsoft.com/office/drawing/2016/SVG/main" xmlns="" r:embed="rId3"/>
                </a:ext>
              </a:extLst>
            </a:blip>
            <a:stretch>
              <a:fillRect/>
            </a:stretch>
          </a:blipFill>
        </p:spPr>
        <p:txBody>
          <a:bodyPr/>
          <a:lstStyle/>
          <a:p>
            <a:endParaRPr lang="uk-UA"/>
          </a:p>
        </p:txBody>
      </p:sp>
      <p:sp>
        <p:nvSpPr>
          <p:cNvPr id="4" name="AutoShape 4"/>
          <p:cNvSpPr/>
          <p:nvPr/>
        </p:nvSpPr>
        <p:spPr>
          <a:xfrm flipV="1">
            <a:off x="1028700" y="1047750"/>
            <a:ext cx="16230600" cy="0"/>
          </a:xfrm>
          <a:prstGeom prst="line">
            <a:avLst/>
          </a:prstGeom>
          <a:ln w="19050" cap="flat">
            <a:solidFill>
              <a:srgbClr val="48276D"/>
            </a:solidFill>
            <a:prstDash val="solid"/>
            <a:headEnd type="none" w="sm" len="sm"/>
            <a:tailEnd type="none" w="sm" len="sm"/>
          </a:ln>
        </p:spPr>
        <p:txBody>
          <a:bodyPr/>
          <a:lstStyle/>
          <a:p>
            <a:endParaRPr lang="uk-UA"/>
          </a:p>
        </p:txBody>
      </p:sp>
      <p:sp>
        <p:nvSpPr>
          <p:cNvPr id="5" name="Freeform 5"/>
          <p:cNvSpPr/>
          <p:nvPr/>
        </p:nvSpPr>
        <p:spPr>
          <a:xfrm>
            <a:off x="16696854" y="642116"/>
            <a:ext cx="562446" cy="375305"/>
          </a:xfrm>
          <a:custGeom>
            <a:avLst/>
            <a:gdLst/>
            <a:ahLst/>
            <a:cxnLst/>
            <a:rect l="l" t="t" r="r" b="b"/>
            <a:pathLst>
              <a:path w="562446" h="375305">
                <a:moveTo>
                  <a:pt x="0" y="0"/>
                </a:moveTo>
                <a:lnTo>
                  <a:pt x="562446" y="0"/>
                </a:lnTo>
                <a:lnTo>
                  <a:pt x="562446" y="375305"/>
                </a:lnTo>
                <a:lnTo>
                  <a:pt x="0" y="37530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uk-UA"/>
          </a:p>
        </p:txBody>
      </p:sp>
      <p:grpSp>
        <p:nvGrpSpPr>
          <p:cNvPr id="6" name="Group 6"/>
          <p:cNvGrpSpPr/>
          <p:nvPr/>
        </p:nvGrpSpPr>
        <p:grpSpPr>
          <a:xfrm>
            <a:off x="263498" y="3920339"/>
            <a:ext cx="6175345" cy="10675921"/>
            <a:chOff x="0" y="0"/>
            <a:chExt cx="1626428" cy="2811765"/>
          </a:xfrm>
        </p:grpSpPr>
        <p:sp>
          <p:nvSpPr>
            <p:cNvPr id="7" name="Freeform 7"/>
            <p:cNvSpPr/>
            <p:nvPr/>
          </p:nvSpPr>
          <p:spPr>
            <a:xfrm>
              <a:off x="0" y="0"/>
              <a:ext cx="1626428" cy="2811765"/>
            </a:xfrm>
            <a:custGeom>
              <a:avLst/>
              <a:gdLst/>
              <a:ahLst/>
              <a:cxnLst/>
              <a:rect l="l" t="t" r="r" b="b"/>
              <a:pathLst>
                <a:path w="1626428" h="2811765">
                  <a:moveTo>
                    <a:pt x="0" y="0"/>
                  </a:moveTo>
                  <a:lnTo>
                    <a:pt x="1626428" y="0"/>
                  </a:lnTo>
                  <a:lnTo>
                    <a:pt x="1626428" y="2811765"/>
                  </a:lnTo>
                  <a:lnTo>
                    <a:pt x="0" y="2811765"/>
                  </a:lnTo>
                  <a:close/>
                </a:path>
              </a:pathLst>
            </a:custGeom>
            <a:gradFill rotWithShape="1">
              <a:gsLst>
                <a:gs pos="0">
                  <a:srgbClr val="9374B3">
                    <a:alpha val="100000"/>
                  </a:srgbClr>
                </a:gs>
                <a:gs pos="50000">
                  <a:srgbClr val="7161A6">
                    <a:alpha val="100000"/>
                  </a:srgbClr>
                </a:gs>
                <a:gs pos="100000">
                  <a:srgbClr val="4A4D9C">
                    <a:alpha val="100000"/>
                  </a:srgbClr>
                </a:gs>
              </a:gsLst>
              <a:lin ang="0"/>
            </a:gradFill>
          </p:spPr>
          <p:txBody>
            <a:bodyPr/>
            <a:lstStyle/>
            <a:p>
              <a:endParaRPr lang="uk-UA"/>
            </a:p>
          </p:txBody>
        </p:sp>
        <p:sp>
          <p:nvSpPr>
            <p:cNvPr id="8" name="TextBox 8"/>
            <p:cNvSpPr txBox="1"/>
            <p:nvPr/>
          </p:nvSpPr>
          <p:spPr>
            <a:xfrm>
              <a:off x="0" y="-38100"/>
              <a:ext cx="1626428" cy="2849865"/>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a:off x="8668390" y="373185"/>
            <a:ext cx="711003" cy="674565"/>
          </a:xfrm>
          <a:custGeom>
            <a:avLst/>
            <a:gdLst/>
            <a:ahLst/>
            <a:cxnLst/>
            <a:rect l="l" t="t" r="r" b="b"/>
            <a:pathLst>
              <a:path w="711003" h="674565">
                <a:moveTo>
                  <a:pt x="0" y="0"/>
                </a:moveTo>
                <a:lnTo>
                  <a:pt x="711003" y="0"/>
                </a:lnTo>
                <a:lnTo>
                  <a:pt x="711003" y="674565"/>
                </a:lnTo>
                <a:lnTo>
                  <a:pt x="0" y="67456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uk-UA"/>
          </a:p>
        </p:txBody>
      </p:sp>
      <p:sp>
        <p:nvSpPr>
          <p:cNvPr id="10" name="Freeform 10"/>
          <p:cNvSpPr/>
          <p:nvPr/>
        </p:nvSpPr>
        <p:spPr>
          <a:xfrm>
            <a:off x="17105795" y="9176601"/>
            <a:ext cx="711003" cy="674565"/>
          </a:xfrm>
          <a:custGeom>
            <a:avLst/>
            <a:gdLst/>
            <a:ahLst/>
            <a:cxnLst/>
            <a:rect l="l" t="t" r="r" b="b"/>
            <a:pathLst>
              <a:path w="711003" h="674565">
                <a:moveTo>
                  <a:pt x="0" y="0"/>
                </a:moveTo>
                <a:lnTo>
                  <a:pt x="711003" y="0"/>
                </a:lnTo>
                <a:lnTo>
                  <a:pt x="711003" y="674564"/>
                </a:lnTo>
                <a:lnTo>
                  <a:pt x="0" y="67456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uk-UA"/>
          </a:p>
        </p:txBody>
      </p:sp>
      <p:grpSp>
        <p:nvGrpSpPr>
          <p:cNvPr id="11" name="Group 11"/>
          <p:cNvGrpSpPr/>
          <p:nvPr/>
        </p:nvGrpSpPr>
        <p:grpSpPr>
          <a:xfrm>
            <a:off x="17905693" y="2730077"/>
            <a:ext cx="1044811" cy="5724034"/>
            <a:chOff x="0" y="0"/>
            <a:chExt cx="275176" cy="1507565"/>
          </a:xfrm>
        </p:grpSpPr>
        <p:sp>
          <p:nvSpPr>
            <p:cNvPr id="12" name="Freeform 12"/>
            <p:cNvSpPr/>
            <p:nvPr/>
          </p:nvSpPr>
          <p:spPr>
            <a:xfrm>
              <a:off x="0" y="0"/>
              <a:ext cx="275176" cy="1507565"/>
            </a:xfrm>
            <a:custGeom>
              <a:avLst/>
              <a:gdLst/>
              <a:ahLst/>
              <a:cxnLst/>
              <a:rect l="l" t="t" r="r" b="b"/>
              <a:pathLst>
                <a:path w="275176" h="1507565">
                  <a:moveTo>
                    <a:pt x="0" y="0"/>
                  </a:moveTo>
                  <a:lnTo>
                    <a:pt x="275176" y="0"/>
                  </a:lnTo>
                  <a:lnTo>
                    <a:pt x="275176" y="1507565"/>
                  </a:lnTo>
                  <a:lnTo>
                    <a:pt x="0" y="1507565"/>
                  </a:lnTo>
                  <a:close/>
                </a:path>
              </a:pathLst>
            </a:custGeom>
            <a:gradFill rotWithShape="1">
              <a:gsLst>
                <a:gs pos="0">
                  <a:srgbClr val="9374B3">
                    <a:alpha val="100000"/>
                  </a:srgbClr>
                </a:gs>
                <a:gs pos="50000">
                  <a:srgbClr val="7161A6">
                    <a:alpha val="100000"/>
                  </a:srgbClr>
                </a:gs>
                <a:gs pos="100000">
                  <a:srgbClr val="4A4D9C">
                    <a:alpha val="100000"/>
                  </a:srgbClr>
                </a:gs>
              </a:gsLst>
              <a:lin ang="0"/>
            </a:gradFill>
          </p:spPr>
          <p:txBody>
            <a:bodyPr/>
            <a:lstStyle/>
            <a:p>
              <a:endParaRPr lang="uk-UA"/>
            </a:p>
          </p:txBody>
        </p:sp>
        <p:sp>
          <p:nvSpPr>
            <p:cNvPr id="13" name="TextBox 13"/>
            <p:cNvSpPr txBox="1"/>
            <p:nvPr/>
          </p:nvSpPr>
          <p:spPr>
            <a:xfrm>
              <a:off x="0" y="-38100"/>
              <a:ext cx="275176" cy="1545665"/>
            </a:xfrm>
            <a:prstGeom prst="rect">
              <a:avLst/>
            </a:prstGeom>
          </p:spPr>
          <p:txBody>
            <a:bodyPr lIns="50800" tIns="50800" rIns="50800" bIns="50800" rtlCol="0" anchor="ctr"/>
            <a:lstStyle/>
            <a:p>
              <a:pPr algn="ctr">
                <a:lnSpc>
                  <a:spcPts val="2659"/>
                </a:lnSpc>
                <a:spcBef>
                  <a:spcPct val="0"/>
                </a:spcBef>
              </a:pPr>
              <a:endParaRPr/>
            </a:p>
          </p:txBody>
        </p:sp>
      </p:grpSp>
      <p:sp>
        <p:nvSpPr>
          <p:cNvPr id="14" name="Freeform 14"/>
          <p:cNvSpPr/>
          <p:nvPr/>
        </p:nvSpPr>
        <p:spPr>
          <a:xfrm rot="-5400000">
            <a:off x="17461217" y="3939708"/>
            <a:ext cx="711163" cy="177791"/>
          </a:xfrm>
          <a:custGeom>
            <a:avLst/>
            <a:gdLst/>
            <a:ahLst/>
            <a:cxnLst/>
            <a:rect l="l" t="t" r="r" b="b"/>
            <a:pathLst>
              <a:path w="711163" h="177791">
                <a:moveTo>
                  <a:pt x="0" y="0"/>
                </a:moveTo>
                <a:lnTo>
                  <a:pt x="711162" y="0"/>
                </a:lnTo>
                <a:lnTo>
                  <a:pt x="711162" y="177791"/>
                </a:lnTo>
                <a:lnTo>
                  <a:pt x="0" y="17779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uk-UA"/>
          </a:p>
        </p:txBody>
      </p:sp>
      <p:sp>
        <p:nvSpPr>
          <p:cNvPr id="15" name="AutoShape 15"/>
          <p:cNvSpPr/>
          <p:nvPr/>
        </p:nvSpPr>
        <p:spPr>
          <a:xfrm flipV="1">
            <a:off x="18278475" y="4750475"/>
            <a:ext cx="0" cy="1044644"/>
          </a:xfrm>
          <a:prstGeom prst="line">
            <a:avLst/>
          </a:prstGeom>
          <a:ln w="19050" cap="flat">
            <a:solidFill>
              <a:srgbClr val="FFFFFF"/>
            </a:solidFill>
            <a:prstDash val="solid"/>
            <a:headEnd type="none" w="sm" len="sm"/>
            <a:tailEnd type="none" w="sm" len="sm"/>
          </a:ln>
        </p:spPr>
        <p:txBody>
          <a:bodyPr/>
          <a:lstStyle/>
          <a:p>
            <a:endParaRPr lang="uk-UA"/>
          </a:p>
        </p:txBody>
      </p:sp>
      <p:sp>
        <p:nvSpPr>
          <p:cNvPr id="16" name="Freeform 16"/>
          <p:cNvSpPr/>
          <p:nvPr/>
        </p:nvSpPr>
        <p:spPr>
          <a:xfrm rot="-5400000">
            <a:off x="17461217" y="6862572"/>
            <a:ext cx="711163" cy="177791"/>
          </a:xfrm>
          <a:custGeom>
            <a:avLst/>
            <a:gdLst/>
            <a:ahLst/>
            <a:cxnLst/>
            <a:rect l="l" t="t" r="r" b="b"/>
            <a:pathLst>
              <a:path w="711163" h="177791">
                <a:moveTo>
                  <a:pt x="0" y="0"/>
                </a:moveTo>
                <a:lnTo>
                  <a:pt x="711162" y="0"/>
                </a:lnTo>
                <a:lnTo>
                  <a:pt x="711162" y="177791"/>
                </a:lnTo>
                <a:lnTo>
                  <a:pt x="0" y="17779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uk-UA"/>
          </a:p>
        </p:txBody>
      </p:sp>
      <p:sp>
        <p:nvSpPr>
          <p:cNvPr id="17" name="Freeform 17"/>
          <p:cNvSpPr/>
          <p:nvPr/>
        </p:nvSpPr>
        <p:spPr>
          <a:xfrm>
            <a:off x="202641" y="529637"/>
            <a:ext cx="8103798" cy="4751401"/>
          </a:xfrm>
          <a:custGeom>
            <a:avLst/>
            <a:gdLst/>
            <a:ahLst/>
            <a:cxnLst/>
            <a:rect l="l" t="t" r="r" b="b"/>
            <a:pathLst>
              <a:path w="8103798" h="4751401">
                <a:moveTo>
                  <a:pt x="0" y="0"/>
                </a:moveTo>
                <a:lnTo>
                  <a:pt x="8103799" y="0"/>
                </a:lnTo>
                <a:lnTo>
                  <a:pt x="8103799" y="4751401"/>
                </a:lnTo>
                <a:lnTo>
                  <a:pt x="0" y="4751401"/>
                </a:lnTo>
                <a:lnTo>
                  <a:pt x="0" y="0"/>
                </a:lnTo>
                <a:close/>
              </a:path>
            </a:pathLst>
          </a:custGeom>
          <a:blipFill>
            <a:blip r:embed="rId10"/>
            <a:stretch>
              <a:fillRect r="-4466"/>
            </a:stretch>
          </a:blipFill>
        </p:spPr>
        <p:txBody>
          <a:bodyPr/>
          <a:lstStyle/>
          <a:p>
            <a:endParaRPr lang="uk-UA"/>
          </a:p>
        </p:txBody>
      </p:sp>
      <p:sp>
        <p:nvSpPr>
          <p:cNvPr id="18" name="Freeform 18"/>
          <p:cNvSpPr/>
          <p:nvPr/>
        </p:nvSpPr>
        <p:spPr>
          <a:xfrm>
            <a:off x="92048" y="5362906"/>
            <a:ext cx="8391995" cy="4924094"/>
          </a:xfrm>
          <a:custGeom>
            <a:avLst/>
            <a:gdLst/>
            <a:ahLst/>
            <a:cxnLst/>
            <a:rect l="l" t="t" r="r" b="b"/>
            <a:pathLst>
              <a:path w="8391995" h="4924094">
                <a:moveTo>
                  <a:pt x="0" y="0"/>
                </a:moveTo>
                <a:lnTo>
                  <a:pt x="8391995" y="0"/>
                </a:lnTo>
                <a:lnTo>
                  <a:pt x="8391995" y="4924094"/>
                </a:lnTo>
                <a:lnTo>
                  <a:pt x="0" y="4924094"/>
                </a:lnTo>
                <a:lnTo>
                  <a:pt x="0" y="0"/>
                </a:lnTo>
                <a:close/>
              </a:path>
            </a:pathLst>
          </a:custGeom>
          <a:blipFill>
            <a:blip r:embed="rId11"/>
            <a:stretch>
              <a:fillRect r="-4313"/>
            </a:stretch>
          </a:blipFill>
        </p:spPr>
        <p:txBody>
          <a:bodyPr/>
          <a:lstStyle/>
          <a:p>
            <a:endParaRPr lang="uk-UA"/>
          </a:p>
        </p:txBody>
      </p:sp>
      <p:sp>
        <p:nvSpPr>
          <p:cNvPr id="19" name="TextBox 19"/>
          <p:cNvSpPr txBox="1"/>
          <p:nvPr/>
        </p:nvSpPr>
        <p:spPr>
          <a:xfrm>
            <a:off x="8306440" y="310164"/>
            <a:ext cx="9972035" cy="10905491"/>
          </a:xfrm>
          <a:prstGeom prst="rect">
            <a:avLst/>
          </a:prstGeom>
        </p:spPr>
        <p:txBody>
          <a:bodyPr lIns="0" tIns="0" rIns="0" bIns="0" rtlCol="0" anchor="t">
            <a:spAutoFit/>
          </a:bodyPr>
          <a:lstStyle/>
          <a:p>
            <a:pPr algn="ctr">
              <a:lnSpc>
                <a:spcPts val="3779"/>
              </a:lnSpc>
              <a:spcBef>
                <a:spcPct val="0"/>
              </a:spcBef>
            </a:pPr>
            <a:r>
              <a:rPr lang="en-US" sz="2699" b="1">
                <a:solidFill>
                  <a:srgbClr val="3F2A79"/>
                </a:solidFill>
                <a:latin typeface="Canva Sans Bold"/>
                <a:ea typeface="Canva Sans Bold"/>
                <a:cs typeface="Canva Sans Bold"/>
                <a:sym typeface="Canva Sans Bold"/>
              </a:rPr>
              <a:t>21 жовтня відбувся онлайн-семінар на тему </a:t>
            </a:r>
          </a:p>
          <a:p>
            <a:pPr algn="ctr">
              <a:lnSpc>
                <a:spcPts val="3779"/>
              </a:lnSpc>
              <a:spcBef>
                <a:spcPct val="0"/>
              </a:spcBef>
            </a:pPr>
            <a:r>
              <a:rPr lang="en-US" sz="2699" b="1">
                <a:solidFill>
                  <a:srgbClr val="3F2A79"/>
                </a:solidFill>
                <a:latin typeface="Canva Sans Bold"/>
                <a:ea typeface="Canva Sans Bold"/>
                <a:cs typeface="Canva Sans Bold"/>
                <a:sym typeface="Canva Sans Bold"/>
              </a:rPr>
              <a:t>«ЦДАВО України: цифрова майстерня історика-археографа» </a:t>
            </a:r>
          </a:p>
          <a:p>
            <a:pPr algn="ctr">
              <a:lnSpc>
                <a:spcPts val="3779"/>
              </a:lnSpc>
              <a:spcBef>
                <a:spcPct val="0"/>
              </a:spcBef>
            </a:pPr>
            <a:r>
              <a:rPr lang="en-US" sz="2699" b="1">
                <a:solidFill>
                  <a:srgbClr val="3F2A79"/>
                </a:solidFill>
                <a:latin typeface="Canva Sans Bold"/>
                <a:ea typeface="Canva Sans Bold"/>
                <a:cs typeface="Canva Sans Bold"/>
                <a:sym typeface="Canva Sans Bold"/>
              </a:rPr>
              <a:t> Модератор - директор Центрального державного архіву вищих органів влади</a:t>
            </a:r>
          </a:p>
          <a:p>
            <a:pPr algn="ctr">
              <a:lnSpc>
                <a:spcPts val="3779"/>
              </a:lnSpc>
              <a:spcBef>
                <a:spcPct val="0"/>
              </a:spcBef>
            </a:pPr>
            <a:r>
              <a:rPr lang="en-US" sz="2699" b="1">
                <a:solidFill>
                  <a:srgbClr val="3F2A79"/>
                </a:solidFill>
                <a:latin typeface="Canva Sans Bold"/>
                <a:ea typeface="Canva Sans Bold"/>
                <a:cs typeface="Canva Sans Bold"/>
                <a:sym typeface="Canva Sans Bold"/>
              </a:rPr>
              <a:t>та управління України, доктор історичних наук</a:t>
            </a:r>
          </a:p>
          <a:p>
            <a:pPr algn="ctr">
              <a:lnSpc>
                <a:spcPts val="3779"/>
              </a:lnSpc>
              <a:spcBef>
                <a:spcPct val="0"/>
              </a:spcBef>
            </a:pPr>
            <a:r>
              <a:rPr lang="en-US" sz="2699" b="1">
                <a:solidFill>
                  <a:srgbClr val="3F2A79"/>
                </a:solidFill>
                <a:latin typeface="Canva Sans Bold"/>
                <a:ea typeface="Canva Sans Bold"/>
                <a:cs typeface="Canva Sans Bold"/>
                <a:sym typeface="Canva Sans Bold"/>
              </a:rPr>
              <a:t>Лариса ЛЕВЧЕНКО</a:t>
            </a:r>
          </a:p>
          <a:p>
            <a:pPr algn="ctr">
              <a:lnSpc>
                <a:spcPts val="3779"/>
              </a:lnSpc>
              <a:spcBef>
                <a:spcPct val="0"/>
              </a:spcBef>
            </a:pPr>
            <a:r>
              <a:rPr lang="en-US" sz="2699" b="1">
                <a:solidFill>
                  <a:srgbClr val="3F2A79"/>
                </a:solidFill>
                <a:latin typeface="Canva Sans Bold"/>
                <a:ea typeface="Canva Sans Bold"/>
                <a:cs typeface="Canva Sans Bold"/>
                <a:sym typeface="Canva Sans Bold"/>
              </a:rPr>
              <a:t>Голова Державної архівної служби України, кандидат історичних наук </a:t>
            </a:r>
          </a:p>
          <a:p>
            <a:pPr algn="ctr">
              <a:lnSpc>
                <a:spcPts val="3779"/>
              </a:lnSpc>
              <a:spcBef>
                <a:spcPct val="0"/>
              </a:spcBef>
            </a:pPr>
            <a:r>
              <a:rPr lang="en-US" sz="2699" b="1">
                <a:solidFill>
                  <a:srgbClr val="3F2A79"/>
                </a:solidFill>
                <a:latin typeface="Canva Sans Bold"/>
                <a:ea typeface="Canva Sans Bold"/>
                <a:cs typeface="Canva Sans Bold"/>
                <a:sym typeface="Canva Sans Bold"/>
              </a:rPr>
              <a:t>Анатолій ХРОМОВ</a:t>
            </a:r>
          </a:p>
          <a:p>
            <a:pPr algn="ctr">
              <a:lnSpc>
                <a:spcPts val="3779"/>
              </a:lnSpc>
              <a:spcBef>
                <a:spcPct val="0"/>
              </a:spcBef>
            </a:pPr>
            <a:r>
              <a:rPr lang="en-US" sz="2699" b="1">
                <a:solidFill>
                  <a:srgbClr val="3F2A79"/>
                </a:solidFill>
                <a:latin typeface="Canva Sans Bold"/>
                <a:ea typeface="Canva Sans Bold"/>
                <a:cs typeface="Canva Sans Bold"/>
                <a:sym typeface="Canva Sans Bold"/>
              </a:rPr>
              <a:t>Виступили:</a:t>
            </a:r>
          </a:p>
          <a:p>
            <a:pPr algn="ctr">
              <a:lnSpc>
                <a:spcPts val="3779"/>
              </a:lnSpc>
              <a:spcBef>
                <a:spcPct val="0"/>
              </a:spcBef>
            </a:pPr>
            <a:r>
              <a:rPr lang="en-US" sz="2699" b="1">
                <a:solidFill>
                  <a:srgbClr val="3F2A79"/>
                </a:solidFill>
                <a:latin typeface="Canva Sans Bold"/>
                <a:ea typeface="Canva Sans Bold"/>
                <a:cs typeface="Canva Sans Bold"/>
                <a:sym typeface="Canva Sans Bold"/>
              </a:rPr>
              <a:t>Директор Інституту української археографії та джерелознавства імені М. С. Грушевського Національної академії наук України, завідувач відділу теорії і методики археографії та джерелознавчих наук, доктор історичних наук</a:t>
            </a:r>
          </a:p>
          <a:p>
            <a:pPr algn="ctr">
              <a:lnSpc>
                <a:spcPts val="3779"/>
              </a:lnSpc>
              <a:spcBef>
                <a:spcPct val="0"/>
              </a:spcBef>
            </a:pPr>
            <a:r>
              <a:rPr lang="en-US" sz="2699" b="1">
                <a:solidFill>
                  <a:srgbClr val="3F2A79"/>
                </a:solidFill>
                <a:latin typeface="Canva Sans Bold"/>
                <a:ea typeface="Canva Sans Bold"/>
                <a:cs typeface="Canva Sans Bold"/>
                <a:sym typeface="Canva Sans Bold"/>
              </a:rPr>
              <a:t>Георгій ПАПАКІН</a:t>
            </a:r>
          </a:p>
          <a:p>
            <a:pPr algn="ctr">
              <a:lnSpc>
                <a:spcPts val="3779"/>
              </a:lnSpc>
              <a:spcBef>
                <a:spcPct val="0"/>
              </a:spcBef>
            </a:pPr>
            <a:r>
              <a:rPr lang="en-US" sz="2699" b="1">
                <a:solidFill>
                  <a:srgbClr val="3F2A79"/>
                </a:solidFill>
                <a:latin typeface="Canva Sans Bold"/>
                <a:ea typeface="Canva Sans Bold"/>
                <a:cs typeface="Canva Sans Bold"/>
                <a:sym typeface="Canva Sans Bold"/>
              </a:rPr>
              <a:t>Перший проректор Чорноморського національного університету імені Петра Могили, доктор історичних наук, професор</a:t>
            </a:r>
          </a:p>
          <a:p>
            <a:pPr algn="ctr">
              <a:lnSpc>
                <a:spcPts val="3779"/>
              </a:lnSpc>
              <a:spcBef>
                <a:spcPct val="0"/>
              </a:spcBef>
            </a:pPr>
            <a:r>
              <a:rPr lang="en-US" sz="2699" b="1">
                <a:solidFill>
                  <a:srgbClr val="3F2A79"/>
                </a:solidFill>
                <a:latin typeface="Canva Sans Bold"/>
                <a:ea typeface="Canva Sans Bold"/>
                <a:cs typeface="Canva Sans Bold"/>
                <a:sym typeface="Canva Sans Bold"/>
              </a:rPr>
              <a:t>Юрій КОТЛЯР та інші.</a:t>
            </a:r>
          </a:p>
          <a:p>
            <a:pPr algn="ctr">
              <a:lnSpc>
                <a:spcPts val="3639"/>
              </a:lnSpc>
              <a:spcBef>
                <a:spcPct val="0"/>
              </a:spcBef>
            </a:pPr>
            <a:endParaRPr lang="en-US" sz="2699" b="1">
              <a:solidFill>
                <a:srgbClr val="3F2A79"/>
              </a:solidFill>
              <a:latin typeface="Canva Sans Bold"/>
              <a:ea typeface="Canva Sans Bold"/>
              <a:cs typeface="Canva Sans Bold"/>
              <a:sym typeface="Canva Sans Bold"/>
            </a:endParaRPr>
          </a:p>
          <a:p>
            <a:pPr algn="ctr">
              <a:lnSpc>
                <a:spcPts val="3639"/>
              </a:lnSpc>
              <a:spcBef>
                <a:spcPct val="0"/>
              </a:spcBef>
            </a:pPr>
            <a:r>
              <a:rPr lang="en-US" sz="2599">
                <a:solidFill>
                  <a:srgbClr val="000000"/>
                </a:solidFill>
                <a:latin typeface="Canva Sans"/>
                <a:ea typeface="Canva Sans"/>
                <a:cs typeface="Canva Sans"/>
                <a:sym typeface="Canva Sans"/>
              </a:rPr>
              <a:t> </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4800446" y="9258300"/>
            <a:ext cx="8744936" cy="0"/>
          </a:xfrm>
          <a:prstGeom prst="line">
            <a:avLst/>
          </a:prstGeom>
          <a:ln w="19050" cap="flat">
            <a:solidFill>
              <a:srgbClr val="48276D"/>
            </a:solidFill>
            <a:prstDash val="solid"/>
            <a:headEnd type="none" w="sm" len="sm"/>
            <a:tailEnd type="none" w="sm" len="sm"/>
          </a:ln>
        </p:spPr>
        <p:txBody>
          <a:bodyPr/>
          <a:lstStyle/>
          <a:p>
            <a:endParaRPr lang="uk-UA"/>
          </a:p>
        </p:txBody>
      </p:sp>
      <p:grpSp>
        <p:nvGrpSpPr>
          <p:cNvPr id="3" name="Group 3"/>
          <p:cNvGrpSpPr/>
          <p:nvPr/>
        </p:nvGrpSpPr>
        <p:grpSpPr>
          <a:xfrm>
            <a:off x="13361619" y="161554"/>
            <a:ext cx="5093325" cy="9683126"/>
            <a:chOff x="0" y="0"/>
            <a:chExt cx="1341452" cy="2811765"/>
          </a:xfrm>
        </p:grpSpPr>
        <p:sp>
          <p:nvSpPr>
            <p:cNvPr id="4" name="Freeform 4"/>
            <p:cNvSpPr/>
            <p:nvPr/>
          </p:nvSpPr>
          <p:spPr>
            <a:xfrm>
              <a:off x="0" y="0"/>
              <a:ext cx="1341452" cy="2811765"/>
            </a:xfrm>
            <a:custGeom>
              <a:avLst/>
              <a:gdLst/>
              <a:ahLst/>
              <a:cxnLst/>
              <a:rect l="l" t="t" r="r" b="b"/>
              <a:pathLst>
                <a:path w="1341452" h="2811765">
                  <a:moveTo>
                    <a:pt x="0" y="0"/>
                  </a:moveTo>
                  <a:lnTo>
                    <a:pt x="1341452" y="0"/>
                  </a:lnTo>
                  <a:lnTo>
                    <a:pt x="1341452" y="2811765"/>
                  </a:lnTo>
                  <a:lnTo>
                    <a:pt x="0" y="2811765"/>
                  </a:lnTo>
                  <a:close/>
                </a:path>
              </a:pathLst>
            </a:custGeom>
            <a:gradFill rotWithShape="1">
              <a:gsLst>
                <a:gs pos="0">
                  <a:srgbClr val="9374B3">
                    <a:alpha val="100000"/>
                  </a:srgbClr>
                </a:gs>
                <a:gs pos="50000">
                  <a:srgbClr val="7161A6">
                    <a:alpha val="100000"/>
                  </a:srgbClr>
                </a:gs>
                <a:gs pos="100000">
                  <a:srgbClr val="4A4D9C">
                    <a:alpha val="100000"/>
                  </a:srgbClr>
                </a:gs>
              </a:gsLst>
              <a:lin ang="5400000"/>
            </a:gradFill>
          </p:spPr>
          <p:txBody>
            <a:bodyPr/>
            <a:lstStyle/>
            <a:p>
              <a:endParaRPr lang="uk-UA"/>
            </a:p>
          </p:txBody>
        </p:sp>
        <p:sp>
          <p:nvSpPr>
            <p:cNvPr id="5" name="TextBox 5"/>
            <p:cNvSpPr txBox="1"/>
            <p:nvPr/>
          </p:nvSpPr>
          <p:spPr>
            <a:xfrm>
              <a:off x="0" y="-38100"/>
              <a:ext cx="1341452" cy="2849865"/>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5498007" y="7924463"/>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alphaModFix amt="35000"/>
              <a:extLst>
                <a:ext uri="{96DAC541-7B7A-43D3-8B79-37D633B846F1}">
                  <asvg:svgBlip xmlns:asvg="http://schemas.microsoft.com/office/drawing/2016/SVG/main" xmlns="" r:embed="rId3"/>
                </a:ext>
              </a:extLst>
            </a:blip>
            <a:stretch>
              <a:fillRect/>
            </a:stretch>
          </a:blipFill>
        </p:spPr>
        <p:txBody>
          <a:bodyPr/>
          <a:lstStyle/>
          <a:p>
            <a:endParaRPr lang="uk-UA"/>
          </a:p>
        </p:txBody>
      </p:sp>
      <p:grpSp>
        <p:nvGrpSpPr>
          <p:cNvPr id="7" name="Group 7"/>
          <p:cNvGrpSpPr>
            <a:grpSpLocks noChangeAspect="1"/>
          </p:cNvGrpSpPr>
          <p:nvPr/>
        </p:nvGrpSpPr>
        <p:grpSpPr>
          <a:xfrm>
            <a:off x="10373422" y="10886"/>
            <a:ext cx="4698699" cy="5161372"/>
            <a:chOff x="0" y="0"/>
            <a:chExt cx="5803900" cy="6375400"/>
          </a:xfrm>
        </p:grpSpPr>
        <p:sp>
          <p:nvSpPr>
            <p:cNvPr id="8" name="Freeform 8"/>
            <p:cNvSpPr/>
            <p:nvPr/>
          </p:nvSpPr>
          <p:spPr>
            <a:xfrm>
              <a:off x="12700" y="12700"/>
              <a:ext cx="5778500" cy="6350000"/>
            </a:xfrm>
            <a:custGeom>
              <a:avLst/>
              <a:gdLst/>
              <a:ahLst/>
              <a:cxnLst/>
              <a:rect l="l" t="t" r="r" b="b"/>
              <a:pathLst>
                <a:path w="5778500" h="6350000">
                  <a:moveTo>
                    <a:pt x="2889250" y="0"/>
                  </a:moveTo>
                  <a:cubicBezTo>
                    <a:pt x="1258570" y="0"/>
                    <a:pt x="0" y="1144270"/>
                    <a:pt x="0" y="2917190"/>
                  </a:cubicBezTo>
                  <a:cubicBezTo>
                    <a:pt x="0" y="4175760"/>
                    <a:pt x="0" y="6350000"/>
                    <a:pt x="0" y="6350000"/>
                  </a:cubicBezTo>
                  <a:lnTo>
                    <a:pt x="2889250" y="6350000"/>
                  </a:lnTo>
                  <a:lnTo>
                    <a:pt x="5778500" y="6350000"/>
                  </a:lnTo>
                  <a:cubicBezTo>
                    <a:pt x="5778500" y="6350000"/>
                    <a:pt x="5778500" y="4175760"/>
                    <a:pt x="5778500" y="2917190"/>
                  </a:cubicBezTo>
                  <a:cubicBezTo>
                    <a:pt x="5778500" y="1144270"/>
                    <a:pt x="4519930" y="0"/>
                    <a:pt x="2889250" y="0"/>
                  </a:cubicBezTo>
                  <a:close/>
                </a:path>
              </a:pathLst>
            </a:custGeom>
            <a:blipFill>
              <a:blip r:embed="rId4"/>
              <a:stretch>
                <a:fillRect r="-64938"/>
              </a:stretch>
            </a:blipFill>
          </p:spPr>
          <p:txBody>
            <a:bodyPr/>
            <a:lstStyle/>
            <a:p>
              <a:endParaRPr lang="uk-UA"/>
            </a:p>
          </p:txBody>
        </p:sp>
        <p:sp>
          <p:nvSpPr>
            <p:cNvPr id="9" name="Freeform 9"/>
            <p:cNvSpPr/>
            <p:nvPr/>
          </p:nvSpPr>
          <p:spPr>
            <a:xfrm>
              <a:off x="0" y="0"/>
              <a:ext cx="5803900" cy="6375400"/>
            </a:xfrm>
            <a:custGeom>
              <a:avLst/>
              <a:gdLst/>
              <a:ahLst/>
              <a:cxnLst/>
              <a:rect l="l" t="t" r="r" b="b"/>
              <a:pathLst>
                <a:path w="5803900" h="6375400">
                  <a:moveTo>
                    <a:pt x="5803900" y="6375400"/>
                  </a:moveTo>
                  <a:lnTo>
                    <a:pt x="0" y="6375400"/>
                  </a:lnTo>
                  <a:lnTo>
                    <a:pt x="0" y="2929890"/>
                  </a:lnTo>
                  <a:cubicBezTo>
                    <a:pt x="0" y="2495550"/>
                    <a:pt x="74930" y="2089150"/>
                    <a:pt x="223520" y="1720850"/>
                  </a:cubicBezTo>
                  <a:cubicBezTo>
                    <a:pt x="365760" y="1367790"/>
                    <a:pt x="571500" y="1056640"/>
                    <a:pt x="836930" y="797560"/>
                  </a:cubicBezTo>
                  <a:cubicBezTo>
                    <a:pt x="1361440" y="283210"/>
                    <a:pt x="2095500" y="0"/>
                    <a:pt x="2901950" y="0"/>
                  </a:cubicBezTo>
                  <a:cubicBezTo>
                    <a:pt x="3708400" y="0"/>
                    <a:pt x="4441190" y="283210"/>
                    <a:pt x="4966970" y="797560"/>
                  </a:cubicBezTo>
                  <a:cubicBezTo>
                    <a:pt x="5232400" y="1056640"/>
                    <a:pt x="5438140" y="1367790"/>
                    <a:pt x="5580380" y="1722120"/>
                  </a:cubicBezTo>
                  <a:cubicBezTo>
                    <a:pt x="5728970" y="2090420"/>
                    <a:pt x="5803900" y="2496820"/>
                    <a:pt x="5803900" y="2931160"/>
                  </a:cubicBezTo>
                  <a:lnTo>
                    <a:pt x="5803900" y="6375400"/>
                  </a:lnTo>
                  <a:close/>
                  <a:moveTo>
                    <a:pt x="25400" y="6350000"/>
                  </a:moveTo>
                  <a:lnTo>
                    <a:pt x="5778500" y="6350000"/>
                  </a:lnTo>
                  <a:lnTo>
                    <a:pt x="5778500" y="2929890"/>
                  </a:lnTo>
                  <a:cubicBezTo>
                    <a:pt x="5778500" y="2499360"/>
                    <a:pt x="5703570" y="2095500"/>
                    <a:pt x="5557520" y="1731010"/>
                  </a:cubicBezTo>
                  <a:cubicBezTo>
                    <a:pt x="5416550" y="1380490"/>
                    <a:pt x="5212080" y="1073150"/>
                    <a:pt x="4949190" y="815340"/>
                  </a:cubicBezTo>
                  <a:cubicBezTo>
                    <a:pt x="4428490" y="306070"/>
                    <a:pt x="3700780" y="25400"/>
                    <a:pt x="2901950" y="25400"/>
                  </a:cubicBezTo>
                  <a:cubicBezTo>
                    <a:pt x="2103120" y="25400"/>
                    <a:pt x="1375410" y="306070"/>
                    <a:pt x="854710" y="815340"/>
                  </a:cubicBezTo>
                  <a:cubicBezTo>
                    <a:pt x="591820" y="1071880"/>
                    <a:pt x="387350" y="1380490"/>
                    <a:pt x="246380" y="1731010"/>
                  </a:cubicBezTo>
                  <a:cubicBezTo>
                    <a:pt x="100330" y="2095500"/>
                    <a:pt x="25400" y="2499360"/>
                    <a:pt x="25400" y="2929890"/>
                  </a:cubicBezTo>
                  <a:lnTo>
                    <a:pt x="25400" y="6350000"/>
                  </a:lnTo>
                  <a:close/>
                </a:path>
              </a:pathLst>
            </a:custGeom>
            <a:solidFill>
              <a:srgbClr val="FFFFFF"/>
            </a:solidFill>
          </p:spPr>
          <p:txBody>
            <a:bodyPr/>
            <a:lstStyle/>
            <a:p>
              <a:endParaRPr lang="uk-UA"/>
            </a:p>
          </p:txBody>
        </p:sp>
      </p:grpSp>
      <p:sp>
        <p:nvSpPr>
          <p:cNvPr id="10" name="AutoShape 10"/>
          <p:cNvSpPr/>
          <p:nvPr/>
        </p:nvSpPr>
        <p:spPr>
          <a:xfrm>
            <a:off x="1028700" y="1047750"/>
            <a:ext cx="12332919" cy="0"/>
          </a:xfrm>
          <a:prstGeom prst="line">
            <a:avLst/>
          </a:prstGeom>
          <a:ln w="19050" cap="flat">
            <a:solidFill>
              <a:srgbClr val="48276D"/>
            </a:solidFill>
            <a:prstDash val="solid"/>
            <a:headEnd type="none" w="sm" len="sm"/>
            <a:tailEnd type="none" w="sm" len="sm"/>
          </a:ln>
        </p:spPr>
        <p:txBody>
          <a:bodyPr/>
          <a:lstStyle/>
          <a:p>
            <a:endParaRPr lang="uk-UA"/>
          </a:p>
        </p:txBody>
      </p:sp>
      <p:sp>
        <p:nvSpPr>
          <p:cNvPr id="11" name="Freeform 11"/>
          <p:cNvSpPr/>
          <p:nvPr/>
        </p:nvSpPr>
        <p:spPr>
          <a:xfrm>
            <a:off x="10170313" y="729247"/>
            <a:ext cx="561540" cy="140385"/>
          </a:xfrm>
          <a:custGeom>
            <a:avLst/>
            <a:gdLst/>
            <a:ahLst/>
            <a:cxnLst/>
            <a:rect l="l" t="t" r="r" b="b"/>
            <a:pathLst>
              <a:path w="561540" h="140385">
                <a:moveTo>
                  <a:pt x="0" y="0"/>
                </a:moveTo>
                <a:lnTo>
                  <a:pt x="561540" y="0"/>
                </a:lnTo>
                <a:lnTo>
                  <a:pt x="561540" y="140385"/>
                </a:lnTo>
                <a:lnTo>
                  <a:pt x="0" y="14038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uk-UA"/>
          </a:p>
        </p:txBody>
      </p:sp>
      <p:grpSp>
        <p:nvGrpSpPr>
          <p:cNvPr id="12" name="Group 12"/>
          <p:cNvGrpSpPr/>
          <p:nvPr/>
        </p:nvGrpSpPr>
        <p:grpSpPr>
          <a:xfrm>
            <a:off x="1028700" y="8903056"/>
            <a:ext cx="2450613" cy="710489"/>
            <a:chOff x="0" y="0"/>
            <a:chExt cx="645429" cy="187125"/>
          </a:xfrm>
        </p:grpSpPr>
        <p:sp>
          <p:nvSpPr>
            <p:cNvPr id="13" name="Freeform 13"/>
            <p:cNvSpPr/>
            <p:nvPr/>
          </p:nvSpPr>
          <p:spPr>
            <a:xfrm>
              <a:off x="0" y="0"/>
              <a:ext cx="645429" cy="187125"/>
            </a:xfrm>
            <a:custGeom>
              <a:avLst/>
              <a:gdLst/>
              <a:ahLst/>
              <a:cxnLst/>
              <a:rect l="l" t="t" r="r" b="b"/>
              <a:pathLst>
                <a:path w="645429" h="187125">
                  <a:moveTo>
                    <a:pt x="69502" y="0"/>
                  </a:moveTo>
                  <a:lnTo>
                    <a:pt x="575927" y="0"/>
                  </a:lnTo>
                  <a:cubicBezTo>
                    <a:pt x="594360" y="0"/>
                    <a:pt x="612038" y="7322"/>
                    <a:pt x="625072" y="20357"/>
                  </a:cubicBezTo>
                  <a:cubicBezTo>
                    <a:pt x="638107" y="33391"/>
                    <a:pt x="645429" y="51069"/>
                    <a:pt x="645429" y="69502"/>
                  </a:cubicBezTo>
                  <a:lnTo>
                    <a:pt x="645429" y="117623"/>
                  </a:lnTo>
                  <a:cubicBezTo>
                    <a:pt x="645429" y="156008"/>
                    <a:pt x="614312" y="187125"/>
                    <a:pt x="575927" y="187125"/>
                  </a:cubicBezTo>
                  <a:lnTo>
                    <a:pt x="69502" y="187125"/>
                  </a:lnTo>
                  <a:cubicBezTo>
                    <a:pt x="51069" y="187125"/>
                    <a:pt x="33391" y="179802"/>
                    <a:pt x="20357" y="166768"/>
                  </a:cubicBezTo>
                  <a:cubicBezTo>
                    <a:pt x="7322" y="153734"/>
                    <a:pt x="0" y="136056"/>
                    <a:pt x="0" y="117623"/>
                  </a:cubicBezTo>
                  <a:lnTo>
                    <a:pt x="0" y="69502"/>
                  </a:lnTo>
                  <a:cubicBezTo>
                    <a:pt x="0" y="31117"/>
                    <a:pt x="31117" y="0"/>
                    <a:pt x="69502" y="0"/>
                  </a:cubicBezTo>
                  <a:close/>
                </a:path>
              </a:pathLst>
            </a:custGeom>
            <a:solidFill>
              <a:srgbClr val="48276D"/>
            </a:solidFill>
            <a:ln cap="rnd">
              <a:noFill/>
              <a:prstDash val="solid"/>
              <a:round/>
            </a:ln>
          </p:spPr>
          <p:txBody>
            <a:bodyPr/>
            <a:lstStyle/>
            <a:p>
              <a:endParaRPr lang="uk-UA"/>
            </a:p>
          </p:txBody>
        </p:sp>
        <p:sp>
          <p:nvSpPr>
            <p:cNvPr id="14" name="TextBox 14"/>
            <p:cNvSpPr txBox="1"/>
            <p:nvPr/>
          </p:nvSpPr>
          <p:spPr>
            <a:xfrm>
              <a:off x="0" y="-47625"/>
              <a:ext cx="645429" cy="234750"/>
            </a:xfrm>
            <a:prstGeom prst="rect">
              <a:avLst/>
            </a:prstGeom>
          </p:spPr>
          <p:txBody>
            <a:bodyPr lIns="50800" tIns="50800" rIns="50800" bIns="50800" rtlCol="0" anchor="ctr"/>
            <a:lstStyle/>
            <a:p>
              <a:pPr algn="ctr">
                <a:lnSpc>
                  <a:spcPts val="2939"/>
                </a:lnSpc>
              </a:pPr>
              <a:endParaRPr/>
            </a:p>
          </p:txBody>
        </p:sp>
      </p:grpSp>
      <p:sp>
        <p:nvSpPr>
          <p:cNvPr id="15" name="Freeform 15"/>
          <p:cNvSpPr/>
          <p:nvPr/>
        </p:nvSpPr>
        <p:spPr>
          <a:xfrm>
            <a:off x="97446" y="0"/>
            <a:ext cx="3745652" cy="3663148"/>
          </a:xfrm>
          <a:custGeom>
            <a:avLst/>
            <a:gdLst/>
            <a:ahLst/>
            <a:cxnLst/>
            <a:rect l="l" t="t" r="r" b="b"/>
            <a:pathLst>
              <a:path w="3745652" h="3663148">
                <a:moveTo>
                  <a:pt x="0" y="0"/>
                </a:moveTo>
                <a:lnTo>
                  <a:pt x="3745652" y="0"/>
                </a:lnTo>
                <a:lnTo>
                  <a:pt x="3745652" y="3663149"/>
                </a:lnTo>
                <a:lnTo>
                  <a:pt x="0" y="3663149"/>
                </a:lnTo>
                <a:lnTo>
                  <a:pt x="0" y="0"/>
                </a:lnTo>
                <a:close/>
              </a:path>
            </a:pathLst>
          </a:custGeom>
          <a:blipFill>
            <a:blip r:embed="rId7"/>
            <a:stretch>
              <a:fillRect/>
            </a:stretch>
          </a:blipFill>
        </p:spPr>
        <p:txBody>
          <a:bodyPr/>
          <a:lstStyle/>
          <a:p>
            <a:endParaRPr lang="uk-UA"/>
          </a:p>
        </p:txBody>
      </p:sp>
      <p:sp>
        <p:nvSpPr>
          <p:cNvPr id="16" name="Прямокутник 15">
            <a:extLst>
              <a:ext uri="{FF2B5EF4-FFF2-40B4-BE49-F238E27FC236}">
                <a16:creationId xmlns:a16="http://schemas.microsoft.com/office/drawing/2014/main" xmlns="" id="{40DC972B-971E-13C7-E478-8CE1D10C0CBB}"/>
              </a:ext>
            </a:extLst>
          </p:cNvPr>
          <p:cNvSpPr/>
          <p:nvPr/>
        </p:nvSpPr>
        <p:spPr>
          <a:xfrm>
            <a:off x="4458965" y="4708597"/>
            <a:ext cx="5867400" cy="267915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4800" b="1" dirty="0">
                <a:ln w="22225">
                  <a:solidFill>
                    <a:schemeClr val="accent2"/>
                  </a:solidFill>
                  <a:prstDash val="solid"/>
                </a:ln>
                <a:solidFill>
                  <a:schemeClr val="bg1"/>
                </a:solidFill>
                <a:effectLst>
                  <a:glow rad="63500">
                    <a:schemeClr val="accent1">
                      <a:satMod val="175000"/>
                      <a:alpha val="40000"/>
                    </a:schemeClr>
                  </a:glow>
                </a:effectLst>
              </a:rPr>
              <a:t>ДЯКУЮ ЗА УВАГУ!</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4800446" y="9258300"/>
            <a:ext cx="8744936" cy="0"/>
          </a:xfrm>
          <a:prstGeom prst="line">
            <a:avLst/>
          </a:prstGeom>
          <a:ln w="19050" cap="flat">
            <a:solidFill>
              <a:srgbClr val="48276D"/>
            </a:solidFill>
            <a:prstDash val="solid"/>
            <a:headEnd type="none" w="sm" len="sm"/>
            <a:tailEnd type="none" w="sm" len="sm"/>
          </a:ln>
        </p:spPr>
        <p:txBody>
          <a:bodyPr/>
          <a:lstStyle/>
          <a:p>
            <a:endParaRPr lang="uk-UA"/>
          </a:p>
        </p:txBody>
      </p:sp>
      <p:grpSp>
        <p:nvGrpSpPr>
          <p:cNvPr id="3" name="Group 3"/>
          <p:cNvGrpSpPr/>
          <p:nvPr/>
        </p:nvGrpSpPr>
        <p:grpSpPr>
          <a:xfrm>
            <a:off x="13361619" y="-194461"/>
            <a:ext cx="5093325" cy="10675921"/>
            <a:chOff x="0" y="0"/>
            <a:chExt cx="1341452" cy="2811765"/>
          </a:xfrm>
        </p:grpSpPr>
        <p:sp>
          <p:nvSpPr>
            <p:cNvPr id="4" name="Freeform 4"/>
            <p:cNvSpPr/>
            <p:nvPr/>
          </p:nvSpPr>
          <p:spPr>
            <a:xfrm>
              <a:off x="0" y="0"/>
              <a:ext cx="1341452" cy="2811765"/>
            </a:xfrm>
            <a:custGeom>
              <a:avLst/>
              <a:gdLst/>
              <a:ahLst/>
              <a:cxnLst/>
              <a:rect l="l" t="t" r="r" b="b"/>
              <a:pathLst>
                <a:path w="1341452" h="2811765">
                  <a:moveTo>
                    <a:pt x="0" y="0"/>
                  </a:moveTo>
                  <a:lnTo>
                    <a:pt x="1341452" y="0"/>
                  </a:lnTo>
                  <a:lnTo>
                    <a:pt x="1341452" y="2811765"/>
                  </a:lnTo>
                  <a:lnTo>
                    <a:pt x="0" y="2811765"/>
                  </a:lnTo>
                  <a:close/>
                </a:path>
              </a:pathLst>
            </a:custGeom>
            <a:gradFill rotWithShape="1">
              <a:gsLst>
                <a:gs pos="0">
                  <a:srgbClr val="9374B3">
                    <a:alpha val="100000"/>
                  </a:srgbClr>
                </a:gs>
                <a:gs pos="50000">
                  <a:srgbClr val="7161A6">
                    <a:alpha val="100000"/>
                  </a:srgbClr>
                </a:gs>
                <a:gs pos="100000">
                  <a:srgbClr val="4A4D9C">
                    <a:alpha val="100000"/>
                  </a:srgbClr>
                </a:gs>
              </a:gsLst>
              <a:lin ang="5400000"/>
            </a:gradFill>
          </p:spPr>
          <p:txBody>
            <a:bodyPr/>
            <a:lstStyle/>
            <a:p>
              <a:endParaRPr lang="uk-UA"/>
            </a:p>
          </p:txBody>
        </p:sp>
        <p:sp>
          <p:nvSpPr>
            <p:cNvPr id="5" name="TextBox 5"/>
            <p:cNvSpPr txBox="1"/>
            <p:nvPr/>
          </p:nvSpPr>
          <p:spPr>
            <a:xfrm>
              <a:off x="0" y="-38100"/>
              <a:ext cx="1341452" cy="2849865"/>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5498007" y="7924463"/>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alphaModFix amt="35000"/>
              <a:extLst>
                <a:ext uri="{96DAC541-7B7A-43D3-8B79-37D633B846F1}">
                  <asvg:svgBlip xmlns:asvg="http://schemas.microsoft.com/office/drawing/2016/SVG/main" xmlns="" r:embed="rId3"/>
                </a:ext>
              </a:extLst>
            </a:blip>
            <a:stretch>
              <a:fillRect/>
            </a:stretch>
          </a:blipFill>
        </p:spPr>
        <p:txBody>
          <a:bodyPr/>
          <a:lstStyle/>
          <a:p>
            <a:endParaRPr lang="uk-UA"/>
          </a:p>
        </p:txBody>
      </p:sp>
      <p:sp>
        <p:nvSpPr>
          <p:cNvPr id="7" name="AutoShape 7"/>
          <p:cNvSpPr/>
          <p:nvPr/>
        </p:nvSpPr>
        <p:spPr>
          <a:xfrm>
            <a:off x="1028700" y="1047750"/>
            <a:ext cx="12332919" cy="0"/>
          </a:xfrm>
          <a:prstGeom prst="line">
            <a:avLst/>
          </a:prstGeom>
          <a:ln w="19050" cap="flat">
            <a:solidFill>
              <a:srgbClr val="48276D"/>
            </a:solidFill>
            <a:prstDash val="solid"/>
            <a:headEnd type="none" w="sm" len="sm"/>
            <a:tailEnd type="none" w="sm" len="sm"/>
          </a:ln>
        </p:spPr>
        <p:txBody>
          <a:bodyPr/>
          <a:lstStyle/>
          <a:p>
            <a:endParaRPr lang="uk-UA"/>
          </a:p>
        </p:txBody>
      </p:sp>
      <p:sp>
        <p:nvSpPr>
          <p:cNvPr id="8" name="Freeform 8"/>
          <p:cNvSpPr/>
          <p:nvPr/>
        </p:nvSpPr>
        <p:spPr>
          <a:xfrm>
            <a:off x="10170313" y="729247"/>
            <a:ext cx="561540" cy="140385"/>
          </a:xfrm>
          <a:custGeom>
            <a:avLst/>
            <a:gdLst/>
            <a:ahLst/>
            <a:cxnLst/>
            <a:rect l="l" t="t" r="r" b="b"/>
            <a:pathLst>
              <a:path w="561540" h="140385">
                <a:moveTo>
                  <a:pt x="0" y="0"/>
                </a:moveTo>
                <a:lnTo>
                  <a:pt x="561540" y="0"/>
                </a:lnTo>
                <a:lnTo>
                  <a:pt x="561540" y="140385"/>
                </a:lnTo>
                <a:lnTo>
                  <a:pt x="0" y="14038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uk-UA"/>
          </a:p>
        </p:txBody>
      </p:sp>
      <p:grpSp>
        <p:nvGrpSpPr>
          <p:cNvPr id="9" name="Group 9"/>
          <p:cNvGrpSpPr/>
          <p:nvPr/>
        </p:nvGrpSpPr>
        <p:grpSpPr>
          <a:xfrm>
            <a:off x="259763" y="9410383"/>
            <a:ext cx="2450613" cy="710489"/>
            <a:chOff x="0" y="0"/>
            <a:chExt cx="645429" cy="187125"/>
          </a:xfrm>
        </p:grpSpPr>
        <p:sp>
          <p:nvSpPr>
            <p:cNvPr id="10" name="Freeform 10"/>
            <p:cNvSpPr/>
            <p:nvPr/>
          </p:nvSpPr>
          <p:spPr>
            <a:xfrm>
              <a:off x="0" y="0"/>
              <a:ext cx="645429" cy="187125"/>
            </a:xfrm>
            <a:custGeom>
              <a:avLst/>
              <a:gdLst/>
              <a:ahLst/>
              <a:cxnLst/>
              <a:rect l="l" t="t" r="r" b="b"/>
              <a:pathLst>
                <a:path w="645429" h="187125">
                  <a:moveTo>
                    <a:pt x="69502" y="0"/>
                  </a:moveTo>
                  <a:lnTo>
                    <a:pt x="575927" y="0"/>
                  </a:lnTo>
                  <a:cubicBezTo>
                    <a:pt x="594360" y="0"/>
                    <a:pt x="612038" y="7322"/>
                    <a:pt x="625072" y="20357"/>
                  </a:cubicBezTo>
                  <a:cubicBezTo>
                    <a:pt x="638107" y="33391"/>
                    <a:pt x="645429" y="51069"/>
                    <a:pt x="645429" y="69502"/>
                  </a:cubicBezTo>
                  <a:lnTo>
                    <a:pt x="645429" y="117623"/>
                  </a:lnTo>
                  <a:cubicBezTo>
                    <a:pt x="645429" y="156008"/>
                    <a:pt x="614312" y="187125"/>
                    <a:pt x="575927" y="187125"/>
                  </a:cubicBezTo>
                  <a:lnTo>
                    <a:pt x="69502" y="187125"/>
                  </a:lnTo>
                  <a:cubicBezTo>
                    <a:pt x="51069" y="187125"/>
                    <a:pt x="33391" y="179802"/>
                    <a:pt x="20357" y="166768"/>
                  </a:cubicBezTo>
                  <a:cubicBezTo>
                    <a:pt x="7322" y="153734"/>
                    <a:pt x="0" y="136056"/>
                    <a:pt x="0" y="117623"/>
                  </a:cubicBezTo>
                  <a:lnTo>
                    <a:pt x="0" y="69502"/>
                  </a:lnTo>
                  <a:cubicBezTo>
                    <a:pt x="0" y="31117"/>
                    <a:pt x="31117" y="0"/>
                    <a:pt x="69502" y="0"/>
                  </a:cubicBezTo>
                  <a:close/>
                </a:path>
              </a:pathLst>
            </a:custGeom>
            <a:solidFill>
              <a:srgbClr val="48276D"/>
            </a:solidFill>
            <a:ln cap="rnd">
              <a:noFill/>
              <a:prstDash val="solid"/>
              <a:round/>
            </a:ln>
          </p:spPr>
          <p:txBody>
            <a:bodyPr/>
            <a:lstStyle/>
            <a:p>
              <a:endParaRPr lang="uk-UA"/>
            </a:p>
          </p:txBody>
        </p:sp>
        <p:sp>
          <p:nvSpPr>
            <p:cNvPr id="11" name="TextBox 11"/>
            <p:cNvSpPr txBox="1"/>
            <p:nvPr/>
          </p:nvSpPr>
          <p:spPr>
            <a:xfrm>
              <a:off x="0" y="-47625"/>
              <a:ext cx="645429" cy="234750"/>
            </a:xfrm>
            <a:prstGeom prst="rect">
              <a:avLst/>
            </a:prstGeom>
          </p:spPr>
          <p:txBody>
            <a:bodyPr lIns="50800" tIns="50800" rIns="50800" bIns="50800" rtlCol="0" anchor="ctr"/>
            <a:lstStyle/>
            <a:p>
              <a:pPr algn="ctr">
                <a:lnSpc>
                  <a:spcPts val="2939"/>
                </a:lnSpc>
              </a:pPr>
              <a:endParaRPr/>
            </a:p>
          </p:txBody>
        </p:sp>
      </p:grpSp>
      <p:sp>
        <p:nvSpPr>
          <p:cNvPr id="12" name="Freeform 12"/>
          <p:cNvSpPr/>
          <p:nvPr/>
        </p:nvSpPr>
        <p:spPr>
          <a:xfrm>
            <a:off x="259763" y="146263"/>
            <a:ext cx="1195491" cy="1169159"/>
          </a:xfrm>
          <a:custGeom>
            <a:avLst/>
            <a:gdLst/>
            <a:ahLst/>
            <a:cxnLst/>
            <a:rect l="l" t="t" r="r" b="b"/>
            <a:pathLst>
              <a:path w="1195491" h="1169159">
                <a:moveTo>
                  <a:pt x="0" y="0"/>
                </a:moveTo>
                <a:lnTo>
                  <a:pt x="1195491" y="0"/>
                </a:lnTo>
                <a:lnTo>
                  <a:pt x="1195491" y="1169158"/>
                </a:lnTo>
                <a:lnTo>
                  <a:pt x="0" y="1169158"/>
                </a:lnTo>
                <a:lnTo>
                  <a:pt x="0" y="0"/>
                </a:lnTo>
                <a:close/>
              </a:path>
            </a:pathLst>
          </a:custGeom>
          <a:blipFill>
            <a:blip r:embed="rId6"/>
            <a:stretch>
              <a:fillRect/>
            </a:stretch>
          </a:blipFill>
        </p:spPr>
        <p:txBody>
          <a:bodyPr/>
          <a:lstStyle/>
          <a:p>
            <a:endParaRPr lang="uk-UA"/>
          </a:p>
        </p:txBody>
      </p:sp>
      <p:sp>
        <p:nvSpPr>
          <p:cNvPr id="13" name="Freeform 13"/>
          <p:cNvSpPr/>
          <p:nvPr/>
        </p:nvSpPr>
        <p:spPr>
          <a:xfrm>
            <a:off x="14325600" y="21771"/>
            <a:ext cx="3417591" cy="3390755"/>
          </a:xfrm>
          <a:custGeom>
            <a:avLst/>
            <a:gdLst/>
            <a:ahLst/>
            <a:cxnLst/>
            <a:rect l="l" t="t" r="r" b="b"/>
            <a:pathLst>
              <a:path w="4279419" h="4279419">
                <a:moveTo>
                  <a:pt x="0" y="0"/>
                </a:moveTo>
                <a:lnTo>
                  <a:pt x="4279419" y="0"/>
                </a:lnTo>
                <a:lnTo>
                  <a:pt x="4279419" y="4279419"/>
                </a:lnTo>
                <a:lnTo>
                  <a:pt x="0" y="4279419"/>
                </a:lnTo>
                <a:lnTo>
                  <a:pt x="0" y="0"/>
                </a:lnTo>
                <a:close/>
              </a:path>
            </a:pathLst>
          </a:custGeom>
          <a:blipFill>
            <a:blip r:embed="rId7"/>
            <a:stretch>
              <a:fillRect/>
            </a:stretch>
          </a:blipFill>
        </p:spPr>
        <p:txBody>
          <a:bodyPr/>
          <a:lstStyle/>
          <a:p>
            <a:endParaRPr lang="uk-UA"/>
          </a:p>
        </p:txBody>
      </p:sp>
      <p:sp>
        <p:nvSpPr>
          <p:cNvPr id="14" name="Freeform 14"/>
          <p:cNvSpPr/>
          <p:nvPr/>
        </p:nvSpPr>
        <p:spPr>
          <a:xfrm>
            <a:off x="13587182" y="5000942"/>
            <a:ext cx="4355189" cy="4072531"/>
          </a:xfrm>
          <a:custGeom>
            <a:avLst/>
            <a:gdLst/>
            <a:ahLst/>
            <a:cxnLst/>
            <a:rect l="l" t="t" r="r" b="b"/>
            <a:pathLst>
              <a:path w="4355189" h="4072531">
                <a:moveTo>
                  <a:pt x="0" y="0"/>
                </a:moveTo>
                <a:lnTo>
                  <a:pt x="4355189" y="0"/>
                </a:lnTo>
                <a:lnTo>
                  <a:pt x="4355189" y="4072531"/>
                </a:lnTo>
                <a:lnTo>
                  <a:pt x="0" y="4072531"/>
                </a:lnTo>
                <a:lnTo>
                  <a:pt x="0" y="0"/>
                </a:lnTo>
                <a:close/>
              </a:path>
            </a:pathLst>
          </a:custGeom>
          <a:blipFill>
            <a:blip r:embed="rId8"/>
            <a:stretch>
              <a:fillRect b="-6940"/>
            </a:stretch>
          </a:blipFill>
        </p:spPr>
        <p:txBody>
          <a:bodyPr/>
          <a:lstStyle/>
          <a:p>
            <a:endParaRPr lang="uk-UA"/>
          </a:p>
        </p:txBody>
      </p:sp>
      <p:sp>
        <p:nvSpPr>
          <p:cNvPr id="15" name="TextBox 15"/>
          <p:cNvSpPr txBox="1"/>
          <p:nvPr/>
        </p:nvSpPr>
        <p:spPr>
          <a:xfrm>
            <a:off x="13241553" y="3475821"/>
            <a:ext cx="5046447" cy="1972946"/>
          </a:xfrm>
          <a:prstGeom prst="rect">
            <a:avLst/>
          </a:prstGeom>
        </p:spPr>
        <p:txBody>
          <a:bodyPr lIns="0" tIns="0" rIns="0" bIns="0" rtlCol="0" anchor="t">
            <a:spAutoFit/>
          </a:bodyPr>
          <a:lstStyle/>
          <a:p>
            <a:pPr algn="ctr">
              <a:lnSpc>
                <a:spcPts val="3779"/>
              </a:lnSpc>
            </a:pPr>
            <a:r>
              <a:rPr lang="en-US" sz="2699" dirty="0">
                <a:solidFill>
                  <a:srgbClr val="FFFFFF"/>
                </a:solidFill>
                <a:latin typeface="Canva Sans"/>
                <a:ea typeface="Canva Sans"/>
                <a:cs typeface="Canva Sans"/>
                <a:sym typeface="Canva Sans"/>
              </a:rPr>
              <a:t> </a:t>
            </a:r>
            <a:r>
              <a:rPr lang="en-US" sz="2699" b="1" dirty="0">
                <a:solidFill>
                  <a:srgbClr val="FFFFFF"/>
                </a:solidFill>
                <a:latin typeface="Canva Sans Bold"/>
                <a:ea typeface="Canva Sans Bold"/>
                <a:cs typeface="Canva Sans Bold"/>
                <a:sym typeface="Canva Sans Bold"/>
              </a:rPr>
              <a:t>•</a:t>
            </a:r>
            <a:r>
              <a:rPr lang="en-US" sz="2699" b="1" dirty="0" err="1">
                <a:solidFill>
                  <a:srgbClr val="FFFFFF"/>
                </a:solidFill>
                <a:latin typeface="Canva Sans Bold"/>
                <a:ea typeface="Canva Sans Bold"/>
                <a:cs typeface="Canva Sans Bold"/>
                <a:sym typeface="Canva Sans Bold"/>
              </a:rPr>
              <a:t>Пітер</a:t>
            </a:r>
            <a:r>
              <a:rPr lang="en-US" sz="2699" b="1" dirty="0">
                <a:solidFill>
                  <a:srgbClr val="FFFFFF"/>
                </a:solidFill>
                <a:latin typeface="Canva Sans Bold"/>
                <a:ea typeface="Canva Sans Bold"/>
                <a:cs typeface="Canva Sans Bold"/>
                <a:sym typeface="Canva Sans Bold"/>
              </a:rPr>
              <a:t> </a:t>
            </a:r>
            <a:r>
              <a:rPr lang="en-US" sz="2699" b="1" dirty="0" err="1">
                <a:solidFill>
                  <a:srgbClr val="FFFFFF"/>
                </a:solidFill>
                <a:latin typeface="Canva Sans Bold"/>
                <a:ea typeface="Canva Sans Bold"/>
                <a:cs typeface="Canva Sans Bold"/>
                <a:sym typeface="Canva Sans Bold"/>
              </a:rPr>
              <a:t>Рутланд</a:t>
            </a:r>
            <a:endParaRPr lang="en-US" sz="2699" b="1" dirty="0">
              <a:solidFill>
                <a:srgbClr val="FFFFFF"/>
              </a:solidFill>
              <a:latin typeface="Canva Sans Bold"/>
              <a:ea typeface="Canva Sans Bold"/>
              <a:cs typeface="Canva Sans Bold"/>
              <a:sym typeface="Canva Sans Bold"/>
            </a:endParaRPr>
          </a:p>
          <a:p>
            <a:pPr algn="ctr">
              <a:lnSpc>
                <a:spcPts val="3779"/>
              </a:lnSpc>
            </a:pPr>
            <a:r>
              <a:rPr lang="en-US" sz="2699" b="1" dirty="0">
                <a:solidFill>
                  <a:srgbClr val="FFFFFF"/>
                </a:solidFill>
                <a:latin typeface="Canva Sans Bold"/>
                <a:ea typeface="Canva Sans Bold"/>
                <a:cs typeface="Canva Sans Bold"/>
                <a:sym typeface="Canva Sans Bold"/>
              </a:rPr>
              <a:t>•(</a:t>
            </a:r>
            <a:r>
              <a:rPr lang="en-US" sz="2699" b="1" dirty="0" err="1">
                <a:solidFill>
                  <a:srgbClr val="FFFFFF"/>
                </a:solidFill>
                <a:latin typeface="Canva Sans Bold"/>
                <a:ea typeface="Canva Sans Bold"/>
                <a:cs typeface="Canva Sans Bold"/>
                <a:sym typeface="Canva Sans Bold"/>
              </a:rPr>
              <a:t>Весліанський</a:t>
            </a:r>
            <a:r>
              <a:rPr lang="en-US" sz="2699" b="1" dirty="0">
                <a:solidFill>
                  <a:srgbClr val="FFFFFF"/>
                </a:solidFill>
                <a:latin typeface="Canva Sans Bold"/>
                <a:ea typeface="Canva Sans Bold"/>
                <a:cs typeface="Canva Sans Bold"/>
                <a:sym typeface="Canva Sans Bold"/>
              </a:rPr>
              <a:t> </a:t>
            </a:r>
            <a:r>
              <a:rPr lang="en-US" sz="2699" b="1" dirty="0" err="1">
                <a:solidFill>
                  <a:srgbClr val="FFFFFF"/>
                </a:solidFill>
                <a:latin typeface="Canva Sans Bold"/>
                <a:ea typeface="Canva Sans Bold"/>
                <a:cs typeface="Canva Sans Bold"/>
                <a:sym typeface="Canva Sans Bold"/>
              </a:rPr>
              <a:t>Університет</a:t>
            </a:r>
            <a:r>
              <a:rPr lang="en-US" sz="2699" dirty="0">
                <a:solidFill>
                  <a:srgbClr val="FFFFFF"/>
                </a:solidFill>
                <a:latin typeface="Canva Sans"/>
                <a:ea typeface="Canva Sans"/>
                <a:cs typeface="Canva Sans"/>
                <a:sym typeface="Canva Sans"/>
              </a:rPr>
              <a:t>) </a:t>
            </a:r>
          </a:p>
          <a:p>
            <a:pPr algn="ctr">
              <a:lnSpc>
                <a:spcPts val="4479"/>
              </a:lnSpc>
              <a:spcBef>
                <a:spcPct val="0"/>
              </a:spcBef>
            </a:pPr>
            <a:r>
              <a:rPr lang="en-US" sz="3199" dirty="0">
                <a:solidFill>
                  <a:srgbClr val="FFFFFF"/>
                </a:solidFill>
                <a:latin typeface="Canva Sans"/>
                <a:ea typeface="Canva Sans"/>
                <a:cs typeface="Canva Sans"/>
                <a:sym typeface="Canva Sans"/>
              </a:rPr>
              <a:t> </a:t>
            </a:r>
          </a:p>
        </p:txBody>
      </p:sp>
      <p:sp>
        <p:nvSpPr>
          <p:cNvPr id="16" name="TextBox 16"/>
          <p:cNvSpPr txBox="1"/>
          <p:nvPr/>
        </p:nvSpPr>
        <p:spPr>
          <a:xfrm>
            <a:off x="259763" y="268583"/>
            <a:ext cx="8811252" cy="11595995"/>
          </a:xfrm>
          <a:prstGeom prst="rect">
            <a:avLst/>
          </a:prstGeom>
        </p:spPr>
        <p:txBody>
          <a:bodyPr wrap="square" lIns="0" tIns="0" rIns="0" bIns="0" rtlCol="0" anchor="t">
            <a:spAutoFit/>
          </a:bodyPr>
          <a:lstStyle/>
          <a:p>
            <a:pPr algn="ctr">
              <a:lnSpc>
                <a:spcPts val="4619"/>
              </a:lnSpc>
            </a:pPr>
            <a:r>
              <a:rPr lang="en-US" sz="3299" b="1" dirty="0">
                <a:solidFill>
                  <a:srgbClr val="69498D"/>
                </a:solidFill>
                <a:latin typeface="Canva Sans Bold"/>
                <a:ea typeface="Canva Sans Bold"/>
                <a:cs typeface="Canva Sans Bold"/>
                <a:sym typeface="Canva Sans Bold"/>
              </a:rPr>
              <a:t>•10 </a:t>
            </a:r>
            <a:r>
              <a:rPr lang="uk-UA" sz="3299" b="1" dirty="0">
                <a:solidFill>
                  <a:srgbClr val="69498D"/>
                </a:solidFill>
                <a:latin typeface="Canva Sans Bold"/>
                <a:ea typeface="Canva Sans Bold"/>
                <a:cs typeface="Canva Sans Bold"/>
                <a:sym typeface="Canva Sans Bold"/>
              </a:rPr>
              <a:t>жовтня</a:t>
            </a:r>
            <a:r>
              <a:rPr lang="en-US" sz="3299" b="1" dirty="0">
                <a:solidFill>
                  <a:srgbClr val="69498D"/>
                </a:solidFill>
                <a:latin typeface="Canva Sans Bold"/>
                <a:ea typeface="Canva Sans Bold"/>
                <a:cs typeface="Canva Sans Bold"/>
                <a:sym typeface="Canva Sans Bold"/>
              </a:rPr>
              <a:t> 2022 р. </a:t>
            </a:r>
          </a:p>
          <a:p>
            <a:pPr algn="ctr">
              <a:lnSpc>
                <a:spcPts val="4619"/>
              </a:lnSpc>
            </a:pPr>
            <a:r>
              <a:rPr lang="en-US" sz="3299" b="1" dirty="0">
                <a:solidFill>
                  <a:srgbClr val="69498D"/>
                </a:solidFill>
                <a:latin typeface="Canva Sans Bold"/>
                <a:ea typeface="Canva Sans Bold"/>
                <a:cs typeface="Canva Sans Bold"/>
                <a:sym typeface="Canva Sans Bold"/>
              </a:rPr>
              <a:t>•</a:t>
            </a:r>
            <a:r>
              <a:rPr lang="uk-UA" sz="3299" b="1" dirty="0">
                <a:solidFill>
                  <a:srgbClr val="69498D"/>
                </a:solidFill>
                <a:latin typeface="Canva Sans Bold"/>
                <a:ea typeface="Canva Sans Bold"/>
                <a:cs typeface="Canva Sans Bold"/>
                <a:sym typeface="Canva Sans Bold"/>
              </a:rPr>
              <a:t>онлайн-лекція</a:t>
            </a:r>
          </a:p>
          <a:p>
            <a:pPr algn="ctr">
              <a:lnSpc>
                <a:spcPts val="4619"/>
              </a:lnSpc>
            </a:pPr>
            <a:r>
              <a:rPr lang="uk-UA" sz="3299" b="1" dirty="0">
                <a:solidFill>
                  <a:srgbClr val="69498D"/>
                </a:solidFill>
                <a:latin typeface="Canva Sans Bold"/>
                <a:ea typeface="Canva Sans Bold"/>
                <a:cs typeface="Canva Sans Bold"/>
                <a:sym typeface="Canva Sans Bold"/>
              </a:rPr>
              <a:t>•«Агресія проти України: конструктивістське пояснення</a:t>
            </a:r>
            <a:r>
              <a:rPr lang="en-US" sz="3299" b="1" dirty="0">
                <a:solidFill>
                  <a:srgbClr val="69498D"/>
                </a:solidFill>
                <a:latin typeface="Canva Sans Bold"/>
                <a:ea typeface="Canva Sans Bold"/>
                <a:cs typeface="Canva Sans Bold"/>
                <a:sym typeface="Canva Sans Bold"/>
              </a:rPr>
              <a:t>»</a:t>
            </a:r>
          </a:p>
          <a:p>
            <a:pPr algn="ctr">
              <a:lnSpc>
                <a:spcPts val="4199"/>
              </a:lnSpc>
            </a:pPr>
            <a:r>
              <a:rPr lang="uk-UA" sz="2800" dirty="0"/>
              <a:t>10 жовтня здобувачі (другого) магістерського рівня вищої освіти долучилися до гостьової лекції Пітера </a:t>
            </a:r>
            <a:r>
              <a:rPr lang="uk-UA" sz="2800" dirty="0" err="1"/>
              <a:t>Рутланда</a:t>
            </a:r>
            <a:r>
              <a:rPr lang="uk-UA" sz="2800" dirty="0"/>
              <a:t> (Весліанський Університет) на тему «Агресія проти України: конструктивістське пояснення»</a:t>
            </a:r>
            <a:endParaRPr lang="en-US" sz="2800" b="1" dirty="0">
              <a:solidFill>
                <a:srgbClr val="69498D"/>
              </a:solidFill>
              <a:latin typeface="Canva Sans Bold"/>
              <a:ea typeface="Canva Sans Bold"/>
              <a:cs typeface="Canva Sans Bold"/>
              <a:sym typeface="Canva Sans Bold"/>
            </a:endParaRPr>
          </a:p>
          <a:p>
            <a:pPr algn="ctr">
              <a:lnSpc>
                <a:spcPts val="4199"/>
              </a:lnSpc>
            </a:pPr>
            <a:r>
              <a:rPr lang="en-US" sz="2999" b="1" dirty="0">
                <a:solidFill>
                  <a:srgbClr val="69498D"/>
                </a:solidFill>
                <a:latin typeface="Canva Sans Bold"/>
                <a:ea typeface="Canva Sans Bold"/>
                <a:cs typeface="Canva Sans Bold"/>
                <a:sym typeface="Canva Sans Bold"/>
              </a:rPr>
              <a:t>•</a:t>
            </a:r>
            <a:r>
              <a:rPr lang="en-US" sz="2000" b="1" u="sng" dirty="0">
                <a:solidFill>
                  <a:srgbClr val="5170FF"/>
                </a:solidFill>
                <a:latin typeface="Canva Sans Bold"/>
                <a:ea typeface="Canva Sans Bold"/>
                <a:cs typeface="Canva Sans Bold"/>
                <a:sym typeface="Canva Sans Bold"/>
              </a:rPr>
              <a:t>https://www.facebook.com/History.chmnu/posts/pfbid0fEv28gcMJfwQreP7o8KnNdxVmvMezNdLV1MqvL9DnCe7NAF45b1TqnyHAqzw1uwal</a:t>
            </a:r>
          </a:p>
          <a:p>
            <a:pPr algn="ctr">
              <a:lnSpc>
                <a:spcPts val="4199"/>
              </a:lnSpc>
            </a:pPr>
            <a:r>
              <a:rPr lang="en-US" sz="2999" dirty="0">
                <a:solidFill>
                  <a:srgbClr val="69498D"/>
                </a:solidFill>
                <a:latin typeface="Canva Sans"/>
                <a:ea typeface="Canva Sans"/>
                <a:cs typeface="Canva Sans"/>
                <a:sym typeface="Canva Sans"/>
              </a:rPr>
              <a:t> </a:t>
            </a:r>
            <a:r>
              <a:rPr lang="en-US" sz="3199" b="1" u="sng" dirty="0">
                <a:solidFill>
                  <a:srgbClr val="69498D"/>
                </a:solidFill>
                <a:latin typeface="Canva Sans Bold"/>
                <a:ea typeface="Canva Sans Bold"/>
                <a:cs typeface="Canva Sans Bold"/>
                <a:sym typeface="Canva Sans Bold"/>
              </a:rPr>
              <a:t>•</a:t>
            </a:r>
            <a:r>
              <a:rPr lang="uk-UA" sz="3199" b="1" u="sng" dirty="0">
                <a:solidFill>
                  <a:srgbClr val="69498D"/>
                </a:solidFill>
                <a:latin typeface="Canva Sans Bold"/>
                <a:ea typeface="Canva Sans Bold"/>
                <a:cs typeface="Canva Sans Bold"/>
                <a:sym typeface="Canva Sans Bold"/>
              </a:rPr>
              <a:t>11-13 жовтня 2022 р. </a:t>
            </a:r>
          </a:p>
          <a:p>
            <a:pPr algn="ctr">
              <a:lnSpc>
                <a:spcPts val="4479"/>
              </a:lnSpc>
            </a:pPr>
            <a:r>
              <a:rPr lang="uk-UA" sz="3199" b="1" u="sng" dirty="0">
                <a:solidFill>
                  <a:srgbClr val="69498D"/>
                </a:solidFill>
                <a:latin typeface="Canva Sans Bold"/>
                <a:ea typeface="Canva Sans Bold"/>
                <a:cs typeface="Canva Sans Bold"/>
                <a:sym typeface="Canva Sans Bold"/>
              </a:rPr>
              <a:t>•онлайн-лекція</a:t>
            </a:r>
          </a:p>
          <a:p>
            <a:pPr algn="ctr">
              <a:lnSpc>
                <a:spcPts val="4479"/>
              </a:lnSpc>
            </a:pPr>
            <a:r>
              <a:rPr lang="uk-UA" sz="3199" b="1" u="sng" dirty="0">
                <a:solidFill>
                  <a:srgbClr val="69498D"/>
                </a:solidFill>
                <a:latin typeface="Canva Sans Bold"/>
                <a:ea typeface="Canva Sans Bold"/>
                <a:cs typeface="Canva Sans Bold"/>
                <a:sym typeface="Canva Sans Bold"/>
              </a:rPr>
              <a:t>•«Концепція стійкого підвищення </a:t>
            </a:r>
            <a:r>
              <a:rPr lang="uk-UA" sz="3199" b="1" u="sng" dirty="0" err="1">
                <a:solidFill>
                  <a:srgbClr val="69498D"/>
                </a:solidFill>
                <a:latin typeface="Canva Sans Bold"/>
                <a:ea typeface="Canva Sans Bold"/>
                <a:cs typeface="Canva Sans Bold"/>
                <a:sym typeface="Canva Sans Bold"/>
              </a:rPr>
              <a:t>впізнаваності</a:t>
            </a:r>
            <a:r>
              <a:rPr lang="uk-UA" sz="3199" b="1" u="sng" dirty="0">
                <a:solidFill>
                  <a:srgbClr val="69498D"/>
                </a:solidFill>
                <a:latin typeface="Canva Sans Bold"/>
                <a:ea typeface="Canva Sans Bold"/>
                <a:cs typeface="Canva Sans Bold"/>
                <a:sym typeface="Canva Sans Bold"/>
              </a:rPr>
              <a:t> України в сприйнятті Заходу</a:t>
            </a:r>
            <a:r>
              <a:rPr lang="en-US" sz="3199" b="1" u="sng" dirty="0">
                <a:solidFill>
                  <a:srgbClr val="69498D"/>
                </a:solidFill>
                <a:latin typeface="Canva Sans Bold"/>
                <a:ea typeface="Canva Sans Bold"/>
                <a:cs typeface="Canva Sans Bold"/>
                <a:sym typeface="Canva Sans Bold"/>
              </a:rPr>
              <a:t>»</a:t>
            </a:r>
          </a:p>
          <a:p>
            <a:pPr algn="ctr">
              <a:lnSpc>
                <a:spcPts val="4199"/>
              </a:lnSpc>
            </a:pPr>
            <a:endParaRPr lang="en-US" sz="3199" b="1" u="sng" dirty="0">
              <a:solidFill>
                <a:srgbClr val="69498D"/>
              </a:solidFill>
              <a:latin typeface="Canva Sans Bold"/>
              <a:ea typeface="Canva Sans Bold"/>
              <a:cs typeface="Canva Sans Bold"/>
              <a:sym typeface="Canva Sans Bold"/>
            </a:endParaRPr>
          </a:p>
          <a:p>
            <a:pPr algn="ctr">
              <a:lnSpc>
                <a:spcPts val="4199"/>
              </a:lnSpc>
            </a:pPr>
            <a:r>
              <a:rPr lang="en-US" sz="2999" b="1" u="sng" dirty="0">
                <a:solidFill>
                  <a:srgbClr val="5170FF"/>
                </a:solidFill>
                <a:latin typeface="Canva Sans Bold"/>
                <a:ea typeface="Canva Sans Bold"/>
                <a:cs typeface="Canva Sans Bold"/>
                <a:sym typeface="Canva Sans Bold"/>
              </a:rPr>
              <a:t>•</a:t>
            </a:r>
            <a:r>
              <a:rPr lang="en-US" b="1" u="sng" dirty="0">
                <a:solidFill>
                  <a:srgbClr val="5170FF"/>
                </a:solidFill>
                <a:latin typeface="Canva Sans Bold"/>
                <a:ea typeface="Canva Sans Bold"/>
                <a:cs typeface="Canva Sans Bold"/>
                <a:sym typeface="Canva Sans Bold"/>
                <a:hlinkClick r:id="rId9" tooltip="https://www.facebook.com/History.chmnu/posts/pfbid0fEv28gcMJfwQreP7o8KnNdxVmvMezNdLV1MqvL9DnCe7NAF45b1TqnyHAqzw1uwal"/>
              </a:rPr>
              <a:t>https://www.facebook.com/History.chmnu/posts/pfbid0fEv28gcMJfwQreP7o8KnNdxVmvMezNdLV1MqvL9DnCe7NAF45b1TqnyHAqzw1uwa</a:t>
            </a:r>
            <a:r>
              <a:rPr lang="en-US" b="1" u="sng" dirty="0">
                <a:solidFill>
                  <a:srgbClr val="69498D"/>
                </a:solidFill>
                <a:latin typeface="Canva Sans Bold"/>
                <a:ea typeface="Canva Sans Bold"/>
                <a:cs typeface="Canva Sans Bold"/>
                <a:sym typeface="Canva Sans Bold"/>
                <a:hlinkClick r:id="rId10" tooltip="https://www.facebook.com/History.chmnu/posts/pfbid0fEv28gcMJfwQreP7o8KnNdxVmvMezNdLV1MqvL9DnCe7NAF45b1TqnyHAqzw1uwal"/>
              </a:rPr>
              <a:t>l</a:t>
            </a:r>
          </a:p>
          <a:p>
            <a:pPr algn="ctr">
              <a:lnSpc>
                <a:spcPts val="4199"/>
              </a:lnSpc>
            </a:pPr>
            <a:endParaRPr lang="en-US" sz="2999" b="1" u="sng" dirty="0">
              <a:solidFill>
                <a:srgbClr val="69498D"/>
              </a:solidFill>
              <a:latin typeface="Canva Sans Bold"/>
              <a:ea typeface="Canva Sans Bold"/>
              <a:cs typeface="Canva Sans Bold"/>
              <a:sym typeface="Canva Sans Bold"/>
              <a:hlinkClick r:id="rId10" tooltip="https://www.facebook.com/History.chmnu/posts/pfbid0fEv28gcMJfwQreP7o8KnNdxVmvMezNdLV1MqvL9DnCe7NAF45b1TqnyHAqzw1uwal"/>
            </a:endParaRPr>
          </a:p>
          <a:p>
            <a:pPr algn="ctr">
              <a:lnSpc>
                <a:spcPts val="4199"/>
              </a:lnSpc>
            </a:pPr>
            <a:r>
              <a:rPr lang="en-US" sz="2999" b="1" dirty="0">
                <a:solidFill>
                  <a:srgbClr val="69498D"/>
                </a:solidFill>
                <a:latin typeface="Canva Sans Bold"/>
                <a:ea typeface="Canva Sans Bold"/>
                <a:cs typeface="Canva Sans Bold"/>
                <a:sym typeface="Canva Sans Bold"/>
              </a:rPr>
              <a:t> </a:t>
            </a:r>
          </a:p>
          <a:p>
            <a:pPr algn="ctr">
              <a:lnSpc>
                <a:spcPts val="4199"/>
              </a:lnSpc>
              <a:spcBef>
                <a:spcPct val="0"/>
              </a:spcBef>
            </a:pPr>
            <a:r>
              <a:rPr lang="en-US" sz="2999" b="1" dirty="0">
                <a:solidFill>
                  <a:srgbClr val="69498D"/>
                </a:solidFill>
                <a:latin typeface="Canva Sans Bold"/>
                <a:ea typeface="Canva Sans Bold"/>
                <a:cs typeface="Canva Sans Bold"/>
                <a:sym typeface="Canva Sans Bold"/>
              </a:rPr>
              <a:t> </a:t>
            </a:r>
          </a:p>
        </p:txBody>
      </p:sp>
      <p:sp>
        <p:nvSpPr>
          <p:cNvPr id="17" name="TextBox 17"/>
          <p:cNvSpPr txBox="1"/>
          <p:nvPr/>
        </p:nvSpPr>
        <p:spPr>
          <a:xfrm>
            <a:off x="9071015" y="4962842"/>
            <a:ext cx="145971" cy="323215"/>
          </a:xfrm>
          <a:prstGeom prst="rect">
            <a:avLst/>
          </a:prstGeom>
        </p:spPr>
        <p:txBody>
          <a:bodyPr lIns="0" tIns="0" rIns="0" bIns="0" rtlCol="0" anchor="t">
            <a:spAutoFit/>
          </a:bodyPr>
          <a:lstStyle/>
          <a:p>
            <a:pPr algn="ctr">
              <a:lnSpc>
                <a:spcPts val="2659"/>
              </a:lnSpc>
              <a:spcBef>
                <a:spcPct val="0"/>
              </a:spcBef>
            </a:pPr>
            <a:r>
              <a:rPr lang="en-US" sz="1899">
                <a:solidFill>
                  <a:srgbClr val="000000"/>
                </a:solidFill>
                <a:latin typeface="Canva Sans"/>
                <a:ea typeface="Canva Sans"/>
                <a:cs typeface="Canva Sans"/>
                <a:sym typeface="Canva Sans"/>
              </a:rPr>
              <a:t>• </a:t>
            </a:r>
          </a:p>
        </p:txBody>
      </p:sp>
      <p:sp>
        <p:nvSpPr>
          <p:cNvPr id="18" name="TextBox 18"/>
          <p:cNvSpPr txBox="1"/>
          <p:nvPr/>
        </p:nvSpPr>
        <p:spPr>
          <a:xfrm>
            <a:off x="13361619" y="9025848"/>
            <a:ext cx="5093325" cy="1851661"/>
          </a:xfrm>
          <a:prstGeom prst="rect">
            <a:avLst/>
          </a:prstGeom>
        </p:spPr>
        <p:txBody>
          <a:bodyPr lIns="0" tIns="0" rIns="0" bIns="0" rtlCol="0" anchor="t">
            <a:spAutoFit/>
          </a:bodyPr>
          <a:lstStyle/>
          <a:p>
            <a:pPr algn="ctr">
              <a:lnSpc>
                <a:spcPts val="3499"/>
              </a:lnSpc>
            </a:pPr>
            <a:r>
              <a:rPr lang="en-US" sz="2499">
                <a:solidFill>
                  <a:srgbClr val="FFFFFF"/>
                </a:solidFill>
                <a:latin typeface="Canva Sans"/>
                <a:ea typeface="Canva Sans"/>
                <a:cs typeface="Canva Sans"/>
                <a:sym typeface="Canva Sans"/>
              </a:rPr>
              <a:t>•</a:t>
            </a:r>
            <a:r>
              <a:rPr lang="en-US" sz="2499" b="1">
                <a:solidFill>
                  <a:srgbClr val="FFFFFF"/>
                </a:solidFill>
                <a:latin typeface="Canva Sans Bold"/>
                <a:ea typeface="Canva Sans Bold"/>
                <a:cs typeface="Canva Sans Bold"/>
                <a:sym typeface="Canva Sans Bold"/>
              </a:rPr>
              <a:t>Грегор Розумовський, історик і фахівець зі Східної Європ</a:t>
            </a:r>
            <a:r>
              <a:rPr lang="en-US" sz="2499" b="1">
                <a:solidFill>
                  <a:srgbClr val="69498D"/>
                </a:solidFill>
                <a:latin typeface="Canva Sans Bold"/>
                <a:ea typeface="Canva Sans Bold"/>
                <a:cs typeface="Canva Sans Bold"/>
                <a:sym typeface="Canva Sans Bold"/>
              </a:rPr>
              <a:t>и</a:t>
            </a:r>
          </a:p>
          <a:p>
            <a:pPr algn="ctr">
              <a:lnSpc>
                <a:spcPts val="4479"/>
              </a:lnSpc>
              <a:spcBef>
                <a:spcPct val="0"/>
              </a:spcBef>
            </a:pPr>
            <a:r>
              <a:rPr lang="en-US" sz="3199">
                <a:solidFill>
                  <a:srgbClr val="FFFFFF"/>
                </a:solidFill>
                <a:latin typeface="Canva Sans"/>
                <a:ea typeface="Canva Sans"/>
                <a:cs typeface="Canva Sans"/>
                <a:sym typeface="Canva Sans"/>
              </a:rPr>
              <a:t> </a:t>
            </a:r>
          </a:p>
        </p:txBody>
      </p:sp>
      <p:sp>
        <p:nvSpPr>
          <p:cNvPr id="19" name="TextBox 19"/>
          <p:cNvSpPr txBox="1"/>
          <p:nvPr/>
        </p:nvSpPr>
        <p:spPr>
          <a:xfrm>
            <a:off x="4800446" y="9229725"/>
            <a:ext cx="8744936" cy="323215"/>
          </a:xfrm>
          <a:prstGeom prst="rect">
            <a:avLst/>
          </a:prstGeom>
        </p:spPr>
        <p:txBody>
          <a:bodyPr lIns="0" tIns="0" rIns="0" bIns="0" rtlCol="0" anchor="t">
            <a:spAutoFit/>
          </a:bodyPr>
          <a:lstStyle/>
          <a:p>
            <a:pPr algn="ctr">
              <a:lnSpc>
                <a:spcPts val="2659"/>
              </a:lnSpc>
              <a:spcBef>
                <a:spcPct val="0"/>
              </a:spcBef>
            </a:pPr>
            <a:r>
              <a:rPr lang="en-US" sz="1899">
                <a:solidFill>
                  <a:srgbClr val="000000"/>
                </a:solidFill>
                <a:latin typeface="Canva Sans"/>
                <a:ea typeface="Canva Sans"/>
                <a:cs typeface="Canva Sans"/>
                <a:sym typeface="Canva Sans"/>
              </a:rPr>
              <a:t>• </a:t>
            </a:r>
          </a:p>
        </p:txBody>
      </p:sp>
      <p:sp>
        <p:nvSpPr>
          <p:cNvPr id="20" name="TextBox 20"/>
          <p:cNvSpPr txBox="1"/>
          <p:nvPr/>
        </p:nvSpPr>
        <p:spPr>
          <a:xfrm>
            <a:off x="9071015" y="4962842"/>
            <a:ext cx="145971" cy="323215"/>
          </a:xfrm>
          <a:prstGeom prst="rect">
            <a:avLst/>
          </a:prstGeom>
        </p:spPr>
        <p:txBody>
          <a:bodyPr lIns="0" tIns="0" rIns="0" bIns="0" rtlCol="0" anchor="t">
            <a:spAutoFit/>
          </a:bodyPr>
          <a:lstStyle/>
          <a:p>
            <a:pPr algn="ctr">
              <a:lnSpc>
                <a:spcPts val="2659"/>
              </a:lnSpc>
              <a:spcBef>
                <a:spcPct val="0"/>
              </a:spcBef>
            </a:pPr>
            <a:r>
              <a:rPr lang="en-US" sz="1899">
                <a:solidFill>
                  <a:srgbClr val="000000"/>
                </a:solidFill>
                <a:latin typeface="Canva Sans"/>
                <a:ea typeface="Canva Sans"/>
                <a:cs typeface="Canva Sans"/>
                <a:sym typeface="Canva Sans"/>
              </a:rPr>
              <a:t>• </a:t>
            </a:r>
          </a:p>
        </p:txBody>
      </p:sp>
      <p:pic>
        <p:nvPicPr>
          <p:cNvPr id="3074" name="Picture 2" descr="Немає опису світлини.">
            <a:extLst>
              <a:ext uri="{FF2B5EF4-FFF2-40B4-BE49-F238E27FC236}">
                <a16:creationId xmlns:a16="http://schemas.microsoft.com/office/drawing/2014/main" xmlns="" id="{FD309574-E631-3FEB-7639-2EB0615059A7}"/>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366640" y="263140"/>
            <a:ext cx="4109279" cy="2354187"/>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xmlns="" id="{5B524EDC-B128-DF02-30CA-328EFE7EF745}"/>
              </a:ext>
            </a:extLst>
          </p:cNvPr>
          <p:cNvSpPr txBox="1"/>
          <p:nvPr/>
        </p:nvSpPr>
        <p:spPr>
          <a:xfrm>
            <a:off x="9144000" y="2761988"/>
            <a:ext cx="4872702" cy="8802410"/>
          </a:xfrm>
          <a:prstGeom prst="rect">
            <a:avLst/>
          </a:prstGeom>
          <a:noFill/>
        </p:spPr>
        <p:txBody>
          <a:bodyPr wrap="square">
            <a:spAutoFit/>
          </a:bodyPr>
          <a:lstStyle/>
          <a:p>
            <a:pPr lvl="0"/>
            <a:r>
              <a:rPr lang="uk-UA" sz="2000" b="1" dirty="0"/>
              <a:t>Розглянуто конструктивістську точку зору на питання </a:t>
            </a:r>
            <a:r>
              <a:rPr lang="uk-UA" sz="2000" b="1" dirty="0" err="1"/>
              <a:t>розвʼязання</a:t>
            </a:r>
            <a:r>
              <a:rPr lang="uk-UA" sz="2000" b="1" dirty="0"/>
              <a:t> Росією війни проти України</a:t>
            </a:r>
            <a:r>
              <a:rPr lang="ru-RU" sz="2000" b="1" dirty="0"/>
              <a:t>.</a:t>
            </a:r>
            <a:endParaRPr lang="ru-UA" sz="2000" b="1" dirty="0"/>
          </a:p>
          <a:p>
            <a:pPr lvl="0"/>
            <a:r>
              <a:rPr lang="uk-UA" sz="2000" b="1" dirty="0"/>
              <a:t>Питання нації: що це таке, як, та із чого, вона формується; причини появи націоналізму як глобальної домінуючої течії</a:t>
            </a:r>
            <a:r>
              <a:rPr lang="ru-RU" sz="2000" b="1" dirty="0"/>
              <a:t>.</a:t>
            </a:r>
            <a:endParaRPr lang="ru-UA" sz="2000" b="1" dirty="0"/>
          </a:p>
          <a:p>
            <a:pPr lvl="0"/>
            <a:r>
              <a:rPr lang="uk-UA" sz="2000" b="1" dirty="0"/>
              <a:t>Питання насильства, його динаміку, та як прояви насильства в суспільстві корелюється з агресивною зовнішньою політикою</a:t>
            </a:r>
            <a:r>
              <a:rPr lang="ru-RU" sz="2000" b="1" dirty="0"/>
              <a:t>.</a:t>
            </a:r>
            <a:endParaRPr lang="ru-UA" sz="2000" b="1" dirty="0"/>
          </a:p>
          <a:p>
            <a:pPr lvl="0"/>
            <a:r>
              <a:rPr lang="uk-UA" sz="2000" b="1" dirty="0"/>
              <a:t>Питання підтримки України міжнародною спільнотою</a:t>
            </a:r>
          </a:p>
          <a:p>
            <a:pPr lvl="0"/>
            <a:endParaRPr lang="ru-RU" sz="2000" b="1" dirty="0"/>
          </a:p>
          <a:p>
            <a:pPr lvl="0"/>
            <a:endParaRPr lang="ru-RU" sz="2000" b="1" dirty="0"/>
          </a:p>
          <a:p>
            <a:pPr lvl="0"/>
            <a:endParaRPr lang="ru-RU" sz="2000" b="1" dirty="0"/>
          </a:p>
          <a:p>
            <a:pPr lvl="0"/>
            <a:r>
              <a:rPr lang="uk-UA" sz="2000" b="1" dirty="0"/>
              <a:t>Розглянуто  західне сприйняття </a:t>
            </a:r>
          </a:p>
          <a:p>
            <a:pPr lvl="0"/>
            <a:r>
              <a:rPr lang="uk-UA" sz="2000" b="1" dirty="0"/>
              <a:t>України у контексті історії та сьогодення,</a:t>
            </a:r>
          </a:p>
          <a:p>
            <a:pPr lvl="0"/>
            <a:r>
              <a:rPr lang="uk-UA" sz="2000" b="1" dirty="0"/>
              <a:t>Про взаємодію з правдивими фактами та</a:t>
            </a:r>
          </a:p>
          <a:p>
            <a:pPr lvl="0"/>
            <a:r>
              <a:rPr lang="uk-UA" sz="2000" b="1" dirty="0"/>
              <a:t>маніпуляціями в інформаційному просторі</a:t>
            </a:r>
          </a:p>
          <a:p>
            <a:pPr lvl="0"/>
            <a:endParaRPr lang="ru-RU" sz="2000" b="1" dirty="0"/>
          </a:p>
          <a:p>
            <a:pPr lvl="0"/>
            <a:endParaRPr lang="ru-RU" b="1" dirty="0"/>
          </a:p>
          <a:p>
            <a:pPr lvl="0"/>
            <a:endParaRPr lang="ru-RU" b="1" dirty="0"/>
          </a:p>
          <a:p>
            <a:pPr lvl="0"/>
            <a:endParaRPr lang="ru-RU" b="1" dirty="0"/>
          </a:p>
          <a:p>
            <a:pPr lvl="0"/>
            <a:endParaRPr lang="ru-RU" b="1" dirty="0"/>
          </a:p>
          <a:p>
            <a:pPr lvl="0"/>
            <a:endParaRPr lang="ru-RU" b="1" dirty="0"/>
          </a:p>
          <a:p>
            <a:pPr lvl="0"/>
            <a:endParaRPr lang="ru-RU" b="1" dirty="0"/>
          </a:p>
          <a:p>
            <a:pPr lvl="0"/>
            <a:endParaRPr lang="ru-UA" b="1" dirty="0"/>
          </a:p>
        </p:txBody>
      </p:sp>
      <p:sp>
        <p:nvSpPr>
          <p:cNvPr id="24" name="TextBox 23">
            <a:extLst>
              <a:ext uri="{FF2B5EF4-FFF2-40B4-BE49-F238E27FC236}">
                <a16:creationId xmlns:a16="http://schemas.microsoft.com/office/drawing/2014/main" xmlns="" id="{987FD834-723F-BEEA-E9F0-72161CFE9B72}"/>
              </a:ext>
            </a:extLst>
          </p:cNvPr>
          <p:cNvSpPr txBox="1"/>
          <p:nvPr/>
        </p:nvSpPr>
        <p:spPr>
          <a:xfrm>
            <a:off x="9481380" y="9218134"/>
            <a:ext cx="5490975" cy="369332"/>
          </a:xfrm>
          <a:prstGeom prst="rect">
            <a:avLst/>
          </a:prstGeom>
          <a:noFill/>
        </p:spPr>
        <p:txBody>
          <a:bodyPr wrap="square">
            <a:spAutoFit/>
          </a:bodyPr>
          <a:lstStyle/>
          <a:p>
            <a:pPr lvl="0" algn="ctr"/>
            <a:r>
              <a:rPr lang="uk-UA" sz="1800" b="1" dirty="0"/>
              <a:t> </a:t>
            </a:r>
            <a:endParaRPr lang="ru-UA" sz="1800" b="1"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4800446" y="9258300"/>
            <a:ext cx="8744936" cy="0"/>
          </a:xfrm>
          <a:prstGeom prst="line">
            <a:avLst/>
          </a:prstGeom>
          <a:ln w="19050" cap="flat">
            <a:solidFill>
              <a:srgbClr val="48276D"/>
            </a:solidFill>
            <a:prstDash val="solid"/>
            <a:headEnd type="none" w="sm" len="sm"/>
            <a:tailEnd type="none" w="sm" len="sm"/>
          </a:ln>
        </p:spPr>
        <p:txBody>
          <a:bodyPr/>
          <a:lstStyle/>
          <a:p>
            <a:endParaRPr lang="uk-UA"/>
          </a:p>
        </p:txBody>
      </p:sp>
      <p:grpSp>
        <p:nvGrpSpPr>
          <p:cNvPr id="3" name="Group 3"/>
          <p:cNvGrpSpPr/>
          <p:nvPr/>
        </p:nvGrpSpPr>
        <p:grpSpPr>
          <a:xfrm>
            <a:off x="13361619" y="-194461"/>
            <a:ext cx="5093325" cy="10675921"/>
            <a:chOff x="0" y="0"/>
            <a:chExt cx="1341452" cy="2811765"/>
          </a:xfrm>
        </p:grpSpPr>
        <p:sp>
          <p:nvSpPr>
            <p:cNvPr id="4" name="Freeform 4"/>
            <p:cNvSpPr/>
            <p:nvPr/>
          </p:nvSpPr>
          <p:spPr>
            <a:xfrm>
              <a:off x="0" y="0"/>
              <a:ext cx="1341452" cy="2811765"/>
            </a:xfrm>
            <a:custGeom>
              <a:avLst/>
              <a:gdLst/>
              <a:ahLst/>
              <a:cxnLst/>
              <a:rect l="l" t="t" r="r" b="b"/>
              <a:pathLst>
                <a:path w="1341452" h="2811765">
                  <a:moveTo>
                    <a:pt x="0" y="0"/>
                  </a:moveTo>
                  <a:lnTo>
                    <a:pt x="1341452" y="0"/>
                  </a:lnTo>
                  <a:lnTo>
                    <a:pt x="1341452" y="2811765"/>
                  </a:lnTo>
                  <a:lnTo>
                    <a:pt x="0" y="2811765"/>
                  </a:lnTo>
                  <a:close/>
                </a:path>
              </a:pathLst>
            </a:custGeom>
            <a:gradFill rotWithShape="1">
              <a:gsLst>
                <a:gs pos="0">
                  <a:srgbClr val="9374B3">
                    <a:alpha val="100000"/>
                  </a:srgbClr>
                </a:gs>
                <a:gs pos="50000">
                  <a:srgbClr val="7161A6">
                    <a:alpha val="100000"/>
                  </a:srgbClr>
                </a:gs>
                <a:gs pos="100000">
                  <a:srgbClr val="4A4D9C">
                    <a:alpha val="100000"/>
                  </a:srgbClr>
                </a:gs>
              </a:gsLst>
              <a:lin ang="5400000"/>
            </a:gradFill>
          </p:spPr>
          <p:txBody>
            <a:bodyPr/>
            <a:lstStyle/>
            <a:p>
              <a:endParaRPr lang="uk-UA"/>
            </a:p>
          </p:txBody>
        </p:sp>
        <p:sp>
          <p:nvSpPr>
            <p:cNvPr id="5" name="TextBox 5"/>
            <p:cNvSpPr txBox="1"/>
            <p:nvPr/>
          </p:nvSpPr>
          <p:spPr>
            <a:xfrm>
              <a:off x="0" y="-38100"/>
              <a:ext cx="1341452" cy="2849865"/>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5498007" y="7924463"/>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alphaModFix amt="35000"/>
              <a:extLst>
                <a:ext uri="{96DAC541-7B7A-43D3-8B79-37D633B846F1}">
                  <asvg:svgBlip xmlns:asvg="http://schemas.microsoft.com/office/drawing/2016/SVG/main" xmlns="" r:embed="rId3"/>
                </a:ext>
              </a:extLst>
            </a:blip>
            <a:stretch>
              <a:fillRect/>
            </a:stretch>
          </a:blipFill>
        </p:spPr>
        <p:txBody>
          <a:bodyPr/>
          <a:lstStyle/>
          <a:p>
            <a:endParaRPr lang="uk-UA"/>
          </a:p>
        </p:txBody>
      </p:sp>
      <p:grpSp>
        <p:nvGrpSpPr>
          <p:cNvPr id="7" name="Group 7"/>
          <p:cNvGrpSpPr>
            <a:grpSpLocks noChangeAspect="1"/>
          </p:cNvGrpSpPr>
          <p:nvPr/>
        </p:nvGrpSpPr>
        <p:grpSpPr>
          <a:xfrm>
            <a:off x="12918782" y="1684751"/>
            <a:ext cx="4636625" cy="5093186"/>
            <a:chOff x="0" y="0"/>
            <a:chExt cx="5803900" cy="6375400"/>
          </a:xfrm>
        </p:grpSpPr>
        <p:sp>
          <p:nvSpPr>
            <p:cNvPr id="8" name="Freeform 8"/>
            <p:cNvSpPr/>
            <p:nvPr/>
          </p:nvSpPr>
          <p:spPr>
            <a:xfrm>
              <a:off x="12700" y="12700"/>
              <a:ext cx="5778500" cy="6350000"/>
            </a:xfrm>
            <a:custGeom>
              <a:avLst/>
              <a:gdLst/>
              <a:ahLst/>
              <a:cxnLst/>
              <a:rect l="l" t="t" r="r" b="b"/>
              <a:pathLst>
                <a:path w="5778500" h="6350000">
                  <a:moveTo>
                    <a:pt x="2889250" y="0"/>
                  </a:moveTo>
                  <a:cubicBezTo>
                    <a:pt x="1258570" y="0"/>
                    <a:pt x="0" y="1144270"/>
                    <a:pt x="0" y="2917190"/>
                  </a:cubicBezTo>
                  <a:cubicBezTo>
                    <a:pt x="0" y="4175760"/>
                    <a:pt x="0" y="6350000"/>
                    <a:pt x="0" y="6350000"/>
                  </a:cubicBezTo>
                  <a:lnTo>
                    <a:pt x="2889250" y="6350000"/>
                  </a:lnTo>
                  <a:lnTo>
                    <a:pt x="5778500" y="6350000"/>
                  </a:lnTo>
                  <a:cubicBezTo>
                    <a:pt x="5778500" y="6350000"/>
                    <a:pt x="5778500" y="4175760"/>
                    <a:pt x="5778500" y="2917190"/>
                  </a:cubicBezTo>
                  <a:cubicBezTo>
                    <a:pt x="5778500" y="1144270"/>
                    <a:pt x="4519930" y="0"/>
                    <a:pt x="2889250" y="0"/>
                  </a:cubicBezTo>
                  <a:close/>
                </a:path>
              </a:pathLst>
            </a:custGeom>
            <a:blipFill>
              <a:blip r:embed="rId4"/>
              <a:stretch>
                <a:fillRect l="-4945" r="-4945"/>
              </a:stretch>
            </a:blipFill>
          </p:spPr>
          <p:txBody>
            <a:bodyPr/>
            <a:lstStyle/>
            <a:p>
              <a:endParaRPr lang="uk-UA"/>
            </a:p>
          </p:txBody>
        </p:sp>
        <p:sp>
          <p:nvSpPr>
            <p:cNvPr id="9" name="Freeform 9"/>
            <p:cNvSpPr/>
            <p:nvPr/>
          </p:nvSpPr>
          <p:spPr>
            <a:xfrm>
              <a:off x="0" y="0"/>
              <a:ext cx="5803900" cy="6375400"/>
            </a:xfrm>
            <a:custGeom>
              <a:avLst/>
              <a:gdLst/>
              <a:ahLst/>
              <a:cxnLst/>
              <a:rect l="l" t="t" r="r" b="b"/>
              <a:pathLst>
                <a:path w="5803900" h="6375400">
                  <a:moveTo>
                    <a:pt x="5803900" y="6375400"/>
                  </a:moveTo>
                  <a:lnTo>
                    <a:pt x="0" y="6375400"/>
                  </a:lnTo>
                  <a:lnTo>
                    <a:pt x="0" y="2929890"/>
                  </a:lnTo>
                  <a:cubicBezTo>
                    <a:pt x="0" y="2495550"/>
                    <a:pt x="74930" y="2089150"/>
                    <a:pt x="223520" y="1720850"/>
                  </a:cubicBezTo>
                  <a:cubicBezTo>
                    <a:pt x="365760" y="1367790"/>
                    <a:pt x="571500" y="1056640"/>
                    <a:pt x="836930" y="797560"/>
                  </a:cubicBezTo>
                  <a:cubicBezTo>
                    <a:pt x="1361440" y="283210"/>
                    <a:pt x="2095500" y="0"/>
                    <a:pt x="2901950" y="0"/>
                  </a:cubicBezTo>
                  <a:cubicBezTo>
                    <a:pt x="3708400" y="0"/>
                    <a:pt x="4441190" y="283210"/>
                    <a:pt x="4966970" y="797560"/>
                  </a:cubicBezTo>
                  <a:cubicBezTo>
                    <a:pt x="5232400" y="1056640"/>
                    <a:pt x="5438140" y="1367790"/>
                    <a:pt x="5580380" y="1722120"/>
                  </a:cubicBezTo>
                  <a:cubicBezTo>
                    <a:pt x="5728970" y="2090420"/>
                    <a:pt x="5803900" y="2496820"/>
                    <a:pt x="5803900" y="2931160"/>
                  </a:cubicBezTo>
                  <a:lnTo>
                    <a:pt x="5803900" y="6375400"/>
                  </a:lnTo>
                  <a:close/>
                  <a:moveTo>
                    <a:pt x="25400" y="6350000"/>
                  </a:moveTo>
                  <a:lnTo>
                    <a:pt x="5778500" y="6350000"/>
                  </a:lnTo>
                  <a:lnTo>
                    <a:pt x="5778500" y="2929890"/>
                  </a:lnTo>
                  <a:cubicBezTo>
                    <a:pt x="5778500" y="2499360"/>
                    <a:pt x="5703570" y="2095500"/>
                    <a:pt x="5557520" y="1731010"/>
                  </a:cubicBezTo>
                  <a:cubicBezTo>
                    <a:pt x="5416550" y="1380490"/>
                    <a:pt x="5212080" y="1073150"/>
                    <a:pt x="4949190" y="815340"/>
                  </a:cubicBezTo>
                  <a:cubicBezTo>
                    <a:pt x="4428490" y="306070"/>
                    <a:pt x="3700780" y="25400"/>
                    <a:pt x="2901950" y="25400"/>
                  </a:cubicBezTo>
                  <a:cubicBezTo>
                    <a:pt x="2103120" y="25400"/>
                    <a:pt x="1375410" y="306070"/>
                    <a:pt x="854710" y="815340"/>
                  </a:cubicBezTo>
                  <a:cubicBezTo>
                    <a:pt x="591820" y="1071880"/>
                    <a:pt x="387350" y="1380490"/>
                    <a:pt x="246380" y="1731010"/>
                  </a:cubicBezTo>
                  <a:cubicBezTo>
                    <a:pt x="100330" y="2095500"/>
                    <a:pt x="25400" y="2499360"/>
                    <a:pt x="25400" y="2929890"/>
                  </a:cubicBezTo>
                  <a:lnTo>
                    <a:pt x="25400" y="6350000"/>
                  </a:lnTo>
                  <a:close/>
                </a:path>
              </a:pathLst>
            </a:custGeom>
            <a:solidFill>
              <a:srgbClr val="FFFFFF"/>
            </a:solidFill>
          </p:spPr>
          <p:txBody>
            <a:bodyPr/>
            <a:lstStyle/>
            <a:p>
              <a:endParaRPr lang="uk-UA"/>
            </a:p>
          </p:txBody>
        </p:sp>
      </p:grpSp>
      <p:sp>
        <p:nvSpPr>
          <p:cNvPr id="10" name="AutoShape 10"/>
          <p:cNvSpPr/>
          <p:nvPr/>
        </p:nvSpPr>
        <p:spPr>
          <a:xfrm>
            <a:off x="1028700" y="1047750"/>
            <a:ext cx="12332919" cy="0"/>
          </a:xfrm>
          <a:prstGeom prst="line">
            <a:avLst/>
          </a:prstGeom>
          <a:ln w="19050" cap="flat">
            <a:solidFill>
              <a:srgbClr val="48276D"/>
            </a:solidFill>
            <a:prstDash val="solid"/>
            <a:headEnd type="none" w="sm" len="sm"/>
            <a:tailEnd type="none" w="sm" len="sm"/>
          </a:ln>
        </p:spPr>
        <p:txBody>
          <a:bodyPr/>
          <a:lstStyle/>
          <a:p>
            <a:endParaRPr lang="uk-UA"/>
          </a:p>
        </p:txBody>
      </p:sp>
      <p:sp>
        <p:nvSpPr>
          <p:cNvPr id="11" name="Freeform 11"/>
          <p:cNvSpPr/>
          <p:nvPr/>
        </p:nvSpPr>
        <p:spPr>
          <a:xfrm>
            <a:off x="10170313" y="729247"/>
            <a:ext cx="561540" cy="140385"/>
          </a:xfrm>
          <a:custGeom>
            <a:avLst/>
            <a:gdLst/>
            <a:ahLst/>
            <a:cxnLst/>
            <a:rect l="l" t="t" r="r" b="b"/>
            <a:pathLst>
              <a:path w="561540" h="140385">
                <a:moveTo>
                  <a:pt x="0" y="0"/>
                </a:moveTo>
                <a:lnTo>
                  <a:pt x="561540" y="0"/>
                </a:lnTo>
                <a:lnTo>
                  <a:pt x="561540" y="140385"/>
                </a:lnTo>
                <a:lnTo>
                  <a:pt x="0" y="14038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uk-UA"/>
          </a:p>
        </p:txBody>
      </p:sp>
      <p:grpSp>
        <p:nvGrpSpPr>
          <p:cNvPr id="12" name="Group 12"/>
          <p:cNvGrpSpPr/>
          <p:nvPr/>
        </p:nvGrpSpPr>
        <p:grpSpPr>
          <a:xfrm>
            <a:off x="1028700" y="8903056"/>
            <a:ext cx="2450613" cy="710489"/>
            <a:chOff x="0" y="0"/>
            <a:chExt cx="645429" cy="187125"/>
          </a:xfrm>
        </p:grpSpPr>
        <p:sp>
          <p:nvSpPr>
            <p:cNvPr id="13" name="Freeform 13"/>
            <p:cNvSpPr/>
            <p:nvPr/>
          </p:nvSpPr>
          <p:spPr>
            <a:xfrm>
              <a:off x="0" y="0"/>
              <a:ext cx="645429" cy="187125"/>
            </a:xfrm>
            <a:custGeom>
              <a:avLst/>
              <a:gdLst/>
              <a:ahLst/>
              <a:cxnLst/>
              <a:rect l="l" t="t" r="r" b="b"/>
              <a:pathLst>
                <a:path w="645429" h="187125">
                  <a:moveTo>
                    <a:pt x="69502" y="0"/>
                  </a:moveTo>
                  <a:lnTo>
                    <a:pt x="575927" y="0"/>
                  </a:lnTo>
                  <a:cubicBezTo>
                    <a:pt x="594360" y="0"/>
                    <a:pt x="612038" y="7322"/>
                    <a:pt x="625072" y="20357"/>
                  </a:cubicBezTo>
                  <a:cubicBezTo>
                    <a:pt x="638107" y="33391"/>
                    <a:pt x="645429" y="51069"/>
                    <a:pt x="645429" y="69502"/>
                  </a:cubicBezTo>
                  <a:lnTo>
                    <a:pt x="645429" y="117623"/>
                  </a:lnTo>
                  <a:cubicBezTo>
                    <a:pt x="645429" y="156008"/>
                    <a:pt x="614312" y="187125"/>
                    <a:pt x="575927" y="187125"/>
                  </a:cubicBezTo>
                  <a:lnTo>
                    <a:pt x="69502" y="187125"/>
                  </a:lnTo>
                  <a:cubicBezTo>
                    <a:pt x="51069" y="187125"/>
                    <a:pt x="33391" y="179802"/>
                    <a:pt x="20357" y="166768"/>
                  </a:cubicBezTo>
                  <a:cubicBezTo>
                    <a:pt x="7322" y="153734"/>
                    <a:pt x="0" y="136056"/>
                    <a:pt x="0" y="117623"/>
                  </a:cubicBezTo>
                  <a:lnTo>
                    <a:pt x="0" y="69502"/>
                  </a:lnTo>
                  <a:cubicBezTo>
                    <a:pt x="0" y="31117"/>
                    <a:pt x="31117" y="0"/>
                    <a:pt x="69502" y="0"/>
                  </a:cubicBezTo>
                  <a:close/>
                </a:path>
              </a:pathLst>
            </a:custGeom>
            <a:solidFill>
              <a:srgbClr val="48276D"/>
            </a:solidFill>
            <a:ln cap="rnd">
              <a:noFill/>
              <a:prstDash val="solid"/>
              <a:round/>
            </a:ln>
          </p:spPr>
          <p:txBody>
            <a:bodyPr/>
            <a:lstStyle/>
            <a:p>
              <a:endParaRPr lang="uk-UA"/>
            </a:p>
          </p:txBody>
        </p:sp>
        <p:sp>
          <p:nvSpPr>
            <p:cNvPr id="14" name="TextBox 14"/>
            <p:cNvSpPr txBox="1"/>
            <p:nvPr/>
          </p:nvSpPr>
          <p:spPr>
            <a:xfrm>
              <a:off x="0" y="-47625"/>
              <a:ext cx="645429" cy="234750"/>
            </a:xfrm>
            <a:prstGeom prst="rect">
              <a:avLst/>
            </a:prstGeom>
          </p:spPr>
          <p:txBody>
            <a:bodyPr lIns="50800" tIns="50800" rIns="50800" bIns="50800" rtlCol="0" anchor="ctr"/>
            <a:lstStyle/>
            <a:p>
              <a:pPr algn="ctr">
                <a:lnSpc>
                  <a:spcPts val="2939"/>
                </a:lnSpc>
              </a:pPr>
              <a:endParaRPr/>
            </a:p>
          </p:txBody>
        </p:sp>
      </p:grpSp>
      <p:sp>
        <p:nvSpPr>
          <p:cNvPr id="15" name="Freeform 15"/>
          <p:cNvSpPr/>
          <p:nvPr/>
        </p:nvSpPr>
        <p:spPr>
          <a:xfrm>
            <a:off x="169595" y="205372"/>
            <a:ext cx="1071348" cy="1047750"/>
          </a:xfrm>
          <a:custGeom>
            <a:avLst/>
            <a:gdLst/>
            <a:ahLst/>
            <a:cxnLst/>
            <a:rect l="l" t="t" r="r" b="b"/>
            <a:pathLst>
              <a:path w="1071348" h="1047750">
                <a:moveTo>
                  <a:pt x="0" y="0"/>
                </a:moveTo>
                <a:lnTo>
                  <a:pt x="1071348" y="0"/>
                </a:lnTo>
                <a:lnTo>
                  <a:pt x="1071348" y="1047750"/>
                </a:lnTo>
                <a:lnTo>
                  <a:pt x="0" y="1047750"/>
                </a:lnTo>
                <a:lnTo>
                  <a:pt x="0" y="0"/>
                </a:lnTo>
                <a:close/>
              </a:path>
            </a:pathLst>
          </a:custGeom>
          <a:blipFill>
            <a:blip r:embed="rId7"/>
            <a:stretch>
              <a:fillRect/>
            </a:stretch>
          </a:blipFill>
        </p:spPr>
        <p:txBody>
          <a:bodyPr/>
          <a:lstStyle/>
          <a:p>
            <a:endParaRPr lang="uk-UA"/>
          </a:p>
        </p:txBody>
      </p:sp>
      <p:sp>
        <p:nvSpPr>
          <p:cNvPr id="16" name="TextBox 16"/>
          <p:cNvSpPr txBox="1"/>
          <p:nvPr/>
        </p:nvSpPr>
        <p:spPr>
          <a:xfrm>
            <a:off x="705269" y="981075"/>
            <a:ext cx="11812242" cy="12016110"/>
          </a:xfrm>
          <a:prstGeom prst="rect">
            <a:avLst/>
          </a:prstGeom>
        </p:spPr>
        <p:txBody>
          <a:bodyPr lIns="0" tIns="0" rIns="0" bIns="0" rtlCol="0" anchor="t">
            <a:spAutoFit/>
          </a:bodyPr>
          <a:lstStyle/>
          <a:p>
            <a:pPr algn="ctr">
              <a:lnSpc>
                <a:spcPts val="4339"/>
              </a:lnSpc>
              <a:spcBef>
                <a:spcPct val="0"/>
              </a:spcBef>
            </a:pPr>
            <a:r>
              <a:rPr lang="uk-UA" sz="3099" b="1" dirty="0">
                <a:solidFill>
                  <a:srgbClr val="69498D"/>
                </a:solidFill>
                <a:latin typeface="Canva Sans Bold"/>
                <a:ea typeface="Canva Sans Bold"/>
                <a:cs typeface="Canva Sans Bold"/>
                <a:sym typeface="Canva Sans Bold"/>
              </a:rPr>
              <a:t>19 жовтня 2022 р. було проведено гостьову лекцію для здобувачів спеціальності 032 «Історія та археологія» з навчальної дисципліни «Інтелектуальна історія Європи» на тему: «Перехід від Середньовіччя до Відродження як зміна інтелектуальних парадигм</a:t>
            </a:r>
            <a:r>
              <a:rPr lang="en-US" sz="3099" b="1" dirty="0">
                <a:solidFill>
                  <a:srgbClr val="69498D"/>
                </a:solidFill>
                <a:latin typeface="Canva Sans Bold"/>
                <a:ea typeface="Canva Sans Bold"/>
                <a:cs typeface="Canva Sans Bold"/>
                <a:sym typeface="Canva Sans Bold"/>
              </a:rPr>
              <a:t>». </a:t>
            </a:r>
            <a:r>
              <a:rPr lang="uk-UA" sz="3099" b="1" dirty="0">
                <a:solidFill>
                  <a:srgbClr val="69498D"/>
                </a:solidFill>
                <a:latin typeface="Canva Sans Bold"/>
                <a:ea typeface="Canva Sans Bold"/>
                <a:cs typeface="Canva Sans Bold"/>
                <a:sym typeface="Canva Sans Bold"/>
              </a:rPr>
              <a:t>Лектором заходу була к.філос.н. Н. В. Мірошкіна, доцентка кафедри економічної теорії і суспільних наук Миколаївського національного аграрного університету</a:t>
            </a:r>
          </a:p>
          <a:p>
            <a:pPr algn="ctr">
              <a:lnSpc>
                <a:spcPts val="4339"/>
              </a:lnSpc>
              <a:spcBef>
                <a:spcPct val="0"/>
              </a:spcBef>
            </a:pPr>
            <a:r>
              <a:rPr lang="uk-UA" sz="2800" b="1" dirty="0"/>
              <a:t>Розглянуто кризу інтелектуальної парадигми Середньовіччя, яка мала місце в ХІV-ХV століттях та формування інтелектуального мислення нового типу</a:t>
            </a:r>
            <a:r>
              <a:rPr lang="ru-RU" sz="2800" b="1" dirty="0"/>
              <a:t>.</a:t>
            </a:r>
            <a:endParaRPr lang="ru-UA" sz="2800" b="1" dirty="0"/>
          </a:p>
          <a:p>
            <a:pPr lvl="0"/>
            <a:r>
              <a:rPr lang="ru-RU" sz="2800" b="1" dirty="0"/>
              <a:t>Доведено, що криза </a:t>
            </a:r>
            <a:r>
              <a:rPr lang="uk-UA" sz="2800" b="1" dirty="0"/>
              <a:t>зачепила</a:t>
            </a:r>
            <a:r>
              <a:rPr lang="ru-RU" sz="2800" b="1" dirty="0"/>
              <a:t> </a:t>
            </a:r>
            <a:r>
              <a:rPr lang="uk-UA" sz="2800" b="1" dirty="0"/>
              <a:t>зміст знання</a:t>
            </a:r>
            <a:r>
              <a:rPr lang="ru-RU" sz="2800" b="1" dirty="0"/>
              <a:t>, методи отримання знання, </a:t>
            </a:r>
            <a:r>
              <a:rPr lang="uk-UA" sz="2800" b="1" dirty="0"/>
              <a:t>спосіб</a:t>
            </a:r>
            <a:r>
              <a:rPr lang="ru-RU" sz="2800" b="1" dirty="0"/>
              <a:t> та форму </a:t>
            </a:r>
            <a:r>
              <a:rPr lang="uk-UA" sz="2800" b="1" dirty="0"/>
              <a:t>вираження</a:t>
            </a:r>
            <a:r>
              <a:rPr lang="ru-RU" sz="2800" b="1" dirty="0"/>
              <a:t> </a:t>
            </a:r>
            <a:r>
              <a:rPr lang="uk-UA" sz="2800" b="1" dirty="0"/>
              <a:t>знання</a:t>
            </a:r>
            <a:r>
              <a:rPr lang="ru-RU" sz="2800" b="1" dirty="0"/>
              <a:t>. </a:t>
            </a:r>
            <a:r>
              <a:rPr lang="uk-UA" sz="2800" b="1" dirty="0"/>
              <a:t>Інтелектуальна</a:t>
            </a:r>
            <a:r>
              <a:rPr lang="ru-RU" sz="2800" b="1" dirty="0"/>
              <a:t> криза </a:t>
            </a:r>
            <a:r>
              <a:rPr lang="uk-UA" sz="2800" b="1" dirty="0"/>
              <a:t>містила не лише філософський та науковий, але й політичний та соціальний аспекти</a:t>
            </a:r>
            <a:r>
              <a:rPr lang="ru-RU" sz="2800" b="1" dirty="0"/>
              <a:t>. </a:t>
            </a:r>
            <a:r>
              <a:rPr lang="uk-UA" sz="2800" b="1" dirty="0"/>
              <a:t>Її подолання – не тільки створення нової світоглядної парадигми, </a:t>
            </a:r>
            <a:r>
              <a:rPr lang="uk-UA" sz="2800" b="1" dirty="0" err="1"/>
              <a:t>ал</a:t>
            </a:r>
            <a:r>
              <a:rPr lang="ru-RU" sz="2800" b="1" dirty="0"/>
              <a:t>е й формування </a:t>
            </a:r>
            <a:r>
              <a:rPr lang="uk-UA" sz="2800" b="1" dirty="0"/>
              <a:t>інтелектуала</a:t>
            </a:r>
            <a:r>
              <a:rPr lang="ru-RU" sz="2800" b="1" dirty="0"/>
              <a:t> нового типу</a:t>
            </a:r>
            <a:endParaRPr lang="uk-UA" sz="3200" dirty="0"/>
          </a:p>
          <a:p>
            <a:pPr algn="ctr">
              <a:lnSpc>
                <a:spcPts val="4339"/>
              </a:lnSpc>
              <a:spcBef>
                <a:spcPct val="0"/>
              </a:spcBef>
            </a:pPr>
            <a:r>
              <a:rPr lang="en-US" sz="3200" b="1" dirty="0">
                <a:hlinkClick r:id="rId8"/>
              </a:rPr>
              <a:t>https://www.facebook.com/History.chmnu/posts/pfbid02Sqf1Wh2VdRRe4VUn2EW1LQR89Cf1Go2B1EpxXJGAJ6uLVL6b6dFoUxNkEwV7c9EMl</a:t>
            </a:r>
            <a:endParaRPr lang="ru-UA" sz="3200" b="1" dirty="0"/>
          </a:p>
          <a:p>
            <a:pPr algn="ctr">
              <a:lnSpc>
                <a:spcPts val="4339"/>
              </a:lnSpc>
              <a:spcBef>
                <a:spcPct val="0"/>
              </a:spcBef>
            </a:pPr>
            <a:endParaRPr lang="en-US" sz="3099" b="1" dirty="0">
              <a:solidFill>
                <a:srgbClr val="69498D"/>
              </a:solidFill>
              <a:latin typeface="Canva Sans Bold"/>
              <a:ea typeface="Canva Sans Bold"/>
              <a:cs typeface="Canva Sans Bold"/>
              <a:sym typeface="Canva Sans Bold"/>
            </a:endParaRPr>
          </a:p>
          <a:p>
            <a:pPr algn="ctr">
              <a:lnSpc>
                <a:spcPts val="4339"/>
              </a:lnSpc>
              <a:spcBef>
                <a:spcPct val="0"/>
              </a:spcBef>
            </a:pPr>
            <a:endParaRPr lang="en-US" sz="3099" b="1" dirty="0">
              <a:solidFill>
                <a:srgbClr val="69498D"/>
              </a:solidFill>
              <a:latin typeface="Canva Sans Bold"/>
              <a:ea typeface="Canva Sans Bold"/>
              <a:cs typeface="Canva Sans Bold"/>
              <a:sym typeface="Canva Sans Bold"/>
            </a:endParaRPr>
          </a:p>
          <a:p>
            <a:pPr algn="ctr">
              <a:lnSpc>
                <a:spcPts val="3779"/>
              </a:lnSpc>
              <a:spcBef>
                <a:spcPct val="0"/>
              </a:spcBef>
            </a:pPr>
            <a:r>
              <a:rPr lang="uk-UA" sz="2699" b="1" dirty="0">
                <a:solidFill>
                  <a:srgbClr val="5170FF"/>
                </a:solidFill>
                <a:latin typeface="Canva Sans Bold"/>
                <a:ea typeface="Canva Sans Bold"/>
                <a:cs typeface="Canva Sans Bold"/>
                <a:sym typeface="Canva Sans Bold"/>
              </a:rPr>
              <a:t> </a:t>
            </a:r>
            <a:endParaRPr lang="en-US" sz="2699" b="1" dirty="0">
              <a:solidFill>
                <a:srgbClr val="5170FF"/>
              </a:solidFill>
              <a:latin typeface="Canva Sans Bold"/>
              <a:ea typeface="Canva Sans Bold"/>
              <a:cs typeface="Canva Sans Bold"/>
              <a:sym typeface="Canva Sans Bold"/>
            </a:endParaRPr>
          </a:p>
          <a:p>
            <a:pPr algn="ctr">
              <a:lnSpc>
                <a:spcPts val="4339"/>
              </a:lnSpc>
              <a:spcBef>
                <a:spcPct val="0"/>
              </a:spcBef>
            </a:pPr>
            <a:endParaRPr lang="en-US" sz="2699" b="1" dirty="0">
              <a:solidFill>
                <a:srgbClr val="5170FF"/>
              </a:solidFill>
              <a:latin typeface="Canva Sans Bold"/>
              <a:ea typeface="Canva Sans Bold"/>
              <a:cs typeface="Canva Sans Bold"/>
              <a:sym typeface="Canva Sans Bold"/>
            </a:endParaRPr>
          </a:p>
        </p:txBody>
      </p:sp>
      <p:sp>
        <p:nvSpPr>
          <p:cNvPr id="17" name="TextBox 17"/>
          <p:cNvSpPr txBox="1"/>
          <p:nvPr/>
        </p:nvSpPr>
        <p:spPr>
          <a:xfrm>
            <a:off x="9071015" y="4962842"/>
            <a:ext cx="145971" cy="323215"/>
          </a:xfrm>
          <a:prstGeom prst="rect">
            <a:avLst/>
          </a:prstGeom>
        </p:spPr>
        <p:txBody>
          <a:bodyPr lIns="0" tIns="0" rIns="0" bIns="0" rtlCol="0" anchor="t">
            <a:spAutoFit/>
          </a:bodyPr>
          <a:lstStyle/>
          <a:p>
            <a:pPr algn="ctr">
              <a:lnSpc>
                <a:spcPts val="2659"/>
              </a:lnSpc>
              <a:spcBef>
                <a:spcPct val="0"/>
              </a:spcBef>
            </a:pPr>
            <a:r>
              <a:rPr lang="en-US" sz="1899">
                <a:solidFill>
                  <a:srgbClr val="000000"/>
                </a:solidFill>
                <a:latin typeface="Canva Sans"/>
                <a:ea typeface="Canva Sans"/>
                <a:cs typeface="Canva Sans"/>
                <a:sym typeface="Canva Sans"/>
              </a:rPr>
              <a:t>• </a:t>
            </a:r>
          </a:p>
        </p:txBody>
      </p:sp>
      <p:sp>
        <p:nvSpPr>
          <p:cNvPr id="19" name="TextBox 18">
            <a:extLst>
              <a:ext uri="{FF2B5EF4-FFF2-40B4-BE49-F238E27FC236}">
                <a16:creationId xmlns:a16="http://schemas.microsoft.com/office/drawing/2014/main" xmlns="" id="{7EB5C064-7428-6FD7-DA88-651106830FA6}"/>
              </a:ext>
            </a:extLst>
          </p:cNvPr>
          <p:cNvSpPr txBox="1"/>
          <p:nvPr/>
        </p:nvSpPr>
        <p:spPr>
          <a:xfrm>
            <a:off x="13715999" y="6515099"/>
            <a:ext cx="4240679" cy="2308324"/>
          </a:xfrm>
          <a:prstGeom prst="rect">
            <a:avLst/>
          </a:prstGeom>
          <a:noFill/>
        </p:spPr>
        <p:txBody>
          <a:bodyPr wrap="square">
            <a:spAutoFit/>
          </a:bodyPr>
          <a:lstStyle/>
          <a:p>
            <a:r>
              <a:rPr lang="uk-UA" sz="2400" b="1" dirty="0" smtClean="0">
                <a:solidFill>
                  <a:schemeClr val="bg1"/>
                </a:solidFill>
                <a:latin typeface="Canva Sans Bold"/>
                <a:ea typeface="Canva Sans Bold"/>
                <a:cs typeface="Canva Sans Bold"/>
                <a:sym typeface="Canva Sans Bold"/>
              </a:rPr>
              <a:t>Н. В. Мірошкіна, доцентка кафедри економічної теорії</a:t>
            </a:r>
            <a:r>
              <a:rPr lang="en-US" sz="2400" b="1" dirty="0" smtClean="0">
                <a:solidFill>
                  <a:schemeClr val="bg1"/>
                </a:solidFill>
                <a:latin typeface="Canva Sans Bold"/>
                <a:ea typeface="Canva Sans Bold"/>
                <a:cs typeface="Canva Sans Bold"/>
                <a:sym typeface="Canva Sans Bold"/>
              </a:rPr>
              <a:t> </a:t>
            </a:r>
            <a:r>
              <a:rPr lang="en-US" sz="2400" b="1" dirty="0">
                <a:solidFill>
                  <a:schemeClr val="bg1"/>
                </a:solidFill>
                <a:latin typeface="Canva Sans Bold"/>
                <a:ea typeface="Canva Sans Bold"/>
                <a:cs typeface="Canva Sans Bold"/>
                <a:sym typeface="Canva Sans Bold"/>
              </a:rPr>
              <a:t>і </a:t>
            </a:r>
            <a:r>
              <a:rPr lang="uk-UA" sz="2400" b="1" dirty="0" smtClean="0">
                <a:solidFill>
                  <a:schemeClr val="bg1"/>
                </a:solidFill>
                <a:latin typeface="Canva Sans Bold"/>
                <a:ea typeface="Canva Sans Bold"/>
                <a:cs typeface="Canva Sans Bold"/>
                <a:sym typeface="Canva Sans Bold"/>
              </a:rPr>
              <a:t>суспільних наук Миколаївського національного аграрного університету</a:t>
            </a:r>
            <a:endParaRPr lang="uk-UA" sz="2400" dirty="0">
              <a:solidFill>
                <a:schemeClr val="bg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4800446" y="9258300"/>
            <a:ext cx="8744936" cy="0"/>
          </a:xfrm>
          <a:prstGeom prst="line">
            <a:avLst/>
          </a:prstGeom>
          <a:ln w="19050" cap="flat">
            <a:solidFill>
              <a:srgbClr val="48276D"/>
            </a:solidFill>
            <a:prstDash val="solid"/>
            <a:headEnd type="none" w="sm" len="sm"/>
            <a:tailEnd type="none" w="sm" len="sm"/>
          </a:ln>
        </p:spPr>
        <p:txBody>
          <a:bodyPr/>
          <a:lstStyle/>
          <a:p>
            <a:endParaRPr lang="uk-UA"/>
          </a:p>
        </p:txBody>
      </p:sp>
      <p:grpSp>
        <p:nvGrpSpPr>
          <p:cNvPr id="3" name="Group 3"/>
          <p:cNvGrpSpPr/>
          <p:nvPr/>
        </p:nvGrpSpPr>
        <p:grpSpPr>
          <a:xfrm>
            <a:off x="13361619" y="-194461"/>
            <a:ext cx="5093325" cy="10675921"/>
            <a:chOff x="0" y="0"/>
            <a:chExt cx="1341452" cy="2811765"/>
          </a:xfrm>
        </p:grpSpPr>
        <p:sp>
          <p:nvSpPr>
            <p:cNvPr id="4" name="Freeform 4"/>
            <p:cNvSpPr/>
            <p:nvPr/>
          </p:nvSpPr>
          <p:spPr>
            <a:xfrm>
              <a:off x="0" y="0"/>
              <a:ext cx="1341452" cy="2811765"/>
            </a:xfrm>
            <a:custGeom>
              <a:avLst/>
              <a:gdLst/>
              <a:ahLst/>
              <a:cxnLst/>
              <a:rect l="l" t="t" r="r" b="b"/>
              <a:pathLst>
                <a:path w="1341452" h="2811765">
                  <a:moveTo>
                    <a:pt x="0" y="0"/>
                  </a:moveTo>
                  <a:lnTo>
                    <a:pt x="1341452" y="0"/>
                  </a:lnTo>
                  <a:lnTo>
                    <a:pt x="1341452" y="2811765"/>
                  </a:lnTo>
                  <a:lnTo>
                    <a:pt x="0" y="2811765"/>
                  </a:lnTo>
                  <a:close/>
                </a:path>
              </a:pathLst>
            </a:custGeom>
            <a:gradFill rotWithShape="1">
              <a:gsLst>
                <a:gs pos="0">
                  <a:srgbClr val="9374B3">
                    <a:alpha val="100000"/>
                  </a:srgbClr>
                </a:gs>
                <a:gs pos="50000">
                  <a:srgbClr val="7161A6">
                    <a:alpha val="100000"/>
                  </a:srgbClr>
                </a:gs>
                <a:gs pos="100000">
                  <a:srgbClr val="4A4D9C">
                    <a:alpha val="100000"/>
                  </a:srgbClr>
                </a:gs>
              </a:gsLst>
              <a:lin ang="5400000"/>
            </a:gradFill>
          </p:spPr>
          <p:txBody>
            <a:bodyPr/>
            <a:lstStyle/>
            <a:p>
              <a:endParaRPr lang="uk-UA"/>
            </a:p>
          </p:txBody>
        </p:sp>
        <p:sp>
          <p:nvSpPr>
            <p:cNvPr id="5" name="TextBox 5"/>
            <p:cNvSpPr txBox="1"/>
            <p:nvPr/>
          </p:nvSpPr>
          <p:spPr>
            <a:xfrm>
              <a:off x="0" y="-38100"/>
              <a:ext cx="1341452" cy="2849865"/>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5498007" y="7924463"/>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alphaModFix amt="35000"/>
              <a:extLst>
                <a:ext uri="{96DAC541-7B7A-43D3-8B79-37D633B846F1}">
                  <asvg:svgBlip xmlns:asvg="http://schemas.microsoft.com/office/drawing/2016/SVG/main" xmlns="" r:embed="rId3"/>
                </a:ext>
              </a:extLst>
            </a:blip>
            <a:stretch>
              <a:fillRect/>
            </a:stretch>
          </a:blipFill>
        </p:spPr>
        <p:txBody>
          <a:bodyPr/>
          <a:lstStyle/>
          <a:p>
            <a:endParaRPr lang="uk-UA"/>
          </a:p>
        </p:txBody>
      </p:sp>
      <p:grpSp>
        <p:nvGrpSpPr>
          <p:cNvPr id="7" name="Group 7"/>
          <p:cNvGrpSpPr>
            <a:grpSpLocks noChangeAspect="1"/>
          </p:cNvGrpSpPr>
          <p:nvPr/>
        </p:nvGrpSpPr>
        <p:grpSpPr>
          <a:xfrm>
            <a:off x="14080746" y="205372"/>
            <a:ext cx="3241568" cy="3560759"/>
            <a:chOff x="0" y="0"/>
            <a:chExt cx="5803900" cy="6375400"/>
          </a:xfrm>
        </p:grpSpPr>
        <p:sp>
          <p:nvSpPr>
            <p:cNvPr id="8" name="Freeform 8"/>
            <p:cNvSpPr/>
            <p:nvPr/>
          </p:nvSpPr>
          <p:spPr>
            <a:xfrm>
              <a:off x="12700" y="12700"/>
              <a:ext cx="5778500" cy="6350000"/>
            </a:xfrm>
            <a:custGeom>
              <a:avLst/>
              <a:gdLst/>
              <a:ahLst/>
              <a:cxnLst/>
              <a:rect l="l" t="t" r="r" b="b"/>
              <a:pathLst>
                <a:path w="5778500" h="6350000">
                  <a:moveTo>
                    <a:pt x="2889250" y="0"/>
                  </a:moveTo>
                  <a:cubicBezTo>
                    <a:pt x="1258570" y="0"/>
                    <a:pt x="0" y="1144270"/>
                    <a:pt x="0" y="2917190"/>
                  </a:cubicBezTo>
                  <a:cubicBezTo>
                    <a:pt x="0" y="4175760"/>
                    <a:pt x="0" y="6350000"/>
                    <a:pt x="0" y="6350000"/>
                  </a:cubicBezTo>
                  <a:lnTo>
                    <a:pt x="2889250" y="6350000"/>
                  </a:lnTo>
                  <a:lnTo>
                    <a:pt x="5778500" y="6350000"/>
                  </a:lnTo>
                  <a:cubicBezTo>
                    <a:pt x="5778500" y="6350000"/>
                    <a:pt x="5778500" y="4175760"/>
                    <a:pt x="5778500" y="2917190"/>
                  </a:cubicBezTo>
                  <a:cubicBezTo>
                    <a:pt x="5778500" y="1144270"/>
                    <a:pt x="4519930" y="0"/>
                    <a:pt x="2889250" y="0"/>
                  </a:cubicBezTo>
                  <a:close/>
                </a:path>
              </a:pathLst>
            </a:custGeom>
            <a:blipFill>
              <a:blip r:embed="rId4"/>
              <a:stretch>
                <a:fillRect l="-4945" r="-4945"/>
              </a:stretch>
            </a:blipFill>
          </p:spPr>
          <p:txBody>
            <a:bodyPr/>
            <a:lstStyle/>
            <a:p>
              <a:endParaRPr lang="uk-UA"/>
            </a:p>
          </p:txBody>
        </p:sp>
        <p:sp>
          <p:nvSpPr>
            <p:cNvPr id="9" name="Freeform 9"/>
            <p:cNvSpPr/>
            <p:nvPr/>
          </p:nvSpPr>
          <p:spPr>
            <a:xfrm>
              <a:off x="0" y="0"/>
              <a:ext cx="5803900" cy="6375400"/>
            </a:xfrm>
            <a:custGeom>
              <a:avLst/>
              <a:gdLst/>
              <a:ahLst/>
              <a:cxnLst/>
              <a:rect l="l" t="t" r="r" b="b"/>
              <a:pathLst>
                <a:path w="5803900" h="6375400">
                  <a:moveTo>
                    <a:pt x="5803900" y="6375400"/>
                  </a:moveTo>
                  <a:lnTo>
                    <a:pt x="0" y="6375400"/>
                  </a:lnTo>
                  <a:lnTo>
                    <a:pt x="0" y="2929890"/>
                  </a:lnTo>
                  <a:cubicBezTo>
                    <a:pt x="0" y="2495550"/>
                    <a:pt x="74930" y="2089150"/>
                    <a:pt x="223520" y="1720850"/>
                  </a:cubicBezTo>
                  <a:cubicBezTo>
                    <a:pt x="365760" y="1367790"/>
                    <a:pt x="571500" y="1056640"/>
                    <a:pt x="836930" y="797560"/>
                  </a:cubicBezTo>
                  <a:cubicBezTo>
                    <a:pt x="1361440" y="283210"/>
                    <a:pt x="2095500" y="0"/>
                    <a:pt x="2901950" y="0"/>
                  </a:cubicBezTo>
                  <a:cubicBezTo>
                    <a:pt x="3708400" y="0"/>
                    <a:pt x="4441190" y="283210"/>
                    <a:pt x="4966970" y="797560"/>
                  </a:cubicBezTo>
                  <a:cubicBezTo>
                    <a:pt x="5232400" y="1056640"/>
                    <a:pt x="5438140" y="1367790"/>
                    <a:pt x="5580380" y="1722120"/>
                  </a:cubicBezTo>
                  <a:cubicBezTo>
                    <a:pt x="5728970" y="2090420"/>
                    <a:pt x="5803900" y="2496820"/>
                    <a:pt x="5803900" y="2931160"/>
                  </a:cubicBezTo>
                  <a:lnTo>
                    <a:pt x="5803900" y="6375400"/>
                  </a:lnTo>
                  <a:close/>
                  <a:moveTo>
                    <a:pt x="25400" y="6350000"/>
                  </a:moveTo>
                  <a:lnTo>
                    <a:pt x="5778500" y="6350000"/>
                  </a:lnTo>
                  <a:lnTo>
                    <a:pt x="5778500" y="2929890"/>
                  </a:lnTo>
                  <a:cubicBezTo>
                    <a:pt x="5778500" y="2499360"/>
                    <a:pt x="5703570" y="2095500"/>
                    <a:pt x="5557520" y="1731010"/>
                  </a:cubicBezTo>
                  <a:cubicBezTo>
                    <a:pt x="5416550" y="1380490"/>
                    <a:pt x="5212080" y="1073150"/>
                    <a:pt x="4949190" y="815340"/>
                  </a:cubicBezTo>
                  <a:cubicBezTo>
                    <a:pt x="4428490" y="306070"/>
                    <a:pt x="3700780" y="25400"/>
                    <a:pt x="2901950" y="25400"/>
                  </a:cubicBezTo>
                  <a:cubicBezTo>
                    <a:pt x="2103120" y="25400"/>
                    <a:pt x="1375410" y="306070"/>
                    <a:pt x="854710" y="815340"/>
                  </a:cubicBezTo>
                  <a:cubicBezTo>
                    <a:pt x="591820" y="1071880"/>
                    <a:pt x="387350" y="1380490"/>
                    <a:pt x="246380" y="1731010"/>
                  </a:cubicBezTo>
                  <a:cubicBezTo>
                    <a:pt x="100330" y="2095500"/>
                    <a:pt x="25400" y="2499360"/>
                    <a:pt x="25400" y="2929890"/>
                  </a:cubicBezTo>
                  <a:lnTo>
                    <a:pt x="25400" y="6350000"/>
                  </a:lnTo>
                  <a:close/>
                </a:path>
              </a:pathLst>
            </a:custGeom>
            <a:solidFill>
              <a:srgbClr val="FFFFFF"/>
            </a:solidFill>
          </p:spPr>
          <p:txBody>
            <a:bodyPr/>
            <a:lstStyle/>
            <a:p>
              <a:endParaRPr lang="uk-UA"/>
            </a:p>
          </p:txBody>
        </p:sp>
      </p:grpSp>
      <p:sp>
        <p:nvSpPr>
          <p:cNvPr id="10" name="AutoShape 10"/>
          <p:cNvSpPr/>
          <p:nvPr/>
        </p:nvSpPr>
        <p:spPr>
          <a:xfrm>
            <a:off x="1028700" y="1047750"/>
            <a:ext cx="12332919" cy="0"/>
          </a:xfrm>
          <a:prstGeom prst="line">
            <a:avLst/>
          </a:prstGeom>
          <a:ln w="19050" cap="flat">
            <a:solidFill>
              <a:srgbClr val="48276D"/>
            </a:solidFill>
            <a:prstDash val="solid"/>
            <a:headEnd type="none" w="sm" len="sm"/>
            <a:tailEnd type="none" w="sm" len="sm"/>
          </a:ln>
        </p:spPr>
        <p:txBody>
          <a:bodyPr/>
          <a:lstStyle/>
          <a:p>
            <a:endParaRPr lang="uk-UA"/>
          </a:p>
        </p:txBody>
      </p:sp>
      <p:sp>
        <p:nvSpPr>
          <p:cNvPr id="11" name="Freeform 11"/>
          <p:cNvSpPr/>
          <p:nvPr/>
        </p:nvSpPr>
        <p:spPr>
          <a:xfrm flipH="1">
            <a:off x="12228988" y="495309"/>
            <a:ext cx="454454" cy="94751"/>
          </a:xfrm>
          <a:custGeom>
            <a:avLst/>
            <a:gdLst/>
            <a:ahLst/>
            <a:cxnLst/>
            <a:rect l="l" t="t" r="r" b="b"/>
            <a:pathLst>
              <a:path w="561540" h="140385">
                <a:moveTo>
                  <a:pt x="0" y="0"/>
                </a:moveTo>
                <a:lnTo>
                  <a:pt x="561540" y="0"/>
                </a:lnTo>
                <a:lnTo>
                  <a:pt x="561540" y="140385"/>
                </a:lnTo>
                <a:lnTo>
                  <a:pt x="0" y="14038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uk-UA"/>
          </a:p>
        </p:txBody>
      </p:sp>
      <p:grpSp>
        <p:nvGrpSpPr>
          <p:cNvPr id="12" name="Group 12"/>
          <p:cNvGrpSpPr/>
          <p:nvPr/>
        </p:nvGrpSpPr>
        <p:grpSpPr>
          <a:xfrm>
            <a:off x="1028700" y="8903056"/>
            <a:ext cx="2450613" cy="710489"/>
            <a:chOff x="0" y="0"/>
            <a:chExt cx="645429" cy="187125"/>
          </a:xfrm>
        </p:grpSpPr>
        <p:sp>
          <p:nvSpPr>
            <p:cNvPr id="13" name="Freeform 13"/>
            <p:cNvSpPr/>
            <p:nvPr/>
          </p:nvSpPr>
          <p:spPr>
            <a:xfrm>
              <a:off x="0" y="0"/>
              <a:ext cx="645429" cy="187125"/>
            </a:xfrm>
            <a:custGeom>
              <a:avLst/>
              <a:gdLst/>
              <a:ahLst/>
              <a:cxnLst/>
              <a:rect l="l" t="t" r="r" b="b"/>
              <a:pathLst>
                <a:path w="645429" h="187125">
                  <a:moveTo>
                    <a:pt x="69502" y="0"/>
                  </a:moveTo>
                  <a:lnTo>
                    <a:pt x="575927" y="0"/>
                  </a:lnTo>
                  <a:cubicBezTo>
                    <a:pt x="594360" y="0"/>
                    <a:pt x="612038" y="7322"/>
                    <a:pt x="625072" y="20357"/>
                  </a:cubicBezTo>
                  <a:cubicBezTo>
                    <a:pt x="638107" y="33391"/>
                    <a:pt x="645429" y="51069"/>
                    <a:pt x="645429" y="69502"/>
                  </a:cubicBezTo>
                  <a:lnTo>
                    <a:pt x="645429" y="117623"/>
                  </a:lnTo>
                  <a:cubicBezTo>
                    <a:pt x="645429" y="156008"/>
                    <a:pt x="614312" y="187125"/>
                    <a:pt x="575927" y="187125"/>
                  </a:cubicBezTo>
                  <a:lnTo>
                    <a:pt x="69502" y="187125"/>
                  </a:lnTo>
                  <a:cubicBezTo>
                    <a:pt x="51069" y="187125"/>
                    <a:pt x="33391" y="179802"/>
                    <a:pt x="20357" y="166768"/>
                  </a:cubicBezTo>
                  <a:cubicBezTo>
                    <a:pt x="7322" y="153734"/>
                    <a:pt x="0" y="136056"/>
                    <a:pt x="0" y="117623"/>
                  </a:cubicBezTo>
                  <a:lnTo>
                    <a:pt x="0" y="69502"/>
                  </a:lnTo>
                  <a:cubicBezTo>
                    <a:pt x="0" y="31117"/>
                    <a:pt x="31117" y="0"/>
                    <a:pt x="69502" y="0"/>
                  </a:cubicBezTo>
                  <a:close/>
                </a:path>
              </a:pathLst>
            </a:custGeom>
            <a:solidFill>
              <a:srgbClr val="48276D"/>
            </a:solidFill>
            <a:ln cap="rnd">
              <a:noFill/>
              <a:prstDash val="solid"/>
              <a:round/>
            </a:ln>
          </p:spPr>
          <p:txBody>
            <a:bodyPr/>
            <a:lstStyle/>
            <a:p>
              <a:endParaRPr lang="uk-UA"/>
            </a:p>
          </p:txBody>
        </p:sp>
        <p:sp>
          <p:nvSpPr>
            <p:cNvPr id="14" name="TextBox 14"/>
            <p:cNvSpPr txBox="1"/>
            <p:nvPr/>
          </p:nvSpPr>
          <p:spPr>
            <a:xfrm>
              <a:off x="0" y="-47625"/>
              <a:ext cx="645429" cy="234750"/>
            </a:xfrm>
            <a:prstGeom prst="rect">
              <a:avLst/>
            </a:prstGeom>
          </p:spPr>
          <p:txBody>
            <a:bodyPr lIns="50800" tIns="50800" rIns="50800" bIns="50800" rtlCol="0" anchor="ctr"/>
            <a:lstStyle/>
            <a:p>
              <a:pPr algn="ctr">
                <a:lnSpc>
                  <a:spcPts val="2939"/>
                </a:lnSpc>
              </a:pPr>
              <a:endParaRPr/>
            </a:p>
          </p:txBody>
        </p:sp>
      </p:grpSp>
      <p:sp>
        <p:nvSpPr>
          <p:cNvPr id="15" name="Freeform 15"/>
          <p:cNvSpPr/>
          <p:nvPr/>
        </p:nvSpPr>
        <p:spPr>
          <a:xfrm>
            <a:off x="169595" y="205372"/>
            <a:ext cx="1071348" cy="1047750"/>
          </a:xfrm>
          <a:custGeom>
            <a:avLst/>
            <a:gdLst/>
            <a:ahLst/>
            <a:cxnLst/>
            <a:rect l="l" t="t" r="r" b="b"/>
            <a:pathLst>
              <a:path w="1071348" h="1047750">
                <a:moveTo>
                  <a:pt x="0" y="0"/>
                </a:moveTo>
                <a:lnTo>
                  <a:pt x="1071348" y="0"/>
                </a:lnTo>
                <a:lnTo>
                  <a:pt x="1071348" y="1047750"/>
                </a:lnTo>
                <a:lnTo>
                  <a:pt x="0" y="1047750"/>
                </a:lnTo>
                <a:lnTo>
                  <a:pt x="0" y="0"/>
                </a:lnTo>
                <a:close/>
              </a:path>
            </a:pathLst>
          </a:custGeom>
          <a:blipFill>
            <a:blip r:embed="rId7"/>
            <a:stretch>
              <a:fillRect/>
            </a:stretch>
          </a:blipFill>
        </p:spPr>
        <p:txBody>
          <a:bodyPr/>
          <a:lstStyle/>
          <a:p>
            <a:endParaRPr lang="uk-UA"/>
          </a:p>
        </p:txBody>
      </p:sp>
      <p:sp>
        <p:nvSpPr>
          <p:cNvPr id="16" name="TextBox 16"/>
          <p:cNvSpPr txBox="1"/>
          <p:nvPr/>
        </p:nvSpPr>
        <p:spPr>
          <a:xfrm>
            <a:off x="13361619" y="3728032"/>
            <a:ext cx="4638870" cy="1653365"/>
          </a:xfrm>
          <a:prstGeom prst="rect">
            <a:avLst/>
          </a:prstGeom>
        </p:spPr>
        <p:txBody>
          <a:bodyPr lIns="0" tIns="0" rIns="0" bIns="0" rtlCol="0" anchor="t">
            <a:spAutoFit/>
          </a:bodyPr>
          <a:lstStyle/>
          <a:p>
            <a:pPr algn="ctr">
              <a:lnSpc>
                <a:spcPts val="3369"/>
              </a:lnSpc>
              <a:spcBef>
                <a:spcPct val="0"/>
              </a:spcBef>
            </a:pPr>
            <a:r>
              <a:rPr lang="en-US" sz="2406">
                <a:solidFill>
                  <a:srgbClr val="FFFFFF"/>
                </a:solidFill>
                <a:latin typeface="Canva Sans"/>
                <a:ea typeface="Canva Sans"/>
                <a:cs typeface="Canva Sans"/>
                <a:sym typeface="Canva Sans"/>
              </a:rPr>
              <a:t>•Лукаш Адамський, заступник директора Центру діалогу ім. Юліуша Мєрошевського (Польща)</a:t>
            </a:r>
          </a:p>
        </p:txBody>
      </p:sp>
      <p:grpSp>
        <p:nvGrpSpPr>
          <p:cNvPr id="17" name="Group 17"/>
          <p:cNvGrpSpPr>
            <a:grpSpLocks noChangeAspect="1"/>
          </p:cNvGrpSpPr>
          <p:nvPr/>
        </p:nvGrpSpPr>
        <p:grpSpPr>
          <a:xfrm>
            <a:off x="14080746" y="5560718"/>
            <a:ext cx="3200617" cy="3515776"/>
            <a:chOff x="0" y="0"/>
            <a:chExt cx="5803900" cy="6375400"/>
          </a:xfrm>
        </p:grpSpPr>
        <p:sp>
          <p:nvSpPr>
            <p:cNvPr id="18" name="Freeform 18"/>
            <p:cNvSpPr/>
            <p:nvPr/>
          </p:nvSpPr>
          <p:spPr>
            <a:xfrm>
              <a:off x="12700" y="12700"/>
              <a:ext cx="5778500" cy="6350000"/>
            </a:xfrm>
            <a:custGeom>
              <a:avLst/>
              <a:gdLst/>
              <a:ahLst/>
              <a:cxnLst/>
              <a:rect l="l" t="t" r="r" b="b"/>
              <a:pathLst>
                <a:path w="5778500" h="6350000">
                  <a:moveTo>
                    <a:pt x="2889250" y="0"/>
                  </a:moveTo>
                  <a:cubicBezTo>
                    <a:pt x="1258570" y="0"/>
                    <a:pt x="0" y="1144270"/>
                    <a:pt x="0" y="2917190"/>
                  </a:cubicBezTo>
                  <a:cubicBezTo>
                    <a:pt x="0" y="4175760"/>
                    <a:pt x="0" y="6350000"/>
                    <a:pt x="0" y="6350000"/>
                  </a:cubicBezTo>
                  <a:lnTo>
                    <a:pt x="2889250" y="6350000"/>
                  </a:lnTo>
                  <a:lnTo>
                    <a:pt x="5778500" y="6350000"/>
                  </a:lnTo>
                  <a:cubicBezTo>
                    <a:pt x="5778500" y="6350000"/>
                    <a:pt x="5778500" y="4175760"/>
                    <a:pt x="5778500" y="2917190"/>
                  </a:cubicBezTo>
                  <a:cubicBezTo>
                    <a:pt x="5778500" y="1144270"/>
                    <a:pt x="4519930" y="0"/>
                    <a:pt x="2889250" y="0"/>
                  </a:cubicBezTo>
                  <a:close/>
                </a:path>
              </a:pathLst>
            </a:custGeom>
            <a:blipFill>
              <a:blip r:embed="rId8"/>
              <a:stretch>
                <a:fillRect l="-4945" r="-4945"/>
              </a:stretch>
            </a:blipFill>
          </p:spPr>
          <p:txBody>
            <a:bodyPr/>
            <a:lstStyle/>
            <a:p>
              <a:endParaRPr lang="uk-UA"/>
            </a:p>
          </p:txBody>
        </p:sp>
        <p:sp>
          <p:nvSpPr>
            <p:cNvPr id="19" name="Freeform 19"/>
            <p:cNvSpPr/>
            <p:nvPr/>
          </p:nvSpPr>
          <p:spPr>
            <a:xfrm>
              <a:off x="0" y="0"/>
              <a:ext cx="5803900" cy="6375400"/>
            </a:xfrm>
            <a:custGeom>
              <a:avLst/>
              <a:gdLst/>
              <a:ahLst/>
              <a:cxnLst/>
              <a:rect l="l" t="t" r="r" b="b"/>
              <a:pathLst>
                <a:path w="5803900" h="6375400">
                  <a:moveTo>
                    <a:pt x="5803900" y="6375400"/>
                  </a:moveTo>
                  <a:lnTo>
                    <a:pt x="0" y="6375400"/>
                  </a:lnTo>
                  <a:lnTo>
                    <a:pt x="0" y="2929890"/>
                  </a:lnTo>
                  <a:cubicBezTo>
                    <a:pt x="0" y="2495550"/>
                    <a:pt x="74930" y="2089150"/>
                    <a:pt x="223520" y="1720850"/>
                  </a:cubicBezTo>
                  <a:cubicBezTo>
                    <a:pt x="365760" y="1367790"/>
                    <a:pt x="571500" y="1056640"/>
                    <a:pt x="836930" y="797560"/>
                  </a:cubicBezTo>
                  <a:cubicBezTo>
                    <a:pt x="1361440" y="283210"/>
                    <a:pt x="2095500" y="0"/>
                    <a:pt x="2901950" y="0"/>
                  </a:cubicBezTo>
                  <a:cubicBezTo>
                    <a:pt x="3708400" y="0"/>
                    <a:pt x="4441190" y="283210"/>
                    <a:pt x="4966970" y="797560"/>
                  </a:cubicBezTo>
                  <a:cubicBezTo>
                    <a:pt x="5232400" y="1056640"/>
                    <a:pt x="5438140" y="1367790"/>
                    <a:pt x="5580380" y="1722120"/>
                  </a:cubicBezTo>
                  <a:cubicBezTo>
                    <a:pt x="5728970" y="2090420"/>
                    <a:pt x="5803900" y="2496820"/>
                    <a:pt x="5803900" y="2931160"/>
                  </a:cubicBezTo>
                  <a:lnTo>
                    <a:pt x="5803900" y="6375400"/>
                  </a:lnTo>
                  <a:close/>
                  <a:moveTo>
                    <a:pt x="25400" y="6350000"/>
                  </a:moveTo>
                  <a:lnTo>
                    <a:pt x="5778500" y="6350000"/>
                  </a:lnTo>
                  <a:lnTo>
                    <a:pt x="5778500" y="2929890"/>
                  </a:lnTo>
                  <a:cubicBezTo>
                    <a:pt x="5778500" y="2499360"/>
                    <a:pt x="5703570" y="2095500"/>
                    <a:pt x="5557520" y="1731010"/>
                  </a:cubicBezTo>
                  <a:cubicBezTo>
                    <a:pt x="5416550" y="1380490"/>
                    <a:pt x="5212080" y="1073150"/>
                    <a:pt x="4949190" y="815340"/>
                  </a:cubicBezTo>
                  <a:cubicBezTo>
                    <a:pt x="4428490" y="306070"/>
                    <a:pt x="3700780" y="25400"/>
                    <a:pt x="2901950" y="25400"/>
                  </a:cubicBezTo>
                  <a:cubicBezTo>
                    <a:pt x="2103120" y="25400"/>
                    <a:pt x="1375410" y="306070"/>
                    <a:pt x="854710" y="815340"/>
                  </a:cubicBezTo>
                  <a:cubicBezTo>
                    <a:pt x="591820" y="1071880"/>
                    <a:pt x="387350" y="1380490"/>
                    <a:pt x="246380" y="1731010"/>
                  </a:cubicBezTo>
                  <a:cubicBezTo>
                    <a:pt x="100330" y="2095500"/>
                    <a:pt x="25400" y="2499360"/>
                    <a:pt x="25400" y="2929890"/>
                  </a:cubicBezTo>
                  <a:lnTo>
                    <a:pt x="25400" y="6350000"/>
                  </a:lnTo>
                  <a:close/>
                </a:path>
              </a:pathLst>
            </a:custGeom>
            <a:solidFill>
              <a:srgbClr val="FFFFFF"/>
            </a:solidFill>
          </p:spPr>
          <p:txBody>
            <a:bodyPr/>
            <a:lstStyle/>
            <a:p>
              <a:endParaRPr lang="uk-UA"/>
            </a:p>
          </p:txBody>
        </p:sp>
      </p:grpSp>
      <p:sp>
        <p:nvSpPr>
          <p:cNvPr id="20" name="TextBox 20"/>
          <p:cNvSpPr txBox="1"/>
          <p:nvPr/>
        </p:nvSpPr>
        <p:spPr>
          <a:xfrm>
            <a:off x="705269" y="104162"/>
            <a:ext cx="7512419" cy="11374909"/>
          </a:xfrm>
          <a:prstGeom prst="rect">
            <a:avLst/>
          </a:prstGeom>
        </p:spPr>
        <p:txBody>
          <a:bodyPr wrap="square" lIns="0" tIns="0" rIns="0" bIns="0" rtlCol="0" anchor="t">
            <a:spAutoFit/>
          </a:bodyPr>
          <a:lstStyle/>
          <a:p>
            <a:pPr algn="ctr">
              <a:lnSpc>
                <a:spcPts val="4619"/>
              </a:lnSpc>
            </a:pPr>
            <a:r>
              <a:rPr lang="uk-UA" sz="3299" b="1" dirty="0">
                <a:solidFill>
                  <a:srgbClr val="69498D"/>
                </a:solidFill>
                <a:latin typeface="Canva Sans Bold"/>
                <a:ea typeface="Canva Sans Bold"/>
                <a:cs typeface="Canva Sans Bold"/>
                <a:sym typeface="Canva Sans Bold"/>
              </a:rPr>
              <a:t>•20 жовтня 2022 р. </a:t>
            </a:r>
          </a:p>
          <a:p>
            <a:pPr algn="ctr">
              <a:lnSpc>
                <a:spcPts val="4619"/>
              </a:lnSpc>
            </a:pPr>
            <a:r>
              <a:rPr lang="uk-UA" sz="3299" b="1" dirty="0">
                <a:solidFill>
                  <a:srgbClr val="69498D"/>
                </a:solidFill>
                <a:latin typeface="Canva Sans Bold"/>
                <a:ea typeface="Canva Sans Bold"/>
                <a:cs typeface="Canva Sans Bold"/>
                <a:sym typeface="Canva Sans Bold"/>
              </a:rPr>
              <a:t>•онлайн-лекція</a:t>
            </a:r>
          </a:p>
          <a:p>
            <a:pPr algn="ctr">
              <a:lnSpc>
                <a:spcPts val="4619"/>
              </a:lnSpc>
            </a:pPr>
            <a:r>
              <a:rPr lang="uk-UA" sz="3299" b="1" dirty="0">
                <a:solidFill>
                  <a:srgbClr val="69498D"/>
                </a:solidFill>
                <a:latin typeface="Canva Sans Bold"/>
                <a:ea typeface="Canva Sans Bold"/>
                <a:cs typeface="Canva Sans Bold"/>
                <a:sym typeface="Canva Sans Bold"/>
              </a:rPr>
              <a:t>•«Як не дати історичним суперечкам знищити зближення України та Польщ</a:t>
            </a:r>
            <a:r>
              <a:rPr lang="en-US" sz="3299" b="1" dirty="0">
                <a:solidFill>
                  <a:srgbClr val="69498D"/>
                </a:solidFill>
                <a:latin typeface="Canva Sans Bold"/>
                <a:ea typeface="Canva Sans Bold"/>
                <a:cs typeface="Canva Sans Bold"/>
                <a:sym typeface="Canva Sans Bold"/>
              </a:rPr>
              <a:t>і»</a:t>
            </a:r>
          </a:p>
          <a:p>
            <a:pPr algn="ctr">
              <a:lnSpc>
                <a:spcPts val="4339"/>
              </a:lnSpc>
            </a:pPr>
            <a:endParaRPr lang="en-US" sz="3299" b="1" dirty="0">
              <a:solidFill>
                <a:srgbClr val="69498D"/>
              </a:solidFill>
              <a:latin typeface="Canva Sans Bold"/>
              <a:ea typeface="Canva Sans Bold"/>
              <a:cs typeface="Canva Sans Bold"/>
              <a:sym typeface="Canva Sans Bold"/>
            </a:endParaRPr>
          </a:p>
          <a:p>
            <a:pPr algn="ctr">
              <a:lnSpc>
                <a:spcPts val="4199"/>
              </a:lnSpc>
            </a:pPr>
            <a:r>
              <a:rPr lang="en-US" sz="2999" b="1" dirty="0">
                <a:solidFill>
                  <a:srgbClr val="5170FF"/>
                </a:solidFill>
                <a:latin typeface="Canva Sans Bold"/>
                <a:ea typeface="Canva Sans Bold"/>
                <a:cs typeface="Canva Sans Bold"/>
                <a:sym typeface="Canva Sans Bold"/>
              </a:rPr>
              <a:t>•</a:t>
            </a:r>
            <a:r>
              <a:rPr lang="en-US" sz="2000" b="1" u="sng" dirty="0">
                <a:solidFill>
                  <a:srgbClr val="5170FF"/>
                </a:solidFill>
                <a:latin typeface="Canva Sans Bold"/>
                <a:ea typeface="Canva Sans Bold"/>
                <a:cs typeface="Canva Sans Bold"/>
                <a:sym typeface="Canva Sans Bold"/>
              </a:rPr>
              <a:t>https://www.facebook.com/History.chmnu/posts/pfbid0meSvSADdcrBdLu29rzEHmopBmrh1RPtjU3Bynci7KQ1x94SobjZARxLkinU4tmwNl</a:t>
            </a:r>
          </a:p>
          <a:p>
            <a:pPr algn="ctr">
              <a:lnSpc>
                <a:spcPts val="4339"/>
              </a:lnSpc>
            </a:pPr>
            <a:endParaRPr lang="en-US" sz="3099" b="1" dirty="0">
              <a:solidFill>
                <a:srgbClr val="69498D"/>
              </a:solidFill>
              <a:latin typeface="Canva Sans Bold"/>
              <a:ea typeface="Canva Sans Bold"/>
              <a:cs typeface="Canva Sans Bold"/>
              <a:sym typeface="Canva Sans Bold"/>
            </a:endParaRPr>
          </a:p>
          <a:p>
            <a:pPr algn="ctr">
              <a:lnSpc>
                <a:spcPts val="4619"/>
              </a:lnSpc>
            </a:pPr>
            <a:endParaRPr lang="uk-UA" sz="3299" b="1" dirty="0">
              <a:solidFill>
                <a:srgbClr val="69498D"/>
              </a:solidFill>
              <a:latin typeface="Canva Sans Bold"/>
              <a:ea typeface="Canva Sans Bold"/>
              <a:cs typeface="Canva Sans Bold"/>
              <a:sym typeface="Canva Sans Bold"/>
            </a:endParaRPr>
          </a:p>
          <a:p>
            <a:pPr algn="ctr">
              <a:lnSpc>
                <a:spcPts val="4619"/>
              </a:lnSpc>
            </a:pPr>
            <a:r>
              <a:rPr lang="en-US" sz="3299" b="1" dirty="0">
                <a:solidFill>
                  <a:srgbClr val="69498D"/>
                </a:solidFill>
                <a:latin typeface="Canva Sans Bold"/>
                <a:ea typeface="Canva Sans Bold"/>
                <a:cs typeface="Canva Sans Bold"/>
                <a:sym typeface="Canva Sans Bold"/>
              </a:rPr>
              <a:t>•</a:t>
            </a:r>
            <a:r>
              <a:rPr lang="uk-UA" sz="3299" b="1" dirty="0">
                <a:solidFill>
                  <a:srgbClr val="69498D"/>
                </a:solidFill>
                <a:latin typeface="Canva Sans Bold"/>
                <a:ea typeface="Canva Sans Bold"/>
                <a:cs typeface="Canva Sans Bold"/>
                <a:sym typeface="Canva Sans Bold"/>
              </a:rPr>
              <a:t>20 жовтня 2022 р. </a:t>
            </a:r>
          </a:p>
          <a:p>
            <a:pPr algn="ctr">
              <a:lnSpc>
                <a:spcPts val="4619"/>
              </a:lnSpc>
            </a:pPr>
            <a:r>
              <a:rPr lang="uk-UA" sz="3299" b="1" dirty="0">
                <a:solidFill>
                  <a:srgbClr val="69498D"/>
                </a:solidFill>
                <a:latin typeface="Canva Sans Bold"/>
                <a:ea typeface="Canva Sans Bold"/>
                <a:cs typeface="Canva Sans Bold"/>
                <a:sym typeface="Canva Sans Bold"/>
              </a:rPr>
              <a:t>•онлайн-лекція</a:t>
            </a:r>
          </a:p>
          <a:p>
            <a:pPr algn="ctr">
              <a:lnSpc>
                <a:spcPts val="4619"/>
              </a:lnSpc>
            </a:pPr>
            <a:r>
              <a:rPr lang="uk-UA" sz="3299" b="1" dirty="0">
                <a:solidFill>
                  <a:srgbClr val="69498D"/>
                </a:solidFill>
                <a:latin typeface="Canva Sans Bold"/>
                <a:ea typeface="Canva Sans Bold"/>
                <a:cs typeface="Canva Sans Bold"/>
                <a:sym typeface="Canva Sans Bold"/>
              </a:rPr>
              <a:t>•«Війна в контексті теорій політичної науки</a:t>
            </a:r>
            <a:r>
              <a:rPr lang="en-US" sz="3299" b="1" dirty="0">
                <a:solidFill>
                  <a:srgbClr val="69498D"/>
                </a:solidFill>
                <a:latin typeface="Canva Sans Bold"/>
                <a:ea typeface="Canva Sans Bold"/>
                <a:cs typeface="Canva Sans Bold"/>
                <a:sym typeface="Canva Sans Bold"/>
              </a:rPr>
              <a:t>»</a:t>
            </a:r>
          </a:p>
          <a:p>
            <a:pPr algn="ctr">
              <a:lnSpc>
                <a:spcPts val="4339"/>
              </a:lnSpc>
            </a:pPr>
            <a:r>
              <a:rPr lang="en-US" sz="2000" b="1" dirty="0">
                <a:solidFill>
                  <a:srgbClr val="69498D"/>
                </a:solidFill>
                <a:latin typeface="Canva Sans Bold"/>
                <a:ea typeface="Canva Sans Bold"/>
                <a:cs typeface="Canva Sans Bold"/>
                <a:sym typeface="Canva Sans Bold"/>
              </a:rPr>
              <a:t>•</a:t>
            </a:r>
            <a:r>
              <a:rPr lang="en-US" sz="2000" b="1" u="sng" dirty="0">
                <a:solidFill>
                  <a:srgbClr val="5170FF"/>
                </a:solidFill>
                <a:latin typeface="Canva Sans Bold"/>
                <a:ea typeface="Canva Sans Bold"/>
                <a:cs typeface="Canva Sans Bold"/>
                <a:sym typeface="Canva Sans Bold"/>
                <a:hlinkClick r:id="rId9" tooltip="https://www.facebook.com/History.chmnu/posts/pfbid0meSvSADdcrBdLu29rzEHmopBmrh1RPtjU3Bynci7KQ1x94SobjZARxLkinU4tmwNl"/>
              </a:rPr>
              <a:t>https://chmnu.edu.ua/vijna-v-konteksti-teorij-politichnoyi-nauki-seredina-onlajnovogo-kursu-lektsij-dlya-predstavnikiv-fakultetu-politichnih-nauk-chnu-imeni-petra-mogili</a:t>
            </a:r>
          </a:p>
          <a:p>
            <a:pPr algn="ctr">
              <a:lnSpc>
                <a:spcPts val="4339"/>
              </a:lnSpc>
              <a:spcBef>
                <a:spcPct val="0"/>
              </a:spcBef>
            </a:pPr>
            <a:endParaRPr lang="en-US" sz="3099" b="1" u="sng" dirty="0">
              <a:solidFill>
                <a:srgbClr val="5170FF"/>
              </a:solidFill>
              <a:latin typeface="Canva Sans Bold"/>
              <a:ea typeface="Canva Sans Bold"/>
              <a:cs typeface="Canva Sans Bold"/>
              <a:sym typeface="Canva Sans Bold"/>
              <a:hlinkClick r:id="rId9" tooltip="https://www.facebook.com/History.chmnu/posts/pfbid0meSvSADdcrBdLu29rzEHmopBmrh1RPtjU3Bynci7KQ1x94SobjZARxLkinU4tmwNl"/>
            </a:endParaRPr>
          </a:p>
        </p:txBody>
      </p:sp>
      <p:sp>
        <p:nvSpPr>
          <p:cNvPr id="21" name="TextBox 21"/>
          <p:cNvSpPr txBox="1"/>
          <p:nvPr/>
        </p:nvSpPr>
        <p:spPr>
          <a:xfrm>
            <a:off x="9071015" y="4962842"/>
            <a:ext cx="145971" cy="323215"/>
          </a:xfrm>
          <a:prstGeom prst="rect">
            <a:avLst/>
          </a:prstGeom>
        </p:spPr>
        <p:txBody>
          <a:bodyPr lIns="0" tIns="0" rIns="0" bIns="0" rtlCol="0" anchor="t">
            <a:spAutoFit/>
          </a:bodyPr>
          <a:lstStyle/>
          <a:p>
            <a:pPr algn="ctr">
              <a:lnSpc>
                <a:spcPts val="2659"/>
              </a:lnSpc>
              <a:spcBef>
                <a:spcPct val="0"/>
              </a:spcBef>
            </a:pPr>
            <a:r>
              <a:rPr lang="en-US" sz="1899">
                <a:solidFill>
                  <a:srgbClr val="000000"/>
                </a:solidFill>
                <a:latin typeface="Canva Sans"/>
                <a:ea typeface="Canva Sans"/>
                <a:cs typeface="Canva Sans"/>
                <a:sym typeface="Canva Sans"/>
              </a:rPr>
              <a:t>• </a:t>
            </a:r>
          </a:p>
        </p:txBody>
      </p:sp>
      <p:sp>
        <p:nvSpPr>
          <p:cNvPr id="22" name="TextBox 22"/>
          <p:cNvSpPr txBox="1"/>
          <p:nvPr/>
        </p:nvSpPr>
        <p:spPr>
          <a:xfrm>
            <a:off x="13493112" y="9231274"/>
            <a:ext cx="4794888" cy="860425"/>
          </a:xfrm>
          <a:prstGeom prst="rect">
            <a:avLst/>
          </a:prstGeom>
        </p:spPr>
        <p:txBody>
          <a:bodyPr lIns="0" tIns="0" rIns="0" bIns="0" rtlCol="0" anchor="t">
            <a:spAutoFit/>
          </a:bodyPr>
          <a:lstStyle/>
          <a:p>
            <a:pPr algn="ctr">
              <a:lnSpc>
                <a:spcPts val="3499"/>
              </a:lnSpc>
              <a:spcBef>
                <a:spcPct val="0"/>
              </a:spcBef>
            </a:pPr>
            <a:r>
              <a:rPr lang="en-US" sz="2499">
                <a:solidFill>
                  <a:srgbClr val="FFFFFF"/>
                </a:solidFill>
                <a:latin typeface="Canva Sans"/>
                <a:ea typeface="Canva Sans"/>
                <a:cs typeface="Canva Sans"/>
                <a:sym typeface="Canva Sans"/>
              </a:rPr>
              <a:t>•Дан Рейтер, Університет Бейлора</a:t>
            </a:r>
          </a:p>
        </p:txBody>
      </p:sp>
      <p:sp>
        <p:nvSpPr>
          <p:cNvPr id="24" name="TextBox 23">
            <a:extLst>
              <a:ext uri="{FF2B5EF4-FFF2-40B4-BE49-F238E27FC236}">
                <a16:creationId xmlns:a16="http://schemas.microsoft.com/office/drawing/2014/main" xmlns="" id="{0B6339CB-885F-C904-831F-2C543334A973}"/>
              </a:ext>
            </a:extLst>
          </p:cNvPr>
          <p:cNvSpPr txBox="1"/>
          <p:nvPr/>
        </p:nvSpPr>
        <p:spPr>
          <a:xfrm>
            <a:off x="8722750" y="734721"/>
            <a:ext cx="4638870" cy="9694962"/>
          </a:xfrm>
          <a:prstGeom prst="rect">
            <a:avLst/>
          </a:prstGeom>
          <a:noFill/>
        </p:spPr>
        <p:txBody>
          <a:bodyPr wrap="square">
            <a:spAutoFit/>
          </a:bodyPr>
          <a:lstStyle/>
          <a:p>
            <a:pPr lvl="0" algn="ctr"/>
            <a:r>
              <a:rPr lang="uk-UA" sz="2400" b="1" dirty="0"/>
              <a:t>Розглянуто українсько-польські відносини, їх історію та тенденції</a:t>
            </a:r>
            <a:r>
              <a:rPr lang="ru-RU" sz="2400" b="1" dirty="0"/>
              <a:t>.</a:t>
            </a:r>
            <a:endParaRPr lang="ru-UA" sz="2400" b="1" dirty="0"/>
          </a:p>
          <a:p>
            <a:pPr lvl="0" algn="ctr"/>
            <a:r>
              <a:rPr lang="uk-UA" sz="2400" b="1" dirty="0"/>
              <a:t>Традиції, котрі розповсюджені як на українських так і на польських землях, що мають спільне коріння</a:t>
            </a:r>
            <a:r>
              <a:rPr lang="ru-RU" sz="2400" b="1" dirty="0"/>
              <a:t>.</a:t>
            </a:r>
            <a:endParaRPr lang="ru-UA" sz="2400" b="1" dirty="0"/>
          </a:p>
          <a:p>
            <a:pPr lvl="0" algn="ctr"/>
            <a:r>
              <a:rPr lang="uk-UA" sz="2400" b="1" dirty="0"/>
              <a:t>Взаємозвʼязок культур: діячів та рухів, минулого та сьогодення</a:t>
            </a:r>
            <a:r>
              <a:rPr lang="ru-RU" sz="2400" b="1" dirty="0"/>
              <a:t>.</a:t>
            </a:r>
            <a:endParaRPr lang="ru-UA" sz="2400" b="1" dirty="0"/>
          </a:p>
          <a:p>
            <a:pPr lvl="0"/>
            <a:r>
              <a:rPr lang="uk-UA" sz="2400" b="1" dirty="0"/>
              <a:t>Питання підтримки України серед польського населення</a:t>
            </a:r>
          </a:p>
          <a:p>
            <a:pPr lvl="0"/>
            <a:endParaRPr lang="uk-UA" sz="2400" b="1" dirty="0"/>
          </a:p>
          <a:p>
            <a:pPr lvl="0"/>
            <a:endParaRPr lang="ru-RU" sz="2400" b="1" dirty="0"/>
          </a:p>
          <a:p>
            <a:pPr lvl="0"/>
            <a:r>
              <a:rPr lang="uk-UA" sz="2400" b="1" dirty="0"/>
              <a:t>Акцентовано увагу на причинах, які змушують диктаторів розпочинати війни, а також, на  умовах, за яких демократії вступають у війни</a:t>
            </a:r>
          </a:p>
          <a:p>
            <a:pPr lvl="0"/>
            <a:endParaRPr lang="ru-RU" sz="2400" b="1" dirty="0"/>
          </a:p>
          <a:p>
            <a:pPr lvl="0"/>
            <a:endParaRPr lang="ru-RU" sz="2400" b="1" dirty="0"/>
          </a:p>
          <a:p>
            <a:pPr lvl="0"/>
            <a:endParaRPr lang="ru-RU" sz="2400" b="1" dirty="0"/>
          </a:p>
          <a:p>
            <a:pPr lvl="0"/>
            <a:endParaRPr lang="ru-RU" sz="2400" b="1" dirty="0"/>
          </a:p>
          <a:p>
            <a:pPr lvl="0"/>
            <a:endParaRPr lang="ru-RU" sz="2400" b="1" dirty="0"/>
          </a:p>
          <a:p>
            <a:pPr lvl="0"/>
            <a:endParaRPr lang="ru-RU" sz="2400" b="1" dirty="0"/>
          </a:p>
          <a:p>
            <a:pPr lvl="0"/>
            <a:endParaRPr lang="ru-RU" sz="2400" b="1" dirty="0"/>
          </a:p>
          <a:p>
            <a:pPr lvl="0"/>
            <a:endParaRPr lang="uk-UA" sz="24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4800446" y="9258300"/>
            <a:ext cx="8744936" cy="0"/>
          </a:xfrm>
          <a:prstGeom prst="line">
            <a:avLst/>
          </a:prstGeom>
          <a:ln w="19050" cap="flat">
            <a:solidFill>
              <a:srgbClr val="48276D"/>
            </a:solidFill>
            <a:prstDash val="solid"/>
            <a:headEnd type="none" w="sm" len="sm"/>
            <a:tailEnd type="none" w="sm" len="sm"/>
          </a:ln>
        </p:spPr>
        <p:txBody>
          <a:bodyPr/>
          <a:lstStyle/>
          <a:p>
            <a:endParaRPr lang="uk-UA"/>
          </a:p>
        </p:txBody>
      </p:sp>
      <p:grpSp>
        <p:nvGrpSpPr>
          <p:cNvPr id="3" name="Group 3"/>
          <p:cNvGrpSpPr/>
          <p:nvPr/>
        </p:nvGrpSpPr>
        <p:grpSpPr>
          <a:xfrm>
            <a:off x="13121689" y="-339123"/>
            <a:ext cx="5260270" cy="10820582"/>
            <a:chOff x="-43969" y="-38100"/>
            <a:chExt cx="1385421" cy="2849865"/>
          </a:xfrm>
        </p:grpSpPr>
        <p:sp>
          <p:nvSpPr>
            <p:cNvPr id="4" name="Freeform 4"/>
            <p:cNvSpPr/>
            <p:nvPr/>
          </p:nvSpPr>
          <p:spPr>
            <a:xfrm>
              <a:off x="-43969" y="57718"/>
              <a:ext cx="1341452" cy="2717073"/>
            </a:xfrm>
            <a:custGeom>
              <a:avLst/>
              <a:gdLst/>
              <a:ahLst/>
              <a:cxnLst/>
              <a:rect l="l" t="t" r="r" b="b"/>
              <a:pathLst>
                <a:path w="1341452" h="2811765">
                  <a:moveTo>
                    <a:pt x="0" y="0"/>
                  </a:moveTo>
                  <a:lnTo>
                    <a:pt x="1341452" y="0"/>
                  </a:lnTo>
                  <a:lnTo>
                    <a:pt x="1341452" y="2811765"/>
                  </a:lnTo>
                  <a:lnTo>
                    <a:pt x="0" y="2811765"/>
                  </a:lnTo>
                  <a:close/>
                </a:path>
              </a:pathLst>
            </a:custGeom>
            <a:gradFill rotWithShape="1">
              <a:gsLst>
                <a:gs pos="0">
                  <a:srgbClr val="9374B3">
                    <a:alpha val="100000"/>
                  </a:srgbClr>
                </a:gs>
                <a:gs pos="50000">
                  <a:srgbClr val="7161A6">
                    <a:alpha val="100000"/>
                  </a:srgbClr>
                </a:gs>
                <a:gs pos="100000">
                  <a:srgbClr val="4A4D9C">
                    <a:alpha val="100000"/>
                  </a:srgbClr>
                </a:gs>
              </a:gsLst>
              <a:lin ang="5400000"/>
            </a:gradFill>
          </p:spPr>
          <p:txBody>
            <a:bodyPr/>
            <a:lstStyle/>
            <a:p>
              <a:endParaRPr lang="uk-UA" b="1" dirty="0"/>
            </a:p>
            <a:p>
              <a:endParaRPr lang="uk-UA" b="1" dirty="0"/>
            </a:p>
            <a:p>
              <a:endParaRPr lang="uk-UA" b="1" dirty="0"/>
            </a:p>
            <a:p>
              <a:endParaRPr lang="uk-UA" b="1" dirty="0"/>
            </a:p>
            <a:p>
              <a:endParaRPr lang="uk-UA" b="1" dirty="0"/>
            </a:p>
            <a:p>
              <a:endParaRPr lang="uk-UA" b="1" dirty="0"/>
            </a:p>
            <a:p>
              <a:endParaRPr lang="uk-UA" b="1" dirty="0"/>
            </a:p>
            <a:p>
              <a:endParaRPr lang="uk-UA" b="1" dirty="0"/>
            </a:p>
            <a:p>
              <a:endParaRPr lang="uk-UA" b="1" dirty="0"/>
            </a:p>
            <a:p>
              <a:endParaRPr lang="uk-UA" b="1" dirty="0"/>
            </a:p>
            <a:p>
              <a:endParaRPr lang="uk-UA" b="1" dirty="0"/>
            </a:p>
            <a:p>
              <a:endParaRPr lang="uk-UA" b="1" dirty="0"/>
            </a:p>
            <a:p>
              <a:endParaRPr lang="uk-UA" b="1" dirty="0"/>
            </a:p>
          </p:txBody>
        </p:sp>
        <p:sp>
          <p:nvSpPr>
            <p:cNvPr id="5" name="TextBox 5"/>
            <p:cNvSpPr txBox="1"/>
            <p:nvPr/>
          </p:nvSpPr>
          <p:spPr>
            <a:xfrm>
              <a:off x="0" y="-38100"/>
              <a:ext cx="1341452" cy="2849865"/>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5498007" y="7924463"/>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alphaModFix amt="35000"/>
              <a:extLst>
                <a:ext uri="{96DAC541-7B7A-43D3-8B79-37D633B846F1}">
                  <asvg:svgBlip xmlns:asvg="http://schemas.microsoft.com/office/drawing/2016/SVG/main" xmlns="" r:embed="rId3"/>
                </a:ext>
              </a:extLst>
            </a:blip>
            <a:stretch>
              <a:fillRect/>
            </a:stretch>
          </a:blipFill>
        </p:spPr>
        <p:txBody>
          <a:bodyPr/>
          <a:lstStyle/>
          <a:p>
            <a:endParaRPr lang="uk-UA"/>
          </a:p>
        </p:txBody>
      </p:sp>
      <p:grpSp>
        <p:nvGrpSpPr>
          <p:cNvPr id="7" name="Group 7"/>
          <p:cNvGrpSpPr>
            <a:grpSpLocks noChangeAspect="1"/>
          </p:cNvGrpSpPr>
          <p:nvPr/>
        </p:nvGrpSpPr>
        <p:grpSpPr>
          <a:xfrm>
            <a:off x="13545382" y="194043"/>
            <a:ext cx="4191613" cy="4604353"/>
            <a:chOff x="0" y="0"/>
            <a:chExt cx="5803900" cy="6375400"/>
          </a:xfrm>
        </p:grpSpPr>
        <p:sp>
          <p:nvSpPr>
            <p:cNvPr id="8" name="Freeform 8"/>
            <p:cNvSpPr/>
            <p:nvPr/>
          </p:nvSpPr>
          <p:spPr>
            <a:xfrm>
              <a:off x="12700" y="12700"/>
              <a:ext cx="5778500" cy="6350000"/>
            </a:xfrm>
            <a:custGeom>
              <a:avLst/>
              <a:gdLst/>
              <a:ahLst/>
              <a:cxnLst/>
              <a:rect l="l" t="t" r="r" b="b"/>
              <a:pathLst>
                <a:path w="5778500" h="6350000">
                  <a:moveTo>
                    <a:pt x="2889250" y="0"/>
                  </a:moveTo>
                  <a:cubicBezTo>
                    <a:pt x="1258570" y="0"/>
                    <a:pt x="0" y="1144270"/>
                    <a:pt x="0" y="2917190"/>
                  </a:cubicBezTo>
                  <a:cubicBezTo>
                    <a:pt x="0" y="4175760"/>
                    <a:pt x="0" y="6350000"/>
                    <a:pt x="0" y="6350000"/>
                  </a:cubicBezTo>
                  <a:lnTo>
                    <a:pt x="2889250" y="6350000"/>
                  </a:lnTo>
                  <a:lnTo>
                    <a:pt x="5778500" y="6350000"/>
                  </a:lnTo>
                  <a:cubicBezTo>
                    <a:pt x="5778500" y="6350000"/>
                    <a:pt x="5778500" y="4175760"/>
                    <a:pt x="5778500" y="2917190"/>
                  </a:cubicBezTo>
                  <a:cubicBezTo>
                    <a:pt x="5778500" y="1144270"/>
                    <a:pt x="4519930" y="0"/>
                    <a:pt x="2889250" y="0"/>
                  </a:cubicBezTo>
                  <a:close/>
                </a:path>
              </a:pathLst>
            </a:custGeom>
            <a:blipFill>
              <a:blip r:embed="rId4"/>
              <a:stretch>
                <a:fillRect l="-4945" r="-4945"/>
              </a:stretch>
            </a:blipFill>
          </p:spPr>
          <p:txBody>
            <a:bodyPr/>
            <a:lstStyle/>
            <a:p>
              <a:endParaRPr lang="uk-UA"/>
            </a:p>
          </p:txBody>
        </p:sp>
        <p:sp>
          <p:nvSpPr>
            <p:cNvPr id="9" name="Freeform 9"/>
            <p:cNvSpPr/>
            <p:nvPr/>
          </p:nvSpPr>
          <p:spPr>
            <a:xfrm>
              <a:off x="0" y="0"/>
              <a:ext cx="5803900" cy="6375400"/>
            </a:xfrm>
            <a:custGeom>
              <a:avLst/>
              <a:gdLst/>
              <a:ahLst/>
              <a:cxnLst/>
              <a:rect l="l" t="t" r="r" b="b"/>
              <a:pathLst>
                <a:path w="5803900" h="6375400">
                  <a:moveTo>
                    <a:pt x="5803900" y="6375400"/>
                  </a:moveTo>
                  <a:lnTo>
                    <a:pt x="0" y="6375400"/>
                  </a:lnTo>
                  <a:lnTo>
                    <a:pt x="0" y="2929890"/>
                  </a:lnTo>
                  <a:cubicBezTo>
                    <a:pt x="0" y="2495550"/>
                    <a:pt x="74930" y="2089150"/>
                    <a:pt x="223520" y="1720850"/>
                  </a:cubicBezTo>
                  <a:cubicBezTo>
                    <a:pt x="365760" y="1367790"/>
                    <a:pt x="571500" y="1056640"/>
                    <a:pt x="836930" y="797560"/>
                  </a:cubicBezTo>
                  <a:cubicBezTo>
                    <a:pt x="1361440" y="283210"/>
                    <a:pt x="2095500" y="0"/>
                    <a:pt x="2901950" y="0"/>
                  </a:cubicBezTo>
                  <a:cubicBezTo>
                    <a:pt x="3708400" y="0"/>
                    <a:pt x="4441190" y="283210"/>
                    <a:pt x="4966970" y="797560"/>
                  </a:cubicBezTo>
                  <a:cubicBezTo>
                    <a:pt x="5232400" y="1056640"/>
                    <a:pt x="5438140" y="1367790"/>
                    <a:pt x="5580380" y="1722120"/>
                  </a:cubicBezTo>
                  <a:cubicBezTo>
                    <a:pt x="5728970" y="2090420"/>
                    <a:pt x="5803900" y="2496820"/>
                    <a:pt x="5803900" y="2931160"/>
                  </a:cubicBezTo>
                  <a:lnTo>
                    <a:pt x="5803900" y="6375400"/>
                  </a:lnTo>
                  <a:close/>
                  <a:moveTo>
                    <a:pt x="25400" y="6350000"/>
                  </a:moveTo>
                  <a:lnTo>
                    <a:pt x="5778500" y="6350000"/>
                  </a:lnTo>
                  <a:lnTo>
                    <a:pt x="5778500" y="2929890"/>
                  </a:lnTo>
                  <a:cubicBezTo>
                    <a:pt x="5778500" y="2499360"/>
                    <a:pt x="5703570" y="2095500"/>
                    <a:pt x="5557520" y="1731010"/>
                  </a:cubicBezTo>
                  <a:cubicBezTo>
                    <a:pt x="5416550" y="1380490"/>
                    <a:pt x="5212080" y="1073150"/>
                    <a:pt x="4949190" y="815340"/>
                  </a:cubicBezTo>
                  <a:cubicBezTo>
                    <a:pt x="4428490" y="306070"/>
                    <a:pt x="3700780" y="25400"/>
                    <a:pt x="2901950" y="25400"/>
                  </a:cubicBezTo>
                  <a:cubicBezTo>
                    <a:pt x="2103120" y="25400"/>
                    <a:pt x="1375410" y="306070"/>
                    <a:pt x="854710" y="815340"/>
                  </a:cubicBezTo>
                  <a:cubicBezTo>
                    <a:pt x="591820" y="1071880"/>
                    <a:pt x="387350" y="1380490"/>
                    <a:pt x="246380" y="1731010"/>
                  </a:cubicBezTo>
                  <a:cubicBezTo>
                    <a:pt x="100330" y="2095500"/>
                    <a:pt x="25400" y="2499360"/>
                    <a:pt x="25400" y="2929890"/>
                  </a:cubicBezTo>
                  <a:lnTo>
                    <a:pt x="25400" y="6350000"/>
                  </a:lnTo>
                  <a:close/>
                </a:path>
              </a:pathLst>
            </a:custGeom>
            <a:solidFill>
              <a:srgbClr val="FFFFFF"/>
            </a:solidFill>
          </p:spPr>
          <p:txBody>
            <a:bodyPr/>
            <a:lstStyle/>
            <a:p>
              <a:endParaRPr lang="uk-UA"/>
            </a:p>
          </p:txBody>
        </p:sp>
      </p:grpSp>
      <p:sp>
        <p:nvSpPr>
          <p:cNvPr id="10" name="AutoShape 10"/>
          <p:cNvSpPr/>
          <p:nvPr/>
        </p:nvSpPr>
        <p:spPr>
          <a:xfrm>
            <a:off x="1028700" y="1047750"/>
            <a:ext cx="12332919" cy="0"/>
          </a:xfrm>
          <a:prstGeom prst="line">
            <a:avLst/>
          </a:prstGeom>
          <a:ln w="19050" cap="flat">
            <a:solidFill>
              <a:srgbClr val="48276D"/>
            </a:solidFill>
            <a:prstDash val="solid"/>
            <a:headEnd type="none" w="sm" len="sm"/>
            <a:tailEnd type="none" w="sm" len="sm"/>
          </a:ln>
        </p:spPr>
        <p:txBody>
          <a:bodyPr/>
          <a:lstStyle/>
          <a:p>
            <a:endParaRPr lang="uk-UA"/>
          </a:p>
        </p:txBody>
      </p:sp>
      <p:sp>
        <p:nvSpPr>
          <p:cNvPr id="11" name="Freeform 11"/>
          <p:cNvSpPr/>
          <p:nvPr/>
        </p:nvSpPr>
        <p:spPr>
          <a:xfrm>
            <a:off x="10170313" y="729247"/>
            <a:ext cx="561540" cy="140385"/>
          </a:xfrm>
          <a:custGeom>
            <a:avLst/>
            <a:gdLst/>
            <a:ahLst/>
            <a:cxnLst/>
            <a:rect l="l" t="t" r="r" b="b"/>
            <a:pathLst>
              <a:path w="561540" h="140385">
                <a:moveTo>
                  <a:pt x="0" y="0"/>
                </a:moveTo>
                <a:lnTo>
                  <a:pt x="561540" y="0"/>
                </a:lnTo>
                <a:lnTo>
                  <a:pt x="561540" y="140385"/>
                </a:lnTo>
                <a:lnTo>
                  <a:pt x="0" y="14038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uk-UA"/>
          </a:p>
        </p:txBody>
      </p:sp>
      <p:grpSp>
        <p:nvGrpSpPr>
          <p:cNvPr id="12" name="Group 12"/>
          <p:cNvGrpSpPr/>
          <p:nvPr/>
        </p:nvGrpSpPr>
        <p:grpSpPr>
          <a:xfrm>
            <a:off x="1028700" y="8903056"/>
            <a:ext cx="2450613" cy="710489"/>
            <a:chOff x="0" y="0"/>
            <a:chExt cx="645429" cy="187125"/>
          </a:xfrm>
        </p:grpSpPr>
        <p:sp>
          <p:nvSpPr>
            <p:cNvPr id="13" name="Freeform 13"/>
            <p:cNvSpPr/>
            <p:nvPr/>
          </p:nvSpPr>
          <p:spPr>
            <a:xfrm>
              <a:off x="0" y="0"/>
              <a:ext cx="645429" cy="187125"/>
            </a:xfrm>
            <a:custGeom>
              <a:avLst/>
              <a:gdLst/>
              <a:ahLst/>
              <a:cxnLst/>
              <a:rect l="l" t="t" r="r" b="b"/>
              <a:pathLst>
                <a:path w="645429" h="187125">
                  <a:moveTo>
                    <a:pt x="69502" y="0"/>
                  </a:moveTo>
                  <a:lnTo>
                    <a:pt x="575927" y="0"/>
                  </a:lnTo>
                  <a:cubicBezTo>
                    <a:pt x="594360" y="0"/>
                    <a:pt x="612038" y="7322"/>
                    <a:pt x="625072" y="20357"/>
                  </a:cubicBezTo>
                  <a:cubicBezTo>
                    <a:pt x="638107" y="33391"/>
                    <a:pt x="645429" y="51069"/>
                    <a:pt x="645429" y="69502"/>
                  </a:cubicBezTo>
                  <a:lnTo>
                    <a:pt x="645429" y="117623"/>
                  </a:lnTo>
                  <a:cubicBezTo>
                    <a:pt x="645429" y="156008"/>
                    <a:pt x="614312" y="187125"/>
                    <a:pt x="575927" y="187125"/>
                  </a:cubicBezTo>
                  <a:lnTo>
                    <a:pt x="69502" y="187125"/>
                  </a:lnTo>
                  <a:cubicBezTo>
                    <a:pt x="51069" y="187125"/>
                    <a:pt x="33391" y="179802"/>
                    <a:pt x="20357" y="166768"/>
                  </a:cubicBezTo>
                  <a:cubicBezTo>
                    <a:pt x="7322" y="153734"/>
                    <a:pt x="0" y="136056"/>
                    <a:pt x="0" y="117623"/>
                  </a:cubicBezTo>
                  <a:lnTo>
                    <a:pt x="0" y="69502"/>
                  </a:lnTo>
                  <a:cubicBezTo>
                    <a:pt x="0" y="31117"/>
                    <a:pt x="31117" y="0"/>
                    <a:pt x="69502" y="0"/>
                  </a:cubicBezTo>
                  <a:close/>
                </a:path>
              </a:pathLst>
            </a:custGeom>
            <a:solidFill>
              <a:srgbClr val="48276D"/>
            </a:solidFill>
            <a:ln cap="rnd">
              <a:noFill/>
              <a:prstDash val="solid"/>
              <a:round/>
            </a:ln>
          </p:spPr>
          <p:txBody>
            <a:bodyPr/>
            <a:lstStyle/>
            <a:p>
              <a:endParaRPr lang="uk-UA"/>
            </a:p>
          </p:txBody>
        </p:sp>
        <p:sp>
          <p:nvSpPr>
            <p:cNvPr id="14" name="TextBox 14"/>
            <p:cNvSpPr txBox="1"/>
            <p:nvPr/>
          </p:nvSpPr>
          <p:spPr>
            <a:xfrm>
              <a:off x="0" y="-47625"/>
              <a:ext cx="645429" cy="234750"/>
            </a:xfrm>
            <a:prstGeom prst="rect">
              <a:avLst/>
            </a:prstGeom>
          </p:spPr>
          <p:txBody>
            <a:bodyPr lIns="50800" tIns="50800" rIns="50800" bIns="50800" rtlCol="0" anchor="ctr"/>
            <a:lstStyle/>
            <a:p>
              <a:pPr algn="ctr">
                <a:lnSpc>
                  <a:spcPts val="2939"/>
                </a:lnSpc>
              </a:pPr>
              <a:endParaRPr/>
            </a:p>
          </p:txBody>
        </p:sp>
      </p:grpSp>
      <p:sp>
        <p:nvSpPr>
          <p:cNvPr id="15" name="Freeform 15"/>
          <p:cNvSpPr/>
          <p:nvPr/>
        </p:nvSpPr>
        <p:spPr>
          <a:xfrm>
            <a:off x="0" y="24686"/>
            <a:ext cx="1206756" cy="1180176"/>
          </a:xfrm>
          <a:custGeom>
            <a:avLst/>
            <a:gdLst/>
            <a:ahLst/>
            <a:cxnLst/>
            <a:rect l="l" t="t" r="r" b="b"/>
            <a:pathLst>
              <a:path w="1206756" h="1180176">
                <a:moveTo>
                  <a:pt x="0" y="0"/>
                </a:moveTo>
                <a:lnTo>
                  <a:pt x="1206756" y="0"/>
                </a:lnTo>
                <a:lnTo>
                  <a:pt x="1206756" y="1180176"/>
                </a:lnTo>
                <a:lnTo>
                  <a:pt x="0" y="1180176"/>
                </a:lnTo>
                <a:lnTo>
                  <a:pt x="0" y="0"/>
                </a:lnTo>
                <a:close/>
              </a:path>
            </a:pathLst>
          </a:custGeom>
          <a:blipFill>
            <a:blip r:embed="rId7"/>
            <a:stretch>
              <a:fillRect/>
            </a:stretch>
          </a:blipFill>
        </p:spPr>
        <p:txBody>
          <a:bodyPr/>
          <a:lstStyle/>
          <a:p>
            <a:endParaRPr lang="uk-UA"/>
          </a:p>
        </p:txBody>
      </p:sp>
      <p:sp>
        <p:nvSpPr>
          <p:cNvPr id="16" name="TextBox 16"/>
          <p:cNvSpPr txBox="1"/>
          <p:nvPr/>
        </p:nvSpPr>
        <p:spPr>
          <a:xfrm>
            <a:off x="72987" y="199486"/>
            <a:ext cx="11576442" cy="11051743"/>
          </a:xfrm>
          <a:prstGeom prst="rect">
            <a:avLst/>
          </a:prstGeom>
        </p:spPr>
        <p:txBody>
          <a:bodyPr wrap="square" lIns="0" tIns="0" rIns="0" bIns="0" rtlCol="0" anchor="t">
            <a:spAutoFit/>
          </a:bodyPr>
          <a:lstStyle/>
          <a:p>
            <a:pPr algn="ctr">
              <a:lnSpc>
                <a:spcPts val="4619"/>
              </a:lnSpc>
              <a:spcBef>
                <a:spcPct val="0"/>
              </a:spcBef>
            </a:pPr>
            <a:r>
              <a:rPr lang="en-US" sz="3299" b="1" dirty="0">
                <a:solidFill>
                  <a:srgbClr val="69498D"/>
                </a:solidFill>
                <a:latin typeface="Canva Sans Bold"/>
                <a:ea typeface="Canva Sans Bold"/>
                <a:cs typeface="Canva Sans Bold"/>
                <a:sym typeface="Canva Sans Bold"/>
              </a:rPr>
              <a:t>31 </a:t>
            </a:r>
            <a:r>
              <a:rPr lang="uk-UA" sz="3299" b="1" dirty="0">
                <a:solidFill>
                  <a:srgbClr val="69498D"/>
                </a:solidFill>
                <a:latin typeface="Canva Sans Bold"/>
                <a:ea typeface="Canva Sans Bold"/>
                <a:cs typeface="Canva Sans Bold"/>
                <a:sym typeface="Canva Sans Bold"/>
              </a:rPr>
              <a:t>жовтня 2022 р. студенти, аспіранти та викладачі </a:t>
            </a:r>
            <a:r>
              <a:rPr lang="uk-UA" sz="3200" b="1" dirty="0">
                <a:solidFill>
                  <a:srgbClr val="69498D"/>
                </a:solidFill>
                <a:latin typeface="Canva Sans Bold"/>
                <a:ea typeface="Canva Sans Bold"/>
                <a:cs typeface="Canva Sans Bold"/>
                <a:sym typeface="Canva Sans Bold"/>
              </a:rPr>
              <a:t>кафедри </a:t>
            </a:r>
            <a:r>
              <a:rPr lang="uk-UA" sz="2800" b="1" dirty="0">
                <a:solidFill>
                  <a:srgbClr val="69498D"/>
                </a:solidFill>
                <a:latin typeface="Canva Sans Bold"/>
                <a:ea typeface="Canva Sans Bold"/>
                <a:cs typeface="Canva Sans Bold"/>
                <a:sym typeface="Canva Sans Bold"/>
              </a:rPr>
              <a:t>історії долучилися до онлайн лекції Євгена </a:t>
            </a:r>
            <a:r>
              <a:rPr lang="uk-UA" sz="2800" b="1" dirty="0" err="1">
                <a:solidFill>
                  <a:srgbClr val="69498D"/>
                </a:solidFill>
                <a:latin typeface="Canva Sans Bold"/>
                <a:ea typeface="Canva Sans Bold"/>
                <a:cs typeface="Canva Sans Bold"/>
                <a:sym typeface="Canva Sans Bold"/>
              </a:rPr>
              <a:t>Фінкеля</a:t>
            </a:r>
            <a:r>
              <a:rPr lang="uk-UA" sz="2800" b="1" dirty="0">
                <a:solidFill>
                  <a:srgbClr val="69498D"/>
                </a:solidFill>
                <a:latin typeface="Canva Sans Bold"/>
                <a:ea typeface="Canva Sans Bold"/>
                <a:cs typeface="Canva Sans Bold"/>
                <a:sym typeface="Canva Sans Bold"/>
              </a:rPr>
              <a:t> - політолога та історика з Університету Джонса Гопкінса, який вивчає політичне насильство, геноцид, східноєвропейську та ізраїльську політику, а також дослідження Голокосту</a:t>
            </a:r>
            <a:r>
              <a:rPr lang="en-US" sz="2800" b="1" dirty="0">
                <a:solidFill>
                  <a:srgbClr val="69498D"/>
                </a:solidFill>
                <a:latin typeface="Canva Sans Bold"/>
                <a:ea typeface="Canva Sans Bold"/>
                <a:cs typeface="Canva Sans Bold"/>
                <a:sym typeface="Canva Sans Bold"/>
              </a:rPr>
              <a:t>. </a:t>
            </a:r>
            <a:r>
              <a:rPr lang="uk-UA" sz="2800" b="1" dirty="0">
                <a:solidFill>
                  <a:srgbClr val="69498D"/>
                </a:solidFill>
                <a:latin typeface="Canva Sans Bold"/>
                <a:ea typeface="Canva Sans Bold"/>
                <a:cs typeface="Canva Sans Bold"/>
                <a:sym typeface="Canva Sans Bold"/>
              </a:rPr>
              <a:t>Лектор представив тему: «Концепція геноциду та її застосування». Учасники зустрічі мали чудову можливість поповнити свої знання з історії та взяти участь</a:t>
            </a:r>
            <a:r>
              <a:rPr lang="en-US" sz="2800" b="1" dirty="0">
                <a:solidFill>
                  <a:srgbClr val="69498D"/>
                </a:solidFill>
                <a:latin typeface="Canva Sans Bold"/>
                <a:ea typeface="Canva Sans Bold"/>
                <a:cs typeface="Canva Sans Bold"/>
                <a:sym typeface="Canva Sans Bold"/>
              </a:rPr>
              <a:t> у </a:t>
            </a:r>
            <a:r>
              <a:rPr lang="uk-UA" sz="2800" b="1" dirty="0">
                <a:solidFill>
                  <a:srgbClr val="69498D"/>
                </a:solidFill>
                <a:latin typeface="Canva Sans Bold"/>
                <a:ea typeface="Canva Sans Bold"/>
                <a:cs typeface="Canva Sans Bold"/>
                <a:sym typeface="Canva Sans Bold"/>
              </a:rPr>
              <a:t>дискусіях в академічному середовищі</a:t>
            </a:r>
          </a:p>
          <a:p>
            <a:pPr lvl="0"/>
            <a:r>
              <a:rPr lang="uk-UA" sz="2800" b="1" dirty="0"/>
              <a:t>Розглянуто проблему геноциду, визначення цього терміну, його класифікацію, основні його критерії</a:t>
            </a:r>
            <a:r>
              <a:rPr lang="ru-RU" sz="2800" b="1" dirty="0"/>
              <a:t>.</a:t>
            </a:r>
            <a:endParaRPr lang="ru-UA" sz="2800" b="1" dirty="0"/>
          </a:p>
          <a:p>
            <a:pPr lvl="0"/>
            <a:r>
              <a:rPr lang="uk-UA" sz="2800" b="1" dirty="0"/>
              <a:t>Приділено важливу увагу основним злочинам проти людяності в період між 1897 та 1960 роками</a:t>
            </a:r>
            <a:r>
              <a:rPr lang="ru-RU" sz="2800" b="1" dirty="0"/>
              <a:t>.</a:t>
            </a:r>
            <a:endParaRPr lang="ru-UA" sz="2800" b="1" dirty="0"/>
          </a:p>
          <a:p>
            <a:pPr lvl="0"/>
            <a:r>
              <a:rPr lang="uk-UA" sz="2800" b="1" dirty="0"/>
              <a:t>Міжнародні конвенції та договори, що </a:t>
            </a:r>
            <a:r>
              <a:rPr lang="uk-UA" sz="2800" b="1" dirty="0" err="1"/>
              <a:t>визачають</a:t>
            </a:r>
            <a:r>
              <a:rPr lang="uk-UA" sz="2800" b="1" dirty="0"/>
              <a:t> та карають злочин геноциду</a:t>
            </a:r>
            <a:r>
              <a:rPr lang="ru-RU" sz="2800" b="1" dirty="0"/>
              <a:t>.</a:t>
            </a:r>
            <a:endParaRPr lang="ru-UA" sz="2800" b="1" dirty="0"/>
          </a:p>
          <a:p>
            <a:pPr lvl="0"/>
            <a:r>
              <a:rPr lang="uk-UA" sz="2800" b="1" dirty="0"/>
              <a:t>Причини розгортання геноцидної політики: форма державної влади, стан суспільства, особистість лідера</a:t>
            </a:r>
            <a:r>
              <a:rPr lang="ru-RU" sz="3200" b="1" dirty="0"/>
              <a:t>.</a:t>
            </a:r>
          </a:p>
          <a:p>
            <a:pPr lvl="0"/>
            <a:r>
              <a:rPr lang="en-US" sz="3200" b="1" dirty="0"/>
              <a:t> </a:t>
            </a:r>
            <a:r>
              <a:rPr lang="en-US" sz="2800" b="1" dirty="0">
                <a:hlinkClick r:id="rId8"/>
              </a:rPr>
              <a:t>https://www.facebook.com/History.chmnu/posts/pfbid02Rwzxt4gCMEnHjqhM6rus1tusTxQ7RfFDTTfHg4DE4FDZ2FUYotrU7zuJUM3NvERgl</a:t>
            </a:r>
            <a:endParaRPr lang="uk-UA" sz="2800" b="1" dirty="0"/>
          </a:p>
          <a:p>
            <a:pPr lvl="0"/>
            <a:endParaRPr lang="en-US" sz="2800" b="1" dirty="0">
              <a:solidFill>
                <a:srgbClr val="69498D"/>
              </a:solidFill>
              <a:latin typeface="Canva Sans Bold"/>
              <a:ea typeface="Canva Sans Bold"/>
              <a:cs typeface="Canva Sans Bold"/>
              <a:sym typeface="Canva Sans Bold"/>
            </a:endParaRPr>
          </a:p>
          <a:p>
            <a:pPr algn="ctr">
              <a:lnSpc>
                <a:spcPts val="3499"/>
              </a:lnSpc>
              <a:spcBef>
                <a:spcPct val="0"/>
              </a:spcBef>
            </a:pPr>
            <a:r>
              <a:rPr lang="uk-UA" sz="1600" b="1" dirty="0">
                <a:solidFill>
                  <a:srgbClr val="5170FF"/>
                </a:solidFill>
                <a:latin typeface="Canva Sans Bold"/>
                <a:ea typeface="Canva Sans Bold"/>
                <a:cs typeface="Canva Sans Bold"/>
                <a:sym typeface="Canva Sans Bold"/>
              </a:rPr>
              <a:t> </a:t>
            </a:r>
            <a:endParaRPr lang="en-US" sz="1600" b="1" dirty="0">
              <a:solidFill>
                <a:srgbClr val="5170FF"/>
              </a:solidFill>
              <a:latin typeface="Canva Sans Bold"/>
              <a:ea typeface="Canva Sans Bold"/>
              <a:cs typeface="Canva Sans Bold"/>
              <a:sym typeface="Canva Sans Bold"/>
            </a:endParaRPr>
          </a:p>
        </p:txBody>
      </p:sp>
      <p:sp>
        <p:nvSpPr>
          <p:cNvPr id="17" name="TextBox 17"/>
          <p:cNvSpPr txBox="1"/>
          <p:nvPr/>
        </p:nvSpPr>
        <p:spPr>
          <a:xfrm>
            <a:off x="9071015" y="4962842"/>
            <a:ext cx="145971" cy="323215"/>
          </a:xfrm>
          <a:prstGeom prst="rect">
            <a:avLst/>
          </a:prstGeom>
        </p:spPr>
        <p:txBody>
          <a:bodyPr lIns="0" tIns="0" rIns="0" bIns="0" rtlCol="0" anchor="t">
            <a:spAutoFit/>
          </a:bodyPr>
          <a:lstStyle/>
          <a:p>
            <a:pPr algn="ctr">
              <a:lnSpc>
                <a:spcPts val="2659"/>
              </a:lnSpc>
              <a:spcBef>
                <a:spcPct val="0"/>
              </a:spcBef>
            </a:pPr>
            <a:r>
              <a:rPr lang="en-US" sz="1899">
                <a:solidFill>
                  <a:srgbClr val="000000"/>
                </a:solidFill>
                <a:latin typeface="Canva Sans"/>
                <a:ea typeface="Canva Sans"/>
                <a:cs typeface="Canva Sans"/>
                <a:sym typeface="Canva Sans"/>
              </a:rPr>
              <a:t>• </a:t>
            </a:r>
          </a:p>
        </p:txBody>
      </p:sp>
      <p:sp>
        <p:nvSpPr>
          <p:cNvPr id="18" name="TextBox 18"/>
          <p:cNvSpPr txBox="1"/>
          <p:nvPr/>
        </p:nvSpPr>
        <p:spPr>
          <a:xfrm>
            <a:off x="9071015" y="4962842"/>
            <a:ext cx="145971" cy="323215"/>
          </a:xfrm>
          <a:prstGeom prst="rect">
            <a:avLst/>
          </a:prstGeom>
        </p:spPr>
        <p:txBody>
          <a:bodyPr lIns="0" tIns="0" rIns="0" bIns="0" rtlCol="0" anchor="t">
            <a:spAutoFit/>
          </a:bodyPr>
          <a:lstStyle/>
          <a:p>
            <a:pPr algn="ctr">
              <a:lnSpc>
                <a:spcPts val="2659"/>
              </a:lnSpc>
              <a:spcBef>
                <a:spcPct val="0"/>
              </a:spcBef>
            </a:pPr>
            <a:r>
              <a:rPr lang="en-US" sz="1899" dirty="0">
                <a:solidFill>
                  <a:srgbClr val="000000"/>
                </a:solidFill>
                <a:latin typeface="Canva Sans"/>
                <a:ea typeface="Canva Sans"/>
                <a:cs typeface="Canva Sans"/>
                <a:sym typeface="Canva Sans"/>
              </a:rPr>
              <a:t> </a:t>
            </a:r>
          </a:p>
        </p:txBody>
      </p:sp>
      <p:pic>
        <p:nvPicPr>
          <p:cNvPr id="4098" name="Picture 2">
            <a:extLst>
              <a:ext uri="{FF2B5EF4-FFF2-40B4-BE49-F238E27FC236}">
                <a16:creationId xmlns:a16="http://schemas.microsoft.com/office/drawing/2014/main" xmlns="" id="{C3CDF405-5B9B-72EF-E7A8-49DF49F3120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658600" y="6382658"/>
            <a:ext cx="6063780" cy="2785229"/>
          </a:xfrm>
          <a:prstGeom prst="rect">
            <a:avLst/>
          </a:prstGeom>
          <a:noFill/>
          <a:extLst>
            <a:ext uri="{909E8E84-426E-40DD-AFC4-6F175D3DCCD1}">
              <a14:hiddenFill xmlns:a14="http://schemas.microsoft.com/office/drawing/2010/main">
                <a:solidFill>
                  <a:srgbClr val="FFFFFF"/>
                </a:solidFill>
              </a14:hiddenFill>
            </a:ext>
          </a:extLst>
        </p:spPr>
      </p:pic>
      <p:sp>
        <p:nvSpPr>
          <p:cNvPr id="21" name="Прямокутник 20">
            <a:extLst>
              <a:ext uri="{FF2B5EF4-FFF2-40B4-BE49-F238E27FC236}">
                <a16:creationId xmlns:a16="http://schemas.microsoft.com/office/drawing/2014/main" xmlns="" id="{16EE9711-692B-BF17-D01C-1E293B3C691A}"/>
              </a:ext>
            </a:extLst>
          </p:cNvPr>
          <p:cNvSpPr/>
          <p:nvPr/>
        </p:nvSpPr>
        <p:spPr>
          <a:xfrm>
            <a:off x="13545382" y="4885960"/>
            <a:ext cx="4191613" cy="124814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dirty="0"/>
              <a:t>Євген </a:t>
            </a:r>
            <a:r>
              <a:rPr lang="uk-UA" dirty="0" err="1"/>
              <a:t>Фінкель</a:t>
            </a:r>
            <a:r>
              <a:rPr lang="uk-UA" dirty="0"/>
              <a:t> – політолог, історик з Університету Джонса Гопкінса</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4800446" y="9258300"/>
            <a:ext cx="8744936" cy="0"/>
          </a:xfrm>
          <a:prstGeom prst="line">
            <a:avLst/>
          </a:prstGeom>
          <a:ln w="19050" cap="flat">
            <a:solidFill>
              <a:srgbClr val="48276D"/>
            </a:solidFill>
            <a:prstDash val="solid"/>
            <a:headEnd type="none" w="sm" len="sm"/>
            <a:tailEnd type="none" w="sm" len="sm"/>
          </a:ln>
        </p:spPr>
        <p:txBody>
          <a:bodyPr/>
          <a:lstStyle/>
          <a:p>
            <a:endParaRPr lang="uk-UA"/>
          </a:p>
        </p:txBody>
      </p:sp>
      <p:grpSp>
        <p:nvGrpSpPr>
          <p:cNvPr id="3" name="Group 3"/>
          <p:cNvGrpSpPr/>
          <p:nvPr/>
        </p:nvGrpSpPr>
        <p:grpSpPr>
          <a:xfrm>
            <a:off x="13545381" y="-194460"/>
            <a:ext cx="4909563" cy="10481460"/>
            <a:chOff x="0" y="0"/>
            <a:chExt cx="1341452" cy="2811765"/>
          </a:xfrm>
        </p:grpSpPr>
        <p:sp>
          <p:nvSpPr>
            <p:cNvPr id="4" name="Freeform 4"/>
            <p:cNvSpPr/>
            <p:nvPr/>
          </p:nvSpPr>
          <p:spPr>
            <a:xfrm>
              <a:off x="0" y="0"/>
              <a:ext cx="1341452" cy="2811765"/>
            </a:xfrm>
            <a:custGeom>
              <a:avLst/>
              <a:gdLst/>
              <a:ahLst/>
              <a:cxnLst/>
              <a:rect l="l" t="t" r="r" b="b"/>
              <a:pathLst>
                <a:path w="1341452" h="2811765">
                  <a:moveTo>
                    <a:pt x="0" y="0"/>
                  </a:moveTo>
                  <a:lnTo>
                    <a:pt x="1341452" y="0"/>
                  </a:lnTo>
                  <a:lnTo>
                    <a:pt x="1341452" y="2811765"/>
                  </a:lnTo>
                  <a:lnTo>
                    <a:pt x="0" y="2811765"/>
                  </a:lnTo>
                  <a:close/>
                </a:path>
              </a:pathLst>
            </a:custGeom>
            <a:gradFill rotWithShape="1">
              <a:gsLst>
                <a:gs pos="0">
                  <a:srgbClr val="9374B3">
                    <a:alpha val="100000"/>
                  </a:srgbClr>
                </a:gs>
                <a:gs pos="50000">
                  <a:srgbClr val="7161A6">
                    <a:alpha val="100000"/>
                  </a:srgbClr>
                </a:gs>
                <a:gs pos="100000">
                  <a:srgbClr val="4A4D9C">
                    <a:alpha val="100000"/>
                  </a:srgbClr>
                </a:gs>
              </a:gsLst>
              <a:lin ang="5400000"/>
            </a:gradFill>
          </p:spPr>
          <p:txBody>
            <a:bodyPr/>
            <a:lstStyle/>
            <a:p>
              <a:endParaRPr lang="uk-UA"/>
            </a:p>
          </p:txBody>
        </p:sp>
        <p:sp>
          <p:nvSpPr>
            <p:cNvPr id="5" name="TextBox 5"/>
            <p:cNvSpPr txBox="1"/>
            <p:nvPr/>
          </p:nvSpPr>
          <p:spPr>
            <a:xfrm>
              <a:off x="0" y="-38100"/>
              <a:ext cx="1341452" cy="2849865"/>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5498007" y="7924463"/>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alphaModFix amt="35000"/>
              <a:extLst>
                <a:ext uri="{96DAC541-7B7A-43D3-8B79-37D633B846F1}">
                  <asvg:svgBlip xmlns:asvg="http://schemas.microsoft.com/office/drawing/2016/SVG/main" xmlns="" r:embed="rId4"/>
                </a:ext>
              </a:extLst>
            </a:blip>
            <a:stretch>
              <a:fillRect/>
            </a:stretch>
          </a:blipFill>
        </p:spPr>
        <p:txBody>
          <a:bodyPr/>
          <a:lstStyle/>
          <a:p>
            <a:endParaRPr lang="uk-UA"/>
          </a:p>
        </p:txBody>
      </p:sp>
      <p:grpSp>
        <p:nvGrpSpPr>
          <p:cNvPr id="7" name="Group 7"/>
          <p:cNvGrpSpPr>
            <a:grpSpLocks noChangeAspect="1"/>
          </p:cNvGrpSpPr>
          <p:nvPr/>
        </p:nvGrpSpPr>
        <p:grpSpPr>
          <a:xfrm>
            <a:off x="13939250" y="196478"/>
            <a:ext cx="3938064" cy="4325838"/>
            <a:chOff x="0" y="0"/>
            <a:chExt cx="5803900" cy="6375400"/>
          </a:xfrm>
        </p:grpSpPr>
        <p:sp>
          <p:nvSpPr>
            <p:cNvPr id="8" name="Freeform 8"/>
            <p:cNvSpPr/>
            <p:nvPr/>
          </p:nvSpPr>
          <p:spPr>
            <a:xfrm>
              <a:off x="12700" y="12700"/>
              <a:ext cx="5778500" cy="6350000"/>
            </a:xfrm>
            <a:custGeom>
              <a:avLst/>
              <a:gdLst/>
              <a:ahLst/>
              <a:cxnLst/>
              <a:rect l="l" t="t" r="r" b="b"/>
              <a:pathLst>
                <a:path w="5778500" h="6350000">
                  <a:moveTo>
                    <a:pt x="2889250" y="0"/>
                  </a:moveTo>
                  <a:cubicBezTo>
                    <a:pt x="1258570" y="0"/>
                    <a:pt x="0" y="1144270"/>
                    <a:pt x="0" y="2917190"/>
                  </a:cubicBezTo>
                  <a:cubicBezTo>
                    <a:pt x="0" y="4175760"/>
                    <a:pt x="0" y="6350000"/>
                    <a:pt x="0" y="6350000"/>
                  </a:cubicBezTo>
                  <a:lnTo>
                    <a:pt x="2889250" y="6350000"/>
                  </a:lnTo>
                  <a:lnTo>
                    <a:pt x="5778500" y="6350000"/>
                  </a:lnTo>
                  <a:cubicBezTo>
                    <a:pt x="5778500" y="6350000"/>
                    <a:pt x="5778500" y="4175760"/>
                    <a:pt x="5778500" y="2917190"/>
                  </a:cubicBezTo>
                  <a:cubicBezTo>
                    <a:pt x="5778500" y="1144270"/>
                    <a:pt x="4519930" y="0"/>
                    <a:pt x="2889250" y="0"/>
                  </a:cubicBezTo>
                  <a:close/>
                </a:path>
              </a:pathLst>
            </a:custGeom>
            <a:blipFill>
              <a:blip r:embed="rId5"/>
              <a:stretch>
                <a:fillRect l="-4945" r="-4945"/>
              </a:stretch>
            </a:blipFill>
          </p:spPr>
          <p:txBody>
            <a:bodyPr/>
            <a:lstStyle/>
            <a:p>
              <a:endParaRPr lang="uk-UA"/>
            </a:p>
          </p:txBody>
        </p:sp>
        <p:sp>
          <p:nvSpPr>
            <p:cNvPr id="9" name="Freeform 9"/>
            <p:cNvSpPr/>
            <p:nvPr/>
          </p:nvSpPr>
          <p:spPr>
            <a:xfrm>
              <a:off x="0" y="0"/>
              <a:ext cx="5803900" cy="6375400"/>
            </a:xfrm>
            <a:custGeom>
              <a:avLst/>
              <a:gdLst/>
              <a:ahLst/>
              <a:cxnLst/>
              <a:rect l="l" t="t" r="r" b="b"/>
              <a:pathLst>
                <a:path w="5803900" h="6375400">
                  <a:moveTo>
                    <a:pt x="5803900" y="6375400"/>
                  </a:moveTo>
                  <a:lnTo>
                    <a:pt x="0" y="6375400"/>
                  </a:lnTo>
                  <a:lnTo>
                    <a:pt x="0" y="2929890"/>
                  </a:lnTo>
                  <a:cubicBezTo>
                    <a:pt x="0" y="2495550"/>
                    <a:pt x="74930" y="2089150"/>
                    <a:pt x="223520" y="1720850"/>
                  </a:cubicBezTo>
                  <a:cubicBezTo>
                    <a:pt x="365760" y="1367790"/>
                    <a:pt x="571500" y="1056640"/>
                    <a:pt x="836930" y="797560"/>
                  </a:cubicBezTo>
                  <a:cubicBezTo>
                    <a:pt x="1361440" y="283210"/>
                    <a:pt x="2095500" y="0"/>
                    <a:pt x="2901950" y="0"/>
                  </a:cubicBezTo>
                  <a:cubicBezTo>
                    <a:pt x="3708400" y="0"/>
                    <a:pt x="4441190" y="283210"/>
                    <a:pt x="4966970" y="797560"/>
                  </a:cubicBezTo>
                  <a:cubicBezTo>
                    <a:pt x="5232400" y="1056640"/>
                    <a:pt x="5438140" y="1367790"/>
                    <a:pt x="5580380" y="1722120"/>
                  </a:cubicBezTo>
                  <a:cubicBezTo>
                    <a:pt x="5728970" y="2090420"/>
                    <a:pt x="5803900" y="2496820"/>
                    <a:pt x="5803900" y="2931160"/>
                  </a:cubicBezTo>
                  <a:lnTo>
                    <a:pt x="5803900" y="6375400"/>
                  </a:lnTo>
                  <a:close/>
                  <a:moveTo>
                    <a:pt x="25400" y="6350000"/>
                  </a:moveTo>
                  <a:lnTo>
                    <a:pt x="5778500" y="6350000"/>
                  </a:lnTo>
                  <a:lnTo>
                    <a:pt x="5778500" y="2929890"/>
                  </a:lnTo>
                  <a:cubicBezTo>
                    <a:pt x="5778500" y="2499360"/>
                    <a:pt x="5703570" y="2095500"/>
                    <a:pt x="5557520" y="1731010"/>
                  </a:cubicBezTo>
                  <a:cubicBezTo>
                    <a:pt x="5416550" y="1380490"/>
                    <a:pt x="5212080" y="1073150"/>
                    <a:pt x="4949190" y="815340"/>
                  </a:cubicBezTo>
                  <a:cubicBezTo>
                    <a:pt x="4428490" y="306070"/>
                    <a:pt x="3700780" y="25400"/>
                    <a:pt x="2901950" y="25400"/>
                  </a:cubicBezTo>
                  <a:cubicBezTo>
                    <a:pt x="2103120" y="25400"/>
                    <a:pt x="1375410" y="306070"/>
                    <a:pt x="854710" y="815340"/>
                  </a:cubicBezTo>
                  <a:cubicBezTo>
                    <a:pt x="591820" y="1071880"/>
                    <a:pt x="387350" y="1380490"/>
                    <a:pt x="246380" y="1731010"/>
                  </a:cubicBezTo>
                  <a:cubicBezTo>
                    <a:pt x="100330" y="2095500"/>
                    <a:pt x="25400" y="2499360"/>
                    <a:pt x="25400" y="2929890"/>
                  </a:cubicBezTo>
                  <a:lnTo>
                    <a:pt x="25400" y="6350000"/>
                  </a:lnTo>
                  <a:close/>
                </a:path>
              </a:pathLst>
            </a:custGeom>
            <a:solidFill>
              <a:srgbClr val="FFFFFF"/>
            </a:solidFill>
          </p:spPr>
          <p:txBody>
            <a:bodyPr/>
            <a:lstStyle/>
            <a:p>
              <a:endParaRPr lang="uk-UA"/>
            </a:p>
          </p:txBody>
        </p:sp>
      </p:grpSp>
      <p:sp>
        <p:nvSpPr>
          <p:cNvPr id="10" name="AutoShape 10"/>
          <p:cNvSpPr/>
          <p:nvPr/>
        </p:nvSpPr>
        <p:spPr>
          <a:xfrm>
            <a:off x="1028700" y="1047750"/>
            <a:ext cx="12332919" cy="0"/>
          </a:xfrm>
          <a:prstGeom prst="line">
            <a:avLst/>
          </a:prstGeom>
          <a:ln w="19050" cap="flat">
            <a:solidFill>
              <a:srgbClr val="48276D"/>
            </a:solidFill>
            <a:prstDash val="solid"/>
            <a:headEnd type="none" w="sm" len="sm"/>
            <a:tailEnd type="none" w="sm" len="sm"/>
          </a:ln>
        </p:spPr>
        <p:txBody>
          <a:bodyPr/>
          <a:lstStyle/>
          <a:p>
            <a:endParaRPr lang="uk-UA"/>
          </a:p>
        </p:txBody>
      </p:sp>
      <p:sp>
        <p:nvSpPr>
          <p:cNvPr id="11" name="Freeform 11"/>
          <p:cNvSpPr/>
          <p:nvPr/>
        </p:nvSpPr>
        <p:spPr>
          <a:xfrm>
            <a:off x="10170313" y="729247"/>
            <a:ext cx="561540" cy="140385"/>
          </a:xfrm>
          <a:custGeom>
            <a:avLst/>
            <a:gdLst/>
            <a:ahLst/>
            <a:cxnLst/>
            <a:rect l="l" t="t" r="r" b="b"/>
            <a:pathLst>
              <a:path w="561540" h="140385">
                <a:moveTo>
                  <a:pt x="0" y="0"/>
                </a:moveTo>
                <a:lnTo>
                  <a:pt x="561540" y="0"/>
                </a:lnTo>
                <a:lnTo>
                  <a:pt x="561540" y="140385"/>
                </a:lnTo>
                <a:lnTo>
                  <a:pt x="0" y="14038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uk-UA"/>
          </a:p>
        </p:txBody>
      </p:sp>
      <p:grpSp>
        <p:nvGrpSpPr>
          <p:cNvPr id="12" name="Group 12"/>
          <p:cNvGrpSpPr/>
          <p:nvPr/>
        </p:nvGrpSpPr>
        <p:grpSpPr>
          <a:xfrm>
            <a:off x="1028700" y="8903056"/>
            <a:ext cx="2450613" cy="710489"/>
            <a:chOff x="0" y="0"/>
            <a:chExt cx="645429" cy="187125"/>
          </a:xfrm>
        </p:grpSpPr>
        <p:sp>
          <p:nvSpPr>
            <p:cNvPr id="13" name="Freeform 13"/>
            <p:cNvSpPr/>
            <p:nvPr/>
          </p:nvSpPr>
          <p:spPr>
            <a:xfrm>
              <a:off x="0" y="0"/>
              <a:ext cx="645429" cy="187125"/>
            </a:xfrm>
            <a:custGeom>
              <a:avLst/>
              <a:gdLst/>
              <a:ahLst/>
              <a:cxnLst/>
              <a:rect l="l" t="t" r="r" b="b"/>
              <a:pathLst>
                <a:path w="645429" h="187125">
                  <a:moveTo>
                    <a:pt x="69502" y="0"/>
                  </a:moveTo>
                  <a:lnTo>
                    <a:pt x="575927" y="0"/>
                  </a:lnTo>
                  <a:cubicBezTo>
                    <a:pt x="594360" y="0"/>
                    <a:pt x="612038" y="7322"/>
                    <a:pt x="625072" y="20357"/>
                  </a:cubicBezTo>
                  <a:cubicBezTo>
                    <a:pt x="638107" y="33391"/>
                    <a:pt x="645429" y="51069"/>
                    <a:pt x="645429" y="69502"/>
                  </a:cubicBezTo>
                  <a:lnTo>
                    <a:pt x="645429" y="117623"/>
                  </a:lnTo>
                  <a:cubicBezTo>
                    <a:pt x="645429" y="156008"/>
                    <a:pt x="614312" y="187125"/>
                    <a:pt x="575927" y="187125"/>
                  </a:cubicBezTo>
                  <a:lnTo>
                    <a:pt x="69502" y="187125"/>
                  </a:lnTo>
                  <a:cubicBezTo>
                    <a:pt x="51069" y="187125"/>
                    <a:pt x="33391" y="179802"/>
                    <a:pt x="20357" y="166768"/>
                  </a:cubicBezTo>
                  <a:cubicBezTo>
                    <a:pt x="7322" y="153734"/>
                    <a:pt x="0" y="136056"/>
                    <a:pt x="0" y="117623"/>
                  </a:cubicBezTo>
                  <a:lnTo>
                    <a:pt x="0" y="69502"/>
                  </a:lnTo>
                  <a:cubicBezTo>
                    <a:pt x="0" y="31117"/>
                    <a:pt x="31117" y="0"/>
                    <a:pt x="69502" y="0"/>
                  </a:cubicBezTo>
                  <a:close/>
                </a:path>
              </a:pathLst>
            </a:custGeom>
            <a:solidFill>
              <a:srgbClr val="48276D"/>
            </a:solidFill>
            <a:ln cap="rnd">
              <a:noFill/>
              <a:prstDash val="solid"/>
              <a:round/>
            </a:ln>
          </p:spPr>
          <p:txBody>
            <a:bodyPr/>
            <a:lstStyle/>
            <a:p>
              <a:endParaRPr lang="uk-UA"/>
            </a:p>
          </p:txBody>
        </p:sp>
        <p:sp>
          <p:nvSpPr>
            <p:cNvPr id="14" name="TextBox 14"/>
            <p:cNvSpPr txBox="1"/>
            <p:nvPr/>
          </p:nvSpPr>
          <p:spPr>
            <a:xfrm>
              <a:off x="0" y="-47625"/>
              <a:ext cx="645429" cy="234750"/>
            </a:xfrm>
            <a:prstGeom prst="rect">
              <a:avLst/>
            </a:prstGeom>
          </p:spPr>
          <p:txBody>
            <a:bodyPr lIns="50800" tIns="50800" rIns="50800" bIns="50800" rtlCol="0" anchor="ctr"/>
            <a:lstStyle/>
            <a:p>
              <a:pPr algn="ctr">
                <a:lnSpc>
                  <a:spcPts val="2939"/>
                </a:lnSpc>
              </a:pPr>
              <a:endParaRPr/>
            </a:p>
          </p:txBody>
        </p:sp>
      </p:grpSp>
      <p:sp>
        <p:nvSpPr>
          <p:cNvPr id="15" name="Freeform 15"/>
          <p:cNvSpPr/>
          <p:nvPr/>
        </p:nvSpPr>
        <p:spPr>
          <a:xfrm>
            <a:off x="0" y="24686"/>
            <a:ext cx="1206756" cy="1180176"/>
          </a:xfrm>
          <a:custGeom>
            <a:avLst/>
            <a:gdLst/>
            <a:ahLst/>
            <a:cxnLst/>
            <a:rect l="l" t="t" r="r" b="b"/>
            <a:pathLst>
              <a:path w="1206756" h="1180176">
                <a:moveTo>
                  <a:pt x="0" y="0"/>
                </a:moveTo>
                <a:lnTo>
                  <a:pt x="1206756" y="0"/>
                </a:lnTo>
                <a:lnTo>
                  <a:pt x="1206756" y="1180176"/>
                </a:lnTo>
                <a:lnTo>
                  <a:pt x="0" y="1180176"/>
                </a:lnTo>
                <a:lnTo>
                  <a:pt x="0" y="0"/>
                </a:lnTo>
                <a:close/>
              </a:path>
            </a:pathLst>
          </a:custGeom>
          <a:blipFill>
            <a:blip r:embed="rId8"/>
            <a:stretch>
              <a:fillRect/>
            </a:stretch>
          </a:blipFill>
        </p:spPr>
        <p:txBody>
          <a:bodyPr/>
          <a:lstStyle/>
          <a:p>
            <a:endParaRPr lang="uk-UA"/>
          </a:p>
        </p:txBody>
      </p:sp>
      <p:grpSp>
        <p:nvGrpSpPr>
          <p:cNvPr id="16" name="Group 16"/>
          <p:cNvGrpSpPr>
            <a:grpSpLocks noChangeAspect="1"/>
          </p:cNvGrpSpPr>
          <p:nvPr/>
        </p:nvGrpSpPr>
        <p:grpSpPr>
          <a:xfrm>
            <a:off x="13939250" y="5029517"/>
            <a:ext cx="3938064" cy="4325838"/>
            <a:chOff x="0" y="0"/>
            <a:chExt cx="5803900" cy="6375400"/>
          </a:xfrm>
        </p:grpSpPr>
        <p:sp>
          <p:nvSpPr>
            <p:cNvPr id="17" name="Freeform 17"/>
            <p:cNvSpPr/>
            <p:nvPr/>
          </p:nvSpPr>
          <p:spPr>
            <a:xfrm>
              <a:off x="12700" y="12700"/>
              <a:ext cx="5778500" cy="6350000"/>
            </a:xfrm>
            <a:custGeom>
              <a:avLst/>
              <a:gdLst/>
              <a:ahLst/>
              <a:cxnLst/>
              <a:rect l="l" t="t" r="r" b="b"/>
              <a:pathLst>
                <a:path w="5778500" h="6350000">
                  <a:moveTo>
                    <a:pt x="2889250" y="0"/>
                  </a:moveTo>
                  <a:cubicBezTo>
                    <a:pt x="1258570" y="0"/>
                    <a:pt x="0" y="1144270"/>
                    <a:pt x="0" y="2917190"/>
                  </a:cubicBezTo>
                  <a:cubicBezTo>
                    <a:pt x="0" y="4175760"/>
                    <a:pt x="0" y="6350000"/>
                    <a:pt x="0" y="6350000"/>
                  </a:cubicBezTo>
                  <a:lnTo>
                    <a:pt x="2889250" y="6350000"/>
                  </a:lnTo>
                  <a:lnTo>
                    <a:pt x="5778500" y="6350000"/>
                  </a:lnTo>
                  <a:cubicBezTo>
                    <a:pt x="5778500" y="6350000"/>
                    <a:pt x="5778500" y="4175760"/>
                    <a:pt x="5778500" y="2917190"/>
                  </a:cubicBezTo>
                  <a:cubicBezTo>
                    <a:pt x="5778500" y="1144270"/>
                    <a:pt x="4519930" y="0"/>
                    <a:pt x="2889250" y="0"/>
                  </a:cubicBezTo>
                  <a:close/>
                </a:path>
              </a:pathLst>
            </a:custGeom>
            <a:blipFill>
              <a:blip r:embed="rId9"/>
              <a:stretch>
                <a:fillRect l="-4945" r="-4945"/>
              </a:stretch>
            </a:blipFill>
          </p:spPr>
          <p:txBody>
            <a:bodyPr/>
            <a:lstStyle/>
            <a:p>
              <a:endParaRPr lang="uk-UA"/>
            </a:p>
          </p:txBody>
        </p:sp>
        <p:sp>
          <p:nvSpPr>
            <p:cNvPr id="18" name="Freeform 18"/>
            <p:cNvSpPr/>
            <p:nvPr/>
          </p:nvSpPr>
          <p:spPr>
            <a:xfrm>
              <a:off x="0" y="0"/>
              <a:ext cx="5803900" cy="6375400"/>
            </a:xfrm>
            <a:custGeom>
              <a:avLst/>
              <a:gdLst/>
              <a:ahLst/>
              <a:cxnLst/>
              <a:rect l="l" t="t" r="r" b="b"/>
              <a:pathLst>
                <a:path w="5803900" h="6375400">
                  <a:moveTo>
                    <a:pt x="5803900" y="6375400"/>
                  </a:moveTo>
                  <a:lnTo>
                    <a:pt x="0" y="6375400"/>
                  </a:lnTo>
                  <a:lnTo>
                    <a:pt x="0" y="2929890"/>
                  </a:lnTo>
                  <a:cubicBezTo>
                    <a:pt x="0" y="2495550"/>
                    <a:pt x="74930" y="2089150"/>
                    <a:pt x="223520" y="1720850"/>
                  </a:cubicBezTo>
                  <a:cubicBezTo>
                    <a:pt x="365760" y="1367790"/>
                    <a:pt x="571500" y="1056640"/>
                    <a:pt x="836930" y="797560"/>
                  </a:cubicBezTo>
                  <a:cubicBezTo>
                    <a:pt x="1361440" y="283210"/>
                    <a:pt x="2095500" y="0"/>
                    <a:pt x="2901950" y="0"/>
                  </a:cubicBezTo>
                  <a:cubicBezTo>
                    <a:pt x="3708400" y="0"/>
                    <a:pt x="4441190" y="283210"/>
                    <a:pt x="4966970" y="797560"/>
                  </a:cubicBezTo>
                  <a:cubicBezTo>
                    <a:pt x="5232400" y="1056640"/>
                    <a:pt x="5438140" y="1367790"/>
                    <a:pt x="5580380" y="1722120"/>
                  </a:cubicBezTo>
                  <a:cubicBezTo>
                    <a:pt x="5728970" y="2090420"/>
                    <a:pt x="5803900" y="2496820"/>
                    <a:pt x="5803900" y="2931160"/>
                  </a:cubicBezTo>
                  <a:lnTo>
                    <a:pt x="5803900" y="6375400"/>
                  </a:lnTo>
                  <a:close/>
                  <a:moveTo>
                    <a:pt x="25400" y="6350000"/>
                  </a:moveTo>
                  <a:lnTo>
                    <a:pt x="5778500" y="6350000"/>
                  </a:lnTo>
                  <a:lnTo>
                    <a:pt x="5778500" y="2929890"/>
                  </a:lnTo>
                  <a:cubicBezTo>
                    <a:pt x="5778500" y="2499360"/>
                    <a:pt x="5703570" y="2095500"/>
                    <a:pt x="5557520" y="1731010"/>
                  </a:cubicBezTo>
                  <a:cubicBezTo>
                    <a:pt x="5416550" y="1380490"/>
                    <a:pt x="5212080" y="1073150"/>
                    <a:pt x="4949190" y="815340"/>
                  </a:cubicBezTo>
                  <a:cubicBezTo>
                    <a:pt x="4428490" y="306070"/>
                    <a:pt x="3700780" y="25400"/>
                    <a:pt x="2901950" y="25400"/>
                  </a:cubicBezTo>
                  <a:cubicBezTo>
                    <a:pt x="2103120" y="25400"/>
                    <a:pt x="1375410" y="306070"/>
                    <a:pt x="854710" y="815340"/>
                  </a:cubicBezTo>
                  <a:cubicBezTo>
                    <a:pt x="591820" y="1071880"/>
                    <a:pt x="387350" y="1380490"/>
                    <a:pt x="246380" y="1731010"/>
                  </a:cubicBezTo>
                  <a:cubicBezTo>
                    <a:pt x="100330" y="2095500"/>
                    <a:pt x="25400" y="2499360"/>
                    <a:pt x="25400" y="2929890"/>
                  </a:cubicBezTo>
                  <a:lnTo>
                    <a:pt x="25400" y="6350000"/>
                  </a:lnTo>
                  <a:close/>
                </a:path>
              </a:pathLst>
            </a:custGeom>
            <a:solidFill>
              <a:srgbClr val="FFFFFF"/>
            </a:solidFill>
          </p:spPr>
          <p:txBody>
            <a:bodyPr/>
            <a:lstStyle/>
            <a:p>
              <a:endParaRPr lang="uk-UA"/>
            </a:p>
          </p:txBody>
        </p:sp>
      </p:grpSp>
      <p:sp>
        <p:nvSpPr>
          <p:cNvPr id="19" name="TextBox 19"/>
          <p:cNvSpPr txBox="1"/>
          <p:nvPr/>
        </p:nvSpPr>
        <p:spPr>
          <a:xfrm>
            <a:off x="207875" y="86749"/>
            <a:ext cx="13346124" cy="14187858"/>
          </a:xfrm>
          <a:prstGeom prst="rect">
            <a:avLst/>
          </a:prstGeom>
        </p:spPr>
        <p:txBody>
          <a:bodyPr wrap="square" lIns="0" tIns="0" rIns="0" bIns="0" rtlCol="0" anchor="t">
            <a:spAutoFit/>
          </a:bodyPr>
          <a:lstStyle/>
          <a:p>
            <a:pPr algn="ctr">
              <a:lnSpc>
                <a:spcPts val="4619"/>
              </a:lnSpc>
            </a:pPr>
            <a:r>
              <a:rPr lang="en-US" sz="3299" b="1" dirty="0">
                <a:solidFill>
                  <a:srgbClr val="69498D"/>
                </a:solidFill>
                <a:latin typeface="Canva Sans Bold"/>
                <a:ea typeface="Canva Sans Bold"/>
                <a:cs typeface="Canva Sans Bold"/>
                <a:sym typeface="Canva Sans Bold"/>
              </a:rPr>
              <a:t>•09 </a:t>
            </a:r>
            <a:r>
              <a:rPr lang="uk-UA" sz="3299" b="1" dirty="0">
                <a:solidFill>
                  <a:srgbClr val="69498D"/>
                </a:solidFill>
                <a:latin typeface="Canva Sans Bold"/>
                <a:ea typeface="Canva Sans Bold"/>
                <a:cs typeface="Canva Sans Bold"/>
                <a:sym typeface="Canva Sans Bold"/>
              </a:rPr>
              <a:t>листопада 2022 р. •онлайн-лекція</a:t>
            </a:r>
          </a:p>
          <a:p>
            <a:pPr algn="ctr">
              <a:lnSpc>
                <a:spcPts val="4619"/>
              </a:lnSpc>
            </a:pPr>
            <a:r>
              <a:rPr lang="uk-UA" sz="3299" b="1" dirty="0">
                <a:solidFill>
                  <a:srgbClr val="69498D"/>
                </a:solidFill>
                <a:latin typeface="Canva Sans Bold"/>
                <a:ea typeface="Canva Sans Bold"/>
                <a:cs typeface="Canva Sans Bold"/>
                <a:sym typeface="Canva Sans Bold"/>
              </a:rPr>
              <a:t>•«Ми будемо господарями: російські повороти до Східної Азії від Петра Великого до Путіна</a:t>
            </a:r>
            <a:r>
              <a:rPr lang="en-US" sz="3299" b="1" dirty="0">
                <a:solidFill>
                  <a:srgbClr val="69498D"/>
                </a:solidFill>
                <a:latin typeface="Canva Sans Bold"/>
                <a:ea typeface="Canva Sans Bold"/>
                <a:cs typeface="Canva Sans Bold"/>
                <a:sym typeface="Canva Sans Bold"/>
              </a:rPr>
              <a:t>»</a:t>
            </a:r>
            <a:endParaRPr lang="uk-UA" sz="3299" b="1" dirty="0">
              <a:solidFill>
                <a:srgbClr val="69498D"/>
              </a:solidFill>
              <a:latin typeface="Canva Sans Bold"/>
              <a:ea typeface="Canva Sans Bold"/>
              <a:cs typeface="Canva Sans Bold"/>
              <a:sym typeface="Canva Sans Bold"/>
            </a:endParaRPr>
          </a:p>
          <a:p>
            <a:pPr lvl="0"/>
            <a:r>
              <a:rPr lang="uk-UA" sz="2800" b="1" dirty="0"/>
              <a:t>Розглянуто динаміку в зміні геополітичного курсу російської</a:t>
            </a:r>
            <a:r>
              <a:rPr lang="ru-RU" sz="2800" b="1" dirty="0"/>
              <a:t> держави з XVII до XXI ст.</a:t>
            </a:r>
            <a:endParaRPr lang="ru-UA" sz="2800" b="1" dirty="0"/>
          </a:p>
          <a:p>
            <a:pPr lvl="0"/>
            <a:r>
              <a:rPr lang="uk-UA" sz="2800" b="1" dirty="0"/>
              <a:t>Досліджено основні чинники, які впливали на російську політику</a:t>
            </a:r>
            <a:r>
              <a:rPr lang="ru-RU" sz="2800" b="1" dirty="0"/>
              <a:t>.</a:t>
            </a:r>
            <a:endParaRPr lang="ru-UA" sz="2800" b="1" dirty="0"/>
          </a:p>
          <a:p>
            <a:pPr lvl="0"/>
            <a:r>
              <a:rPr lang="uk-UA" sz="2800" b="1" dirty="0"/>
              <a:t>Вивчення потенціалу української держави в умовах послаблення ролі Росії</a:t>
            </a:r>
            <a:r>
              <a:rPr lang="ru-RU" sz="2800" b="1" dirty="0"/>
              <a:t>.</a:t>
            </a:r>
            <a:endParaRPr lang="en-US" sz="2800" b="1" dirty="0">
              <a:solidFill>
                <a:srgbClr val="69498D"/>
              </a:solidFill>
              <a:latin typeface="Canva Sans Bold"/>
              <a:ea typeface="Canva Sans Bold"/>
              <a:cs typeface="Canva Sans Bold"/>
              <a:sym typeface="Canva Sans Bold"/>
            </a:endParaRPr>
          </a:p>
          <a:p>
            <a:pPr algn="ctr">
              <a:lnSpc>
                <a:spcPts val="4619"/>
              </a:lnSpc>
            </a:pPr>
            <a:r>
              <a:rPr lang="en-US" sz="3299" b="1" dirty="0">
                <a:solidFill>
                  <a:srgbClr val="69498D"/>
                </a:solidFill>
                <a:latin typeface="Canva Sans Bold"/>
                <a:ea typeface="Canva Sans Bold"/>
                <a:cs typeface="Canva Sans Bold"/>
                <a:sym typeface="Canva Sans Bold"/>
              </a:rPr>
              <a:t>•</a:t>
            </a:r>
            <a:r>
              <a:rPr lang="en-US" b="1" u="sng" dirty="0">
                <a:solidFill>
                  <a:srgbClr val="1219D8"/>
                </a:solidFill>
                <a:latin typeface="Canva Sans Bold"/>
                <a:ea typeface="Canva Sans Bold"/>
                <a:cs typeface="Canva Sans Bold"/>
                <a:sym typeface="Canva Sans Bold"/>
              </a:rPr>
              <a:t>https://www.facebook.com/History.chmnu/posts/pfbid02py6LoD2ozMzk4Ad7PfW2J3yYNw9HWGmHWVTiXfYW28dugsKPUcSTD2yn4J4oEdY3l</a:t>
            </a:r>
            <a:endParaRPr lang="uk-UA" sz="3299" b="1" u="sng" dirty="0">
              <a:solidFill>
                <a:srgbClr val="48276D"/>
              </a:solidFill>
              <a:latin typeface="Canva Sans Bold"/>
              <a:ea typeface="Canva Sans Bold"/>
              <a:cs typeface="Canva Sans Bold"/>
              <a:sym typeface="Canva Sans Bold"/>
            </a:endParaRPr>
          </a:p>
          <a:p>
            <a:pPr algn="ctr">
              <a:lnSpc>
                <a:spcPts val="4619"/>
              </a:lnSpc>
            </a:pPr>
            <a:r>
              <a:rPr lang="ru-RU" sz="2800" b="1" i="0" dirty="0">
                <a:solidFill>
                  <a:srgbClr val="7030A0"/>
                </a:solidFill>
                <a:effectLst/>
                <a:latin typeface="Arial" panose="020B0604020202020204" pitchFamily="34" charset="0"/>
              </a:rPr>
              <a:t>15 березня 2023 року </a:t>
            </a:r>
            <a:r>
              <a:rPr lang="uk-UA" sz="2800" b="1" i="0" dirty="0">
                <a:solidFill>
                  <a:srgbClr val="7030A0"/>
                </a:solidFill>
                <a:effectLst/>
                <a:latin typeface="Arial" panose="020B0604020202020204" pitchFamily="34" charset="0"/>
              </a:rPr>
              <a:t>відбулася оглядова лекція від Пабло Ган Кесада</a:t>
            </a:r>
            <a:r>
              <a:rPr lang="ru-RU" sz="2800" b="1" i="0" dirty="0">
                <a:solidFill>
                  <a:srgbClr val="7030A0"/>
                </a:solidFill>
                <a:effectLst/>
                <a:latin typeface="Arial" panose="020B0604020202020204" pitchFamily="34" charset="0"/>
              </a:rPr>
              <a:t>, Заступника </a:t>
            </a:r>
            <a:r>
              <a:rPr lang="uk-UA" sz="2800" b="1" i="0" dirty="0">
                <a:solidFill>
                  <a:srgbClr val="7030A0"/>
                </a:solidFill>
                <a:effectLst/>
                <a:latin typeface="Arial" panose="020B0604020202020204" pitchFamily="34" charset="0"/>
              </a:rPr>
              <a:t>Голови Місії Посольства Іспанії </a:t>
            </a:r>
            <a:r>
              <a:rPr lang="ru-RU" sz="2800" b="1" i="0" dirty="0">
                <a:solidFill>
                  <a:srgbClr val="7030A0"/>
                </a:solidFill>
                <a:effectLst/>
                <a:latin typeface="Arial" panose="020B0604020202020204" pitchFamily="34" charset="0"/>
              </a:rPr>
              <a:t>в Україні</a:t>
            </a:r>
            <a:r>
              <a:rPr lang="en-US" sz="2800" b="1" u="sng" dirty="0">
                <a:solidFill>
                  <a:srgbClr val="7030A0"/>
                </a:solidFill>
                <a:latin typeface="Canva Sans Bold"/>
                <a:ea typeface="Canva Sans Bold"/>
                <a:cs typeface="Canva Sans Bold"/>
                <a:sym typeface="Canva Sans Bold"/>
              </a:rPr>
              <a:t> </a:t>
            </a:r>
          </a:p>
          <a:p>
            <a:pPr lvl="0"/>
            <a:r>
              <a:rPr lang="uk-UA" sz="2400" b="1" dirty="0"/>
              <a:t>обговорювалися питання щодо змін у функціях Посольства та Консульства Іспанії в Україні під час війни</a:t>
            </a:r>
            <a:r>
              <a:rPr lang="ru-RU" sz="2400" b="1" dirty="0"/>
              <a:t>;</a:t>
            </a:r>
            <a:endParaRPr lang="ru-UA" sz="2400" b="1" dirty="0"/>
          </a:p>
          <a:p>
            <a:pPr lvl="0"/>
            <a:r>
              <a:rPr lang="uk-UA" sz="2400" b="1" dirty="0"/>
              <a:t>змін в комунікаціях між Посольством Іспанії та українським населенням упродовж війни</a:t>
            </a:r>
            <a:r>
              <a:rPr lang="ru-RU" sz="2400" b="1" dirty="0"/>
              <a:t>;</a:t>
            </a:r>
            <a:endParaRPr lang="ru-UA" sz="2400" b="1" dirty="0"/>
          </a:p>
          <a:p>
            <a:pPr lvl="0"/>
            <a:r>
              <a:rPr lang="uk-UA" sz="2400" b="1" dirty="0"/>
              <a:t>зміна аналів комунікації між Посольством та Урядом України</a:t>
            </a:r>
            <a:r>
              <a:rPr lang="ru-RU" sz="2400" b="1" dirty="0"/>
              <a:t>;</a:t>
            </a:r>
          </a:p>
          <a:p>
            <a:pPr lvl="0"/>
            <a:r>
              <a:rPr lang="uk-UA" sz="2400" b="1" dirty="0"/>
              <a:t>зміна образу України в період війни та його сприйняття в Іспанії;</a:t>
            </a:r>
          </a:p>
          <a:p>
            <a:pPr lvl="0"/>
            <a:r>
              <a:rPr lang="uk-UA" sz="2400" b="1" dirty="0"/>
              <a:t>як змінилися тенденції бізнесу між двома країнами Іспанія-Україна упродовж війни</a:t>
            </a:r>
            <a:r>
              <a:rPr lang="ru-RU" sz="2400" b="1" dirty="0"/>
              <a:t>;</a:t>
            </a:r>
          </a:p>
          <a:p>
            <a:pPr lvl="0"/>
            <a:r>
              <a:rPr lang="uk-UA" sz="2400" b="1" dirty="0"/>
              <a:t>функції культурної дипломатії в складний період для України</a:t>
            </a:r>
            <a:r>
              <a:rPr lang="ru-RU" sz="2400" b="1" dirty="0"/>
              <a:t>;</a:t>
            </a:r>
          </a:p>
          <a:p>
            <a:pPr lvl="0"/>
            <a:r>
              <a:rPr lang="uk-UA" sz="2400" b="1" dirty="0"/>
              <a:t>як наразі розвивається сфера культури між двома </a:t>
            </a:r>
            <a:r>
              <a:rPr lang="ru-RU" sz="2400" b="1" dirty="0" err="1"/>
              <a:t>країна</a:t>
            </a:r>
            <a:r>
              <a:rPr lang="uk-UA" sz="2400" b="1" dirty="0"/>
              <a:t>м</a:t>
            </a:r>
            <a:r>
              <a:rPr lang="ru-RU" sz="2400" b="1" dirty="0"/>
              <a:t>и</a:t>
            </a:r>
            <a:endParaRPr lang="uk-UA" sz="2400" dirty="0"/>
          </a:p>
          <a:p>
            <a:pPr algn="ctr">
              <a:lnSpc>
                <a:spcPts val="4619"/>
              </a:lnSpc>
            </a:pPr>
            <a:r>
              <a:rPr lang="en-US" b="1" u="sng" dirty="0">
                <a:solidFill>
                  <a:schemeClr val="tx2">
                    <a:lumMod val="60000"/>
                    <a:lumOff val="40000"/>
                  </a:schemeClr>
                </a:solidFill>
                <a:latin typeface="Canva Sans Bold"/>
                <a:ea typeface="Canva Sans Bold"/>
                <a:cs typeface="Canva Sans Bold"/>
                <a:sym typeface="Canva Sans Bold"/>
              </a:rPr>
              <a:t>https://chmnu.edu.ua/pro-oglyadovu-lektsiyu-vid-pablo-gan-kesada-zastupnika-golovi-misiyi-posolstva-ispaniyi-v-ukrayini-dlya-studentiv-mizhnarodnikiv</a:t>
            </a:r>
            <a:r>
              <a:rPr lang="en-US" sz="2400" b="1" u="sng" dirty="0">
                <a:latin typeface="Canva Sans Bold"/>
                <a:ea typeface="Canva Sans Bold"/>
                <a:cs typeface="Canva Sans Bold"/>
                <a:sym typeface="Canva Sans Bold"/>
              </a:rPr>
              <a:t>/•</a:t>
            </a:r>
            <a:endParaRPr lang="uk-UA" sz="2400" b="1" u="sng" dirty="0">
              <a:latin typeface="Canva Sans Bold"/>
              <a:ea typeface="Canva Sans Bold"/>
              <a:cs typeface="Canva Sans Bold"/>
              <a:sym typeface="Canva Sans Bold"/>
            </a:endParaRPr>
          </a:p>
          <a:p>
            <a:pPr algn="ctr">
              <a:lnSpc>
                <a:spcPts val="4619"/>
              </a:lnSpc>
            </a:pPr>
            <a:endParaRPr lang="uk-UA" sz="2400" b="1" u="sng" dirty="0">
              <a:latin typeface="Canva Sans Bold"/>
              <a:ea typeface="Canva Sans Bold"/>
              <a:cs typeface="Canva Sans Bold"/>
              <a:sym typeface="Canva Sans Bold"/>
            </a:endParaRPr>
          </a:p>
          <a:p>
            <a:pPr algn="ctr">
              <a:lnSpc>
                <a:spcPts val="4619"/>
              </a:lnSpc>
            </a:pPr>
            <a:endParaRPr lang="uk-UA" sz="2400" b="1" u="sng" dirty="0">
              <a:latin typeface="Canva Sans Bold"/>
              <a:ea typeface="Canva Sans Bold"/>
              <a:cs typeface="Canva Sans Bold"/>
              <a:sym typeface="Canva Sans Bold"/>
            </a:endParaRPr>
          </a:p>
          <a:p>
            <a:pPr algn="ctr">
              <a:lnSpc>
                <a:spcPts val="4619"/>
              </a:lnSpc>
            </a:pPr>
            <a:endParaRPr lang="uk-UA" sz="2400" b="1" u="sng" dirty="0">
              <a:latin typeface="Canva Sans Bold"/>
              <a:ea typeface="Canva Sans Bold"/>
              <a:cs typeface="Canva Sans Bold"/>
              <a:sym typeface="Canva Sans Bold"/>
            </a:endParaRPr>
          </a:p>
          <a:p>
            <a:pPr algn="ctr">
              <a:lnSpc>
                <a:spcPts val="4619"/>
              </a:lnSpc>
            </a:pPr>
            <a:endParaRPr lang="uk-UA" sz="2400" b="1" u="sng" dirty="0">
              <a:latin typeface="Canva Sans Bold"/>
              <a:ea typeface="Canva Sans Bold"/>
              <a:cs typeface="Canva Sans Bold"/>
              <a:sym typeface="Canva Sans Bold"/>
            </a:endParaRPr>
          </a:p>
          <a:p>
            <a:pPr algn="ctr">
              <a:lnSpc>
                <a:spcPts val="4619"/>
              </a:lnSpc>
            </a:pPr>
            <a:endParaRPr lang="uk-UA" sz="2400" b="1" u="sng" dirty="0">
              <a:latin typeface="Canva Sans Bold"/>
              <a:ea typeface="Canva Sans Bold"/>
              <a:cs typeface="Canva Sans Bold"/>
              <a:sym typeface="Canva Sans Bold"/>
            </a:endParaRPr>
          </a:p>
          <a:p>
            <a:pPr algn="ctr">
              <a:lnSpc>
                <a:spcPts val="4619"/>
              </a:lnSpc>
            </a:pPr>
            <a:r>
              <a:rPr lang="uk-UA" sz="2400" b="1" u="sng" dirty="0">
                <a:latin typeface="Canva Sans Bold"/>
                <a:ea typeface="Canva Sans Bold"/>
                <a:cs typeface="Canva Sans Bold"/>
                <a:sym typeface="Canva Sans Bold"/>
              </a:rPr>
              <a:t> </a:t>
            </a:r>
            <a:endParaRPr lang="en-US" sz="2400" b="1" u="sng" dirty="0">
              <a:latin typeface="Canva Sans Bold"/>
              <a:ea typeface="Canva Sans Bold"/>
              <a:cs typeface="Canva Sans Bold"/>
              <a:sym typeface="Canva Sans Bold"/>
              <a:hlinkClick r:id="rId10" tooltip="https://chmnu.edu.ua/pro-oglyadovu-lektsiyu-vid-pablo-gan-kesada-zastupnika-golovi-misiyi-posolstva-ispaniyi-v-ukrayini-dlya-studentiv-mizhnarodnikiv/">
                <a:extLst>
                  <a:ext uri="{A12FA001-AC4F-418D-AE19-62706E023703}">
                    <ahyp:hlinkClr xmlns:ahyp="http://schemas.microsoft.com/office/drawing/2018/hyperlinkcolor" xmlns="" val="tx"/>
                  </a:ext>
                </a:extLst>
              </a:hlinkClick>
            </a:endParaRPr>
          </a:p>
          <a:p>
            <a:pPr algn="ctr">
              <a:lnSpc>
                <a:spcPts val="4619"/>
              </a:lnSpc>
            </a:pPr>
            <a:endParaRPr lang="en-US" b="1" u="sng" dirty="0">
              <a:solidFill>
                <a:srgbClr val="0000FF"/>
              </a:solidFill>
              <a:latin typeface="Canva Sans Bold"/>
              <a:ea typeface="Canva Sans Bold"/>
              <a:cs typeface="Canva Sans Bold"/>
              <a:sym typeface="Canva Sans Bold"/>
              <a:hlinkClick r:id="rId10" tooltip="https://chmnu.edu.ua/pro-oglyadovu-lektsiyu-vid-pablo-gan-kesada-zastupnika-golovi-misiyi-posolstva-ispaniyi-v-ukrayini-dlya-studentiv-mizhnarodnikiv/">
                <a:extLst>
                  <a:ext uri="{A12FA001-AC4F-418D-AE19-62706E023703}">
                    <ahyp:hlinkClr xmlns:ahyp="http://schemas.microsoft.com/office/drawing/2018/hyperlinkcolor" xmlns="" val="tx"/>
                  </a:ext>
                </a:extLst>
              </a:hlinkClick>
            </a:endParaRPr>
          </a:p>
          <a:p>
            <a:pPr algn="ctr">
              <a:lnSpc>
                <a:spcPts val="4619"/>
              </a:lnSpc>
              <a:spcBef>
                <a:spcPct val="0"/>
              </a:spcBef>
            </a:pPr>
            <a:r>
              <a:rPr lang="en-US" b="1" dirty="0">
                <a:solidFill>
                  <a:srgbClr val="1219D8"/>
                </a:solidFill>
                <a:latin typeface="Canva Sans Bold"/>
                <a:ea typeface="Canva Sans Bold"/>
                <a:cs typeface="Canva Sans Bold"/>
                <a:sym typeface="Canva Sans Bold"/>
              </a:rPr>
              <a:t> </a:t>
            </a:r>
          </a:p>
        </p:txBody>
      </p:sp>
      <p:sp>
        <p:nvSpPr>
          <p:cNvPr id="20" name="TextBox 20"/>
          <p:cNvSpPr txBox="1"/>
          <p:nvPr/>
        </p:nvSpPr>
        <p:spPr>
          <a:xfrm>
            <a:off x="9071015" y="4962842"/>
            <a:ext cx="145971" cy="323215"/>
          </a:xfrm>
          <a:prstGeom prst="rect">
            <a:avLst/>
          </a:prstGeom>
        </p:spPr>
        <p:txBody>
          <a:bodyPr lIns="0" tIns="0" rIns="0" bIns="0" rtlCol="0" anchor="t">
            <a:spAutoFit/>
          </a:bodyPr>
          <a:lstStyle/>
          <a:p>
            <a:pPr algn="ctr">
              <a:lnSpc>
                <a:spcPts val="2659"/>
              </a:lnSpc>
              <a:spcBef>
                <a:spcPct val="0"/>
              </a:spcBef>
            </a:pPr>
            <a:r>
              <a:rPr lang="en-US" sz="1899">
                <a:solidFill>
                  <a:srgbClr val="000000"/>
                </a:solidFill>
                <a:latin typeface="Canva Sans"/>
                <a:ea typeface="Canva Sans"/>
                <a:cs typeface="Canva Sans"/>
                <a:sym typeface="Canva Sans"/>
              </a:rPr>
              <a:t>• </a:t>
            </a:r>
          </a:p>
        </p:txBody>
      </p:sp>
      <p:sp>
        <p:nvSpPr>
          <p:cNvPr id="21" name="TextBox 21"/>
          <p:cNvSpPr txBox="1"/>
          <p:nvPr/>
        </p:nvSpPr>
        <p:spPr>
          <a:xfrm>
            <a:off x="9071015" y="4962842"/>
            <a:ext cx="145971" cy="323215"/>
          </a:xfrm>
          <a:prstGeom prst="rect">
            <a:avLst/>
          </a:prstGeom>
        </p:spPr>
        <p:txBody>
          <a:bodyPr lIns="0" tIns="0" rIns="0" bIns="0" rtlCol="0" anchor="t">
            <a:spAutoFit/>
          </a:bodyPr>
          <a:lstStyle/>
          <a:p>
            <a:pPr algn="ctr">
              <a:lnSpc>
                <a:spcPts val="2659"/>
              </a:lnSpc>
              <a:spcBef>
                <a:spcPct val="0"/>
              </a:spcBef>
            </a:pPr>
            <a:r>
              <a:rPr lang="en-US" sz="1899">
                <a:solidFill>
                  <a:srgbClr val="000000"/>
                </a:solidFill>
                <a:latin typeface="Canva Sans"/>
                <a:ea typeface="Canva Sans"/>
                <a:cs typeface="Canva Sans"/>
                <a:sym typeface="Canva Sans"/>
              </a:rPr>
              <a:t>• </a:t>
            </a:r>
          </a:p>
        </p:txBody>
      </p:sp>
      <p:sp>
        <p:nvSpPr>
          <p:cNvPr id="22" name="TextBox 22"/>
          <p:cNvSpPr txBox="1"/>
          <p:nvPr/>
        </p:nvSpPr>
        <p:spPr>
          <a:xfrm>
            <a:off x="13939250" y="4505642"/>
            <a:ext cx="4140875" cy="495301"/>
          </a:xfrm>
          <a:prstGeom prst="rect">
            <a:avLst/>
          </a:prstGeom>
        </p:spPr>
        <p:txBody>
          <a:bodyPr lIns="0" tIns="0" rIns="0" bIns="0" rtlCol="0" anchor="t">
            <a:spAutoFit/>
          </a:bodyPr>
          <a:lstStyle/>
          <a:p>
            <a:pPr algn="ctr">
              <a:lnSpc>
                <a:spcPts val="4199"/>
              </a:lnSpc>
              <a:spcBef>
                <a:spcPct val="0"/>
              </a:spcBef>
            </a:pPr>
            <a:r>
              <a:rPr lang="en-US" sz="2999">
                <a:solidFill>
                  <a:srgbClr val="FFFFFF"/>
                </a:solidFill>
                <a:latin typeface="Canva Sans"/>
                <a:ea typeface="Canva Sans"/>
                <a:cs typeface="Canva Sans"/>
                <a:sym typeface="Canva Sans"/>
              </a:rPr>
              <a:t>•д-р Крістофер Міллер</a:t>
            </a:r>
          </a:p>
        </p:txBody>
      </p:sp>
      <p:sp>
        <p:nvSpPr>
          <p:cNvPr id="23" name="TextBox 23"/>
          <p:cNvSpPr txBox="1"/>
          <p:nvPr/>
        </p:nvSpPr>
        <p:spPr>
          <a:xfrm>
            <a:off x="13545382" y="8940444"/>
            <a:ext cx="4909563" cy="1298575"/>
          </a:xfrm>
          <a:prstGeom prst="rect">
            <a:avLst/>
          </a:prstGeom>
        </p:spPr>
        <p:txBody>
          <a:bodyPr lIns="0" tIns="0" rIns="0" bIns="0" rtlCol="0" anchor="t">
            <a:spAutoFit/>
          </a:bodyPr>
          <a:lstStyle/>
          <a:p>
            <a:pPr algn="ctr">
              <a:lnSpc>
                <a:spcPts val="3499"/>
              </a:lnSpc>
              <a:spcBef>
                <a:spcPct val="0"/>
              </a:spcBef>
            </a:pPr>
            <a:r>
              <a:rPr lang="en-US" sz="2499">
                <a:solidFill>
                  <a:srgbClr val="FFFFFF"/>
                </a:solidFill>
                <a:latin typeface="Canva Sans"/>
                <a:ea typeface="Canva Sans"/>
                <a:cs typeface="Canva Sans"/>
                <a:sym typeface="Canva Sans"/>
              </a:rPr>
              <a:t>•Пабло Ган, заступник Глави Місії Посольства Іспанії в Україні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Офіс">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Офіс">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Офіс">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796</TotalTime>
  <Words>5518</Words>
  <Application>Microsoft Office PowerPoint</Application>
  <PresentationFormat>Произвольный</PresentationFormat>
  <Paragraphs>434</Paragraphs>
  <Slides>47</Slides>
  <Notes>2</Notes>
  <HiddenSlides>0</HiddenSlides>
  <MMClips>0</MMClips>
  <ScaleCrop>false</ScaleCrop>
  <HeadingPairs>
    <vt:vector size="6" baseType="variant">
      <vt:variant>
        <vt:lpstr>Использованные шрифты</vt:lpstr>
      </vt:variant>
      <vt:variant>
        <vt:i4>9</vt:i4>
      </vt:variant>
      <vt:variant>
        <vt:lpstr>Тема</vt:lpstr>
      </vt:variant>
      <vt:variant>
        <vt:i4>1</vt:i4>
      </vt:variant>
      <vt:variant>
        <vt:lpstr>Заголовки слайдов</vt:lpstr>
      </vt:variant>
      <vt:variant>
        <vt:i4>47</vt:i4>
      </vt:variant>
    </vt:vector>
  </HeadingPairs>
  <TitlesOfParts>
    <vt:vector size="57" baseType="lpstr">
      <vt:lpstr>Arial</vt:lpstr>
      <vt:lpstr>Roboto Bold</vt:lpstr>
      <vt:lpstr>Calibri</vt:lpstr>
      <vt:lpstr>Canva Sans</vt:lpstr>
      <vt:lpstr>Roboto</vt:lpstr>
      <vt:lpstr>Aptos</vt:lpstr>
      <vt:lpstr>Montserrat Bold</vt:lpstr>
      <vt:lpstr>Segoe UI Historic</vt:lpstr>
      <vt:lpstr>Canva Sans Bold</vt:lpstr>
      <vt:lpstr>Office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Purple and White Modern Thesis Defense Education Presentation</dc:title>
  <dc:creator>Admin</dc:creator>
  <cp:lastModifiedBy>Dell_PC</cp:lastModifiedBy>
  <cp:revision>26</cp:revision>
  <dcterms:created xsi:type="dcterms:W3CDTF">2006-08-16T00:00:00Z</dcterms:created>
  <dcterms:modified xsi:type="dcterms:W3CDTF">2026-01-20T09:57:34Z</dcterms:modified>
  <dc:identifier>DAG9x-1TMYM</dc:identifier>
</cp:coreProperties>
</file>