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D9FF"/>
    <a:srgbClr val="E5EBFF"/>
    <a:srgbClr val="C9E9CD"/>
    <a:srgbClr val="F0F0F0"/>
    <a:srgbClr val="FFFF00"/>
    <a:srgbClr val="FDDFD7"/>
    <a:srgbClr val="FEE8A0"/>
    <a:srgbClr val="F8F7BA"/>
    <a:srgbClr val="FBF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9058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6868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36860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04617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Тематика курсу:</a:t>
            </a:r>
          </a:p>
        </p:txBody>
      </p:sp>
      <p:sp>
        <p:nvSpPr>
          <p:cNvPr id="9" name="Объект 2"/>
          <p:cNvSpPr>
            <a:spLocks noGrp="1"/>
          </p:cNvSpPr>
          <p:nvPr>
            <p:ph idx="10" hasCustomPrompt="1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Викладач:</a:t>
            </a:r>
          </a:p>
        </p:txBody>
      </p:sp>
      <p:sp>
        <p:nvSpPr>
          <p:cNvPr id="12" name="Объект 2"/>
          <p:cNvSpPr>
            <a:spLocks noGrp="1"/>
          </p:cNvSpPr>
          <p:nvPr>
            <p:ph idx="13" hasCustomPrompt="1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Отримані навички:</a:t>
            </a:r>
          </a:p>
        </p:txBody>
      </p:sp>
      <p:sp>
        <p:nvSpPr>
          <p:cNvPr id="14" name="Объект 2"/>
          <p:cNvSpPr>
            <a:spLocks noGrp="1"/>
          </p:cNvSpPr>
          <p:nvPr>
            <p:ph idx="15" hasCustomPrompt="1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Опис дисципліни (</a:t>
            </a:r>
            <a:r>
              <a:rPr lang="ru-RU" noProof="0" dirty="0"/>
              <a:t>короткий </a:t>
            </a:r>
            <a:r>
              <a:rPr lang="ru-RU" noProof="0" dirty="0" err="1"/>
              <a:t>зміст</a:t>
            </a:r>
            <a:r>
              <a:rPr lang="ru-RU" noProof="0" dirty="0"/>
              <a:t>, формат курсу, </a:t>
            </a:r>
            <a:r>
              <a:rPr lang="ru-RU" noProof="0" dirty="0" err="1"/>
              <a:t>кількість</a:t>
            </a:r>
            <a:r>
              <a:rPr lang="ru-RU" noProof="0" dirty="0"/>
              <a:t> годин)</a:t>
            </a:r>
            <a:r>
              <a:rPr lang="uk-UA" noProof="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534127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uk-UA" noProof="0" dirty="0"/>
              <a:t>Назва дисципліни / тренінгу</a:t>
            </a:r>
          </a:p>
        </p:txBody>
      </p:sp>
      <p:sp>
        <p:nvSpPr>
          <p:cNvPr id="10" name="Объект 2"/>
          <p:cNvSpPr>
            <a:spLocks noGrp="1"/>
          </p:cNvSpPr>
          <p:nvPr>
            <p:ph idx="11" hasCustomPrompt="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uk-UA" noProof="0" dirty="0"/>
              <a:t>Оцінювання (</a:t>
            </a:r>
            <a:r>
              <a:rPr lang="ru-RU" noProof="0" dirty="0" err="1"/>
              <a:t>кількість</a:t>
            </a:r>
            <a:r>
              <a:rPr lang="ru-RU" noProof="0" dirty="0"/>
              <a:t> </a:t>
            </a:r>
            <a:r>
              <a:rPr lang="ru-RU" noProof="0" dirty="0" err="1"/>
              <a:t>балів</a:t>
            </a:r>
            <a:r>
              <a:rPr lang="ru-RU" noProof="0" dirty="0"/>
              <a:t> за семестр та контроль, </a:t>
            </a:r>
            <a:r>
              <a:rPr lang="ru-RU" noProof="0" dirty="0" err="1"/>
              <a:t>вказати</a:t>
            </a:r>
            <a:r>
              <a:rPr lang="ru-RU" noProof="0" dirty="0"/>
              <a:t> </a:t>
            </a:r>
            <a:r>
              <a:rPr lang="ru-RU" noProof="0" dirty="0" err="1"/>
              <a:t>види</a:t>
            </a:r>
            <a:r>
              <a:rPr lang="ru-RU" noProof="0" dirty="0"/>
              <a:t> </a:t>
            </a:r>
            <a:r>
              <a:rPr lang="ru-RU" noProof="0" dirty="0" err="1"/>
              <a:t>робіт</a:t>
            </a:r>
            <a:r>
              <a:rPr lang="ru-RU" noProof="0" dirty="0"/>
              <a:t> за семестр</a:t>
            </a:r>
            <a:r>
              <a:rPr lang="uk-UA" noProof="0" dirty="0"/>
              <a:t>)</a:t>
            </a:r>
          </a:p>
        </p:txBody>
      </p:sp>
      <p:sp>
        <p:nvSpPr>
          <p:cNvPr id="11" name="Объект 2"/>
          <p:cNvSpPr>
            <a:spLocks noGrp="1"/>
          </p:cNvSpPr>
          <p:nvPr>
            <p:ph idx="12" hasCustomPrompt="1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ru-RU" noProof="0" dirty="0" err="1"/>
              <a:t>Додаткова</a:t>
            </a:r>
            <a:r>
              <a:rPr lang="ru-RU" noProof="0" dirty="0"/>
              <a:t> </a:t>
            </a:r>
            <a:r>
              <a:rPr lang="ru-RU" noProof="0" dirty="0" err="1"/>
              <a:t>інформація</a:t>
            </a:r>
            <a:r>
              <a:rPr lang="ru-RU" noProof="0" dirty="0"/>
              <a:t> (</a:t>
            </a:r>
            <a:r>
              <a:rPr lang="ru-RU" noProof="0" dirty="0" err="1"/>
              <a:t>технічні</a:t>
            </a:r>
            <a:r>
              <a:rPr lang="ru-RU" noProof="0" dirty="0"/>
              <a:t> </a:t>
            </a:r>
            <a:r>
              <a:rPr lang="ru-RU" noProof="0" dirty="0" err="1"/>
              <a:t>вимоги</a:t>
            </a:r>
            <a:r>
              <a:rPr lang="ru-RU" noProof="0" dirty="0"/>
              <a:t> до </a:t>
            </a:r>
            <a:r>
              <a:rPr lang="ru-RU" noProof="0" dirty="0" err="1"/>
              <a:t>проходження</a:t>
            </a:r>
            <a:r>
              <a:rPr lang="ru-RU" noProof="0" dirty="0"/>
              <a:t> курсу, </a:t>
            </a:r>
            <a:r>
              <a:rPr lang="ru-RU" noProof="0" dirty="0" err="1"/>
              <a:t>академічна</a:t>
            </a:r>
            <a:r>
              <a:rPr lang="ru-RU" noProof="0" dirty="0"/>
              <a:t> </a:t>
            </a:r>
            <a:r>
              <a:rPr lang="ru-RU" noProof="0" dirty="0" err="1"/>
              <a:t>доброчесність</a:t>
            </a:r>
            <a:r>
              <a:rPr lang="ru-RU" noProof="0" dirty="0"/>
              <a:t>, </a:t>
            </a:r>
            <a:r>
              <a:rPr lang="ru-RU" noProof="0" dirty="0" err="1"/>
              <a:t>графік</a:t>
            </a:r>
            <a:r>
              <a:rPr lang="ru-RU" noProof="0" dirty="0"/>
              <a:t> </a:t>
            </a:r>
            <a:r>
              <a:rPr lang="ru-RU" noProof="0" dirty="0" err="1"/>
              <a:t>консультування</a:t>
            </a:r>
            <a:r>
              <a:rPr lang="ru-RU" noProof="0" dirty="0"/>
              <a:t> </a:t>
            </a:r>
            <a:r>
              <a:rPr lang="uk-UA" noProof="0" dirty="0"/>
              <a:t>інше</a:t>
            </a:r>
            <a:r>
              <a:rPr lang="ru-RU" noProof="0" dirty="0"/>
              <a:t>)</a:t>
            </a:r>
          </a:p>
        </p:txBody>
      </p:sp>
      <p:sp>
        <p:nvSpPr>
          <p:cNvPr id="13" name="Объект 2"/>
          <p:cNvSpPr>
            <a:spLocks noGrp="1"/>
          </p:cNvSpPr>
          <p:nvPr>
            <p:ph idx="14" hasCustomPrompt="1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uk-UA" noProof="0" dirty="0"/>
              <a:t>Вимоги до робіт:</a:t>
            </a:r>
          </a:p>
        </p:txBody>
      </p:sp>
    </p:spTree>
    <p:extLst>
      <p:ext uri="{BB962C8B-B14F-4D97-AF65-F5344CB8AC3E}">
        <p14:creationId xmlns:p14="http://schemas.microsoft.com/office/powerpoint/2010/main" val="1159327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96359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  <a:r>
              <a:rPr lang="ru-RU" dirty="0"/>
              <a:t>/</a:t>
            </a:r>
            <a:r>
              <a:rPr lang="ru-RU" dirty="0" err="1"/>
              <a:t>тренінг</a:t>
            </a:r>
            <a:r>
              <a:rPr lang="ru-RU" dirty="0"/>
              <a:t>-курсу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2299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8890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9832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3981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4CD568-5D27-4293-990D-3C30D6C793F4}" type="datetimeFigureOut">
              <a:rPr lang="uk-UA" smtClean="0"/>
              <a:pPr/>
              <a:t>20.02.2026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B06FCCF-5B18-4D4E-B4D0-036448F3F522}" type="slidenum">
              <a:rPr lang="uk-UA" smtClean="0"/>
              <a:pPr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57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74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b="1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/>
              <a:t>Фінансовий аналіз</a:t>
            </a:r>
            <a:endParaRPr lang="uk-UA" b="1" dirty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defTabSz="540000">
              <a:spcBef>
                <a:spcPts val="0"/>
              </a:spcBef>
            </a:pPr>
            <a:r>
              <a:rPr lang="uk-UA" sz="1400" b="1" dirty="0"/>
              <a:t>Тематика курсу: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1. Значення і теоретичні основи фінансового аналізу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2. Інформаційне забезпечення фінансового аналізу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3. Аналіз майна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4. Аналіз оборотних активів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5. Аналіз джерел формування капіталу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6. Аналіз грошових потоків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7. Аналіз ліквідності і платоспроможності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8. Аналіз фінансової стійкості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9. Аналіз кредитоспроможності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10. Аналіз ділової активності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11. Аналіз прибутковості та рентабельності підприємства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12. Комплексний фінансовий аналіз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13. Аналіз і прогнозування можливого банкрутства</a:t>
            </a:r>
          </a:p>
          <a:p>
            <a:pPr>
              <a:spcBef>
                <a:spcPts val="0"/>
              </a:spcBef>
            </a:pPr>
            <a:r>
              <a:rPr lang="uk-UA" sz="1400" dirty="0"/>
              <a:t>Тема 14. Прогнозування показників фінансової звітності</a:t>
            </a: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>
          <a:xfrm>
            <a:off x="342899" y="1648417"/>
            <a:ext cx="3902529" cy="1186223"/>
          </a:xfrm>
        </p:spPr>
        <p:txBody>
          <a:bodyPr/>
          <a:lstStyle/>
          <a:p>
            <a:r>
              <a:rPr lang="uk-UA" b="1" dirty="0"/>
              <a:t>Викладач: </a:t>
            </a:r>
            <a:r>
              <a:rPr lang="uk-UA" dirty="0"/>
              <a:t>к.е.н., доцент кафедри фінансів і кредиту  Дранус Валентин Вікторович</a:t>
            </a:r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>
          <a:xfrm>
            <a:off x="342900" y="3056710"/>
            <a:ext cx="3902528" cy="3590276"/>
          </a:xfrm>
        </p:spPr>
        <p:txBody>
          <a:bodyPr>
            <a:noAutofit/>
          </a:bodyPr>
          <a:lstStyle/>
          <a:p>
            <a:pPr algn="just" defTabSz="432000">
              <a:spcBef>
                <a:spcPts val="0"/>
              </a:spcBef>
            </a:pPr>
            <a:r>
              <a:rPr lang="uk-UA" sz="1100" b="1" dirty="0"/>
              <a:t>Результати курсу:</a:t>
            </a:r>
          </a:p>
          <a:p>
            <a:pPr algn="just">
              <a:spcBef>
                <a:spcPts val="0"/>
              </a:spcBef>
            </a:pPr>
            <a:r>
              <a:rPr lang="uk-UA" sz="1100" b="1" i="1" dirty="0"/>
              <a:t>має знати</a:t>
            </a:r>
            <a:r>
              <a:rPr lang="uk-UA" sz="1100" b="1" dirty="0"/>
              <a:t>: </a:t>
            </a:r>
            <a:endParaRPr lang="ru-RU" sz="1100" b="1" dirty="0"/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теоретичні основи фінансового аналізу та його інформаційну базу;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порядок проведення зовнішнього та внутрішнього фінансового аналізу на підприємстві;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методику проведення фінансового аналізу підприємницької діяльності зовнішніми та внутрішніми користувачами</a:t>
            </a:r>
          </a:p>
          <a:p>
            <a:pPr>
              <a:spcBef>
                <a:spcPts val="0"/>
              </a:spcBef>
            </a:pPr>
            <a:r>
              <a:rPr lang="uk-UA" sz="1100" b="1" i="1" dirty="0"/>
              <a:t>має</a:t>
            </a:r>
            <a:r>
              <a:rPr lang="uk-UA" sz="1100" dirty="0"/>
              <a:t> </a:t>
            </a:r>
            <a:r>
              <a:rPr lang="uk-UA" sz="1100" b="1" i="1" dirty="0"/>
              <a:t>вміти</a:t>
            </a:r>
            <a:r>
              <a:rPr lang="uk-UA" sz="1100" b="1" dirty="0"/>
              <a:t>:</a:t>
            </a:r>
            <a:endParaRPr lang="ru-RU" sz="1100" b="1" dirty="0"/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аналізувати і контролювати фінансовий стан підприємств;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Визначати джерела формування фінансових ресурсів, показники ліквідності, фінансової стійкості, ділової активності, ефективності господарювання,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оцінювати інвестиційну привабливість та кредитоспроможність підприємства;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читати фінансову звітність підприємства;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виявляти резерви поліпшення результатів фінансової діяльності;</a:t>
            </a:r>
          </a:p>
          <a:p>
            <a:pPr lvl="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визначати напрями підвищення платоспроможності, запобігання банкрутству підприємств,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uk-UA" sz="1100" dirty="0"/>
              <a:t>прогнозувати фінансовий стан підприємства.</a:t>
            </a:r>
            <a:endParaRPr lang="ru-RU" sz="1100" dirty="0"/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724175"/>
          </a:xfrm>
        </p:spPr>
        <p:txBody>
          <a:bodyPr>
            <a:noAutofit/>
          </a:bodyPr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Формат</a:t>
            </a:r>
            <a:r>
              <a:rPr lang="uk-UA" sz="1400" dirty="0"/>
              <a:t>: вибіркова дисципліна 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Метою </a:t>
            </a:r>
            <a:r>
              <a:rPr lang="uk-UA" sz="1400" dirty="0"/>
              <a:t>вивчення дисципліни є формування у студентів теоретичних знань з основ та методології проведення фінансового аналізу підприємств.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Завданням </a:t>
            </a:r>
            <a:r>
              <a:rPr lang="uk-UA" sz="1400" dirty="0"/>
              <a:t>дисципліни є вивчення теоретичних засад і методології фінансового аналізу підприємств, набуття вмінь і навичок фінансового аналізу, виявлення резервів поліпшення ефективності виробництва та поліпшення фінансового стану.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Предметом </a:t>
            </a:r>
            <a:r>
              <a:rPr lang="uk-UA" sz="1400" dirty="0"/>
              <a:t>вивчення навчальної дисципліни є методи і прийоми аналізу фінансового стану та фінансових результатів діяльності підприємства.</a:t>
            </a:r>
          </a:p>
        </p:txBody>
      </p:sp>
    </p:spTree>
    <p:extLst>
      <p:ext uri="{BB962C8B-B14F-4D97-AF65-F5344CB8AC3E}">
        <p14:creationId xmlns:p14="http://schemas.microsoft.com/office/powerpoint/2010/main" val="2240167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altLang="ru-RU" b="1" dirty="0"/>
              <a:t>Фінансовий аналіз</a:t>
            </a:r>
            <a:endParaRPr lang="uk-UA" dirty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/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b="1" dirty="0"/>
              <a:t>Оцінювання: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Залік – 30 балів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Робота за семестр – 70 балів:</a:t>
            </a:r>
          </a:p>
          <a:p>
            <a:pPr>
              <a:lnSpc>
                <a:spcPct val="70000"/>
              </a:lnSpc>
              <a:spcBef>
                <a:spcPts val="0"/>
              </a:spcBef>
            </a:pPr>
            <a:r>
              <a:rPr lang="uk-UA" dirty="0"/>
              <a:t>- участь у дискусіях під час обговорення, вирішення ситуаційних  задач, презентації –  50 балів</a:t>
            </a:r>
          </a:p>
          <a:p>
            <a:pPr>
              <a:lnSpc>
                <a:spcPct val="70000"/>
              </a:lnSpc>
              <a:spcBef>
                <a:spcPts val="0"/>
              </a:spcBef>
              <a:buFontTx/>
              <a:buChar char="-"/>
            </a:pPr>
            <a:r>
              <a:rPr lang="uk-UA" dirty="0"/>
              <a:t>виконання наскрізного завдання та його презентація – 20 балів</a:t>
            </a:r>
          </a:p>
          <a:p>
            <a:pPr marL="342900" indent="-342900">
              <a:lnSpc>
                <a:spcPct val="70000"/>
              </a:lnSpc>
              <a:spcBef>
                <a:spcPts val="0"/>
              </a:spcBef>
              <a:buFontTx/>
              <a:buChar char="-"/>
            </a:pPr>
            <a:endParaRPr lang="uk-UA" dirty="0"/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Технічні вимоги:</a:t>
            </a:r>
            <a:r>
              <a:rPr lang="uk-UA" sz="1400" dirty="0"/>
              <a:t> </a:t>
            </a:r>
            <a:r>
              <a:rPr lang="en-US" sz="1400" dirty="0"/>
              <a:t>Wi-Fi</a:t>
            </a:r>
            <a:r>
              <a:rPr lang="uk-UA" sz="1400" dirty="0"/>
              <a:t> чи мобільний інтернет; гаджет, що дозволяє працювати з сайтами страхових компаній та НБУ; використання </a:t>
            </a:r>
            <a:r>
              <a:rPr lang="en-US" sz="1400" dirty="0"/>
              <a:t>Excel, PowerPoint</a:t>
            </a:r>
            <a:r>
              <a:rPr lang="ru-RU" sz="1400" dirty="0"/>
              <a:t>, </a:t>
            </a:r>
            <a:r>
              <a:rPr lang="en-US" sz="1400" dirty="0"/>
              <a:t> </a:t>
            </a:r>
            <a:r>
              <a:rPr lang="uk-UA" sz="1400" dirty="0"/>
              <a:t>мультимедійне обладнання 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Академічна доброчесність:</a:t>
            </a:r>
            <a:r>
              <a:rPr lang="uk-UA" sz="1400" dirty="0"/>
              <a:t> передбачає самостійне виконання контрольної роботи та підготовку наукового повідомлення, у разі наявності текстових збігів, копіювання, списування або фальсифікації даних робота не зараховується</a:t>
            </a:r>
          </a:p>
          <a:p>
            <a:pPr algn="just">
              <a:lnSpc>
                <a:spcPct val="70000"/>
              </a:lnSpc>
              <a:spcBef>
                <a:spcPts val="0"/>
              </a:spcBef>
            </a:pPr>
            <a:r>
              <a:rPr lang="uk-UA" sz="1400" b="1" dirty="0"/>
              <a:t>Консультації з дисципліни </a:t>
            </a:r>
            <a:r>
              <a:rPr lang="uk-UA" sz="1400" dirty="0"/>
              <a:t>проводяться згідно графіку консультацій кафедри фінансів і кредиту</a:t>
            </a: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uk-UA" sz="1600" b="1" dirty="0"/>
              <a:t>Вимоги до робіт:</a:t>
            </a:r>
          </a:p>
          <a:p>
            <a:pPr algn="just"/>
            <a:r>
              <a:rPr lang="uk-UA" sz="1600" dirty="0"/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аналітичних ситуаційних завдань; в командній роботі додатково оцінюється вміння розподілити обов'язки та злагоджена робота колективу, вирішення конфліктних ситуацій, що заважають вирішенню завдань.</a:t>
            </a:r>
            <a:endParaRPr lang="ru-RU" sz="1600" dirty="0"/>
          </a:p>
          <a:p>
            <a:pPr algn="just">
              <a:spcBef>
                <a:spcPts val="0"/>
              </a:spcBef>
            </a:pPr>
            <a:r>
              <a:rPr lang="uk-UA" sz="1600" dirty="0"/>
              <a:t>Презентації завдань виконуються за матеріалами підприємств, фінансових установ та організацій, що закріплена за студентом шляхом рендомного вибору та передбачають виконання завдань пов'язаних з прийняттям рішень в управлінні фінансами суб'єкта господарської діяльності.</a:t>
            </a:r>
          </a:p>
          <a:p>
            <a:pPr algn="just">
              <a:spcBef>
                <a:spcPts val="0"/>
              </a:spcBef>
            </a:pPr>
            <a:r>
              <a:rPr lang="uk-UA" sz="1600" dirty="0"/>
              <a:t>Критеріями оцінки презентації є: здатність до пошуку, оброблення та аналізу інформації з різних джерел, вміння демонструвати базові навички креативного та критичного мислення у дослідженнях та професійному спілкуванні, новизна, обґрунтованість розрахунків, відповідність змісту обраній темі, цілям і завданням, поставленим у завданні, ступінь розкриття теми.</a:t>
            </a:r>
          </a:p>
        </p:txBody>
      </p:sp>
    </p:spTree>
    <p:extLst>
      <p:ext uri="{BB962C8B-B14F-4D97-AF65-F5344CB8AC3E}">
        <p14:creationId xmlns:p14="http://schemas.microsoft.com/office/powerpoint/2010/main" val="774098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</TotalTime>
  <Words>532</Words>
  <Application>Microsoft Office PowerPoint</Application>
  <PresentationFormat>Широкий екран</PresentationFormat>
  <Paragraphs>47</Paragraphs>
  <Slides>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Фінансовий аналіз</vt:lpstr>
      <vt:lpstr>Фінансовий аналіз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lyzlovaulia4@gmail.com</cp:lastModifiedBy>
  <cp:revision>80</cp:revision>
  <dcterms:created xsi:type="dcterms:W3CDTF">2020-10-01T12:50:33Z</dcterms:created>
  <dcterms:modified xsi:type="dcterms:W3CDTF">2026-02-20T07:34:59Z</dcterms:modified>
</cp:coreProperties>
</file>