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FE07EB3-BEBD-4F59-9D2A-3A56D889D735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669A893-D3CE-48ED-A006-721DDB397D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7B85A1C-7532-43BF-8558-FAEEC6874499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CF3E979-690B-4B6F-BC0B-0FB1E150FA93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1FF198-5B5B-4FF2-9A9E-47C3F206925A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7154222-3F06-4595-9436-C7716D698497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C702399-B7EC-4DE1-AE88-E3BD06BEC6D2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9A42BE-5A70-4A86-9E08-2B5D0642591A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0F11527-A839-400D-A0CB-D31E0F8D9C3B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861F610-BB5B-4393-B1D2-15972FF4C3E1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6EFB07C-727D-4910-B3C3-816EF71DA9C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12991BA-083C-4194-B1E5-972C0BEFD06D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3E60811-8834-4451-AD36-A4B152FBC953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807DA3F-E602-4404-B0F6-F0000E0D922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02782EA-E45A-4898-ABA6-BD9E19EBE38A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18956C-A32C-4B36-958C-90FB9E16793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E3E3C6C-5D72-45B7-AD5D-6D09C78F5A20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D8B9A65-8600-4188-9CB3-56955DA56E5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4E7FB1A-0D42-4FB9-9CA9-DD69B3491343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7269477-9CE5-4D64-96F9-223D17D989C3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eaLnBrk="1" hangingPunct="1"/>
            <a:r>
              <a:rPr lang="uk-UA" sz="4000" b="1" dirty="0" smtClean="0"/>
              <a:t> </a:t>
            </a:r>
            <a:r>
              <a:rPr lang="uk-UA" sz="4000" b="1" dirty="0" err="1" smtClean="0">
                <a:sym typeface="+mn-ea"/>
              </a:rPr>
              <a:t>Економічна</a:t>
            </a:r>
            <a:r>
              <a:rPr lang="uk-UA" sz="4000" b="1" dirty="0" smtClean="0">
                <a:sym typeface="+mn-ea"/>
              </a:rPr>
              <a:t> </a:t>
            </a:r>
            <a:r>
              <a:rPr lang="uk-UA" sz="4000" b="1" dirty="0" err="1" smtClean="0">
                <a:sym typeface="+mn-ea"/>
              </a:rPr>
              <a:t>діагностика</a:t>
            </a:r>
            <a:endParaRPr lang="ru-RU" sz="4000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386263" y="3462338"/>
            <a:ext cx="7493000" cy="308610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dirty="0" smtClean="0"/>
              <a:t>Тематика курсу:</a:t>
            </a:r>
            <a:endParaRPr lang="ru-RU" sz="1400" b="1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b="1" dirty="0" smtClean="0"/>
              <a:t>Змістовий модуль 1. Діагностика як інструмент забезпечення ефективного функціонування і розвитку підприємства в конкурентному середовищі</a:t>
            </a:r>
            <a:r>
              <a:rPr lang="ru-RU" sz="1300" b="1" dirty="0" smtClean="0"/>
              <a:t> </a:t>
            </a:r>
            <a:endParaRPr lang="uk-UA" sz="1300" b="1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Предмет, метод, сутність та завдання економічної діагностики</a:t>
            </a:r>
            <a:r>
              <a:rPr lang="ru-RU" sz="1300" dirty="0" smtClean="0"/>
              <a:t> </a:t>
            </a:r>
            <a:r>
              <a:rPr lang="uk-UA" sz="1300" dirty="0" smtClean="0"/>
              <a:t>. 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конкурентного середовища підприємства.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Оцінка стратегічного протистояння.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</a:t>
            </a:r>
            <a:r>
              <a:rPr lang="uk-UA" sz="1300" dirty="0" err="1" smtClean="0"/>
              <a:t>конкурентноздатності</a:t>
            </a:r>
            <a:r>
              <a:rPr lang="uk-UA" sz="1300" dirty="0" smtClean="0"/>
              <a:t> підприємства.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</a:t>
            </a:r>
            <a:r>
              <a:rPr lang="uk-UA" sz="1300" dirty="0" err="1" smtClean="0"/>
              <a:t>конкурентноздатності</a:t>
            </a:r>
            <a:r>
              <a:rPr lang="uk-UA" sz="1300" dirty="0" smtClean="0"/>
              <a:t> продукції.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майна, ринкова ціна підприємства.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b="1" dirty="0" smtClean="0"/>
              <a:t>Змістовний модуль 2. Діагностика потенціалу підприємства та оцінка його стану</a:t>
            </a:r>
            <a:r>
              <a:rPr lang="ru-RU" sz="1300" b="1" dirty="0" smtClean="0"/>
              <a:t> </a:t>
            </a:r>
            <a:endParaRPr lang="uk-UA" sz="1300" b="1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Управлінська діагностика.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виробничого потенціалу підприємства.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Фінансова діагностика.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економічної безпеки підприємства.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Діагностика економічної культури підприємства</a:t>
            </a:r>
            <a:r>
              <a:rPr lang="uk-UA" sz="1300" dirty="0" smtClean="0"/>
              <a:t>.</a:t>
            </a:r>
            <a:endParaRPr lang="en-US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Прийняття управлінських рішень за результатами комплексної діагностики</a:t>
            </a:r>
            <a:endParaRPr lang="uk-UA" sz="1300" dirty="0" smtClean="0"/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647825"/>
            <a:ext cx="3727450" cy="96774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 eaLnBrk="1" hangingPunct="1">
              <a:lnSpc>
                <a:spcPct val="100000"/>
              </a:lnSpc>
              <a:buFont typeface="Arial" panose="020B0604020202020204" pitchFamily="34" charset="0"/>
              <a:buNone/>
              <a:defRPr/>
            </a:pPr>
            <a:r>
              <a:rPr lang="uk-UA" sz="1600" b="1" dirty="0" smtClean="0"/>
              <a:t>Викладач: </a:t>
            </a:r>
            <a:r>
              <a:rPr lang="uk-UA" sz="1600" dirty="0" err="1" smtClean="0"/>
              <a:t>к.е.н</a:t>
            </a:r>
            <a:r>
              <a:rPr lang="uk-UA" sz="1600" dirty="0" smtClean="0"/>
              <a:t>., доцент кафедри менеджменту </a:t>
            </a:r>
            <a:r>
              <a:rPr lang="uk-UA" sz="1600" dirty="0" err="1" smtClean="0"/>
              <a:t>Нетудихата</a:t>
            </a:r>
            <a:r>
              <a:rPr lang="uk-UA" sz="1600" dirty="0" smtClean="0"/>
              <a:t> Костянтин Леонтійович</a:t>
            </a:r>
            <a:endParaRPr lang="ru-RU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23850" y="3175000"/>
            <a:ext cx="3736975" cy="342900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uk-UA" sz="1200" b="1" smtClean="0"/>
              <a:t>Результати курсу:</a:t>
            </a:r>
            <a:endParaRPr lang="uk-UA" sz="1200" b="1" smtClean="0"/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uk-UA" sz="1200" b="1" smtClean="0">
                <a:latin typeface="Calibri" panose="020F0502020204030204" pitchFamily="34" charset="0"/>
              </a:rPr>
              <a:t>знати: </a:t>
            </a:r>
            <a:endParaRPr lang="uk-UA" sz="1200" b="1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ключові поняття, види і зміст економічної діагностики;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методи управлінської, фінансової діагностики та діагностики виробничого потенціалу підприємства;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особливості організації і техніки оцінки ринкової вартості підприємства та діагностики його майна відповідно до норм чинного законодавства; 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конкурентоспроможність підприємства і його продукції на ринку;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відстеження ступеня ефективності систем економічної безпеки та корпоративної культури.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uk-UA" sz="1200" b="1" smtClean="0">
                <a:latin typeface="Calibri" panose="020F0502020204030204" pitchFamily="34" charset="0"/>
              </a:rPr>
              <a:t>вміти, в змозі продемонструвати: </a:t>
            </a:r>
            <a:endParaRPr lang="uk-UA" sz="1200" b="1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вільно оперувати економічними поняттями дисципліни;</a:t>
            </a:r>
            <a:endParaRPr lang="uk-UA" sz="1200" smtClean="0">
              <a:latin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</a:pPr>
            <a:r>
              <a:rPr lang="uk-UA" sz="1200" smtClean="0">
                <a:latin typeface="Calibri" panose="020F0502020204030204" pitchFamily="34" charset="0"/>
              </a:rPr>
              <a:t>самостійно виконувати техніко-економічні розрахунки, які пов’язані з аналізом та обґрунтуванням раціональних та ефективних рішень.</a:t>
            </a:r>
            <a:r>
              <a:rPr lang="ru-RU" sz="1200" smtClean="0">
                <a:latin typeface="Calibri" panose="020F0502020204030204" pitchFamily="34" charset="0"/>
              </a:rPr>
              <a:t> </a:t>
            </a:r>
            <a:endParaRPr lang="uk-UA" sz="1200" smtClean="0">
              <a:latin typeface="Calibri" panose="020F0502020204030204" pitchFamily="34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395788" y="1647825"/>
            <a:ext cx="7473950" cy="171450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b="1" dirty="0" smtClean="0"/>
              <a:t>Метою </a:t>
            </a:r>
            <a:r>
              <a:rPr lang="uk-UA" sz="1300" dirty="0" smtClean="0"/>
              <a:t>вивчення дисципліни є надання знань про використання різноманітного методологічного апарату та інструментарію для визначення стану підприємства в ринковому середовищі та опрацювання комплексу заходів, спрямованих на поліпшення цього стану.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b="1" dirty="0" smtClean="0"/>
              <a:t>Очікувані результати навчання:</a:t>
            </a:r>
            <a:r>
              <a:rPr lang="uk-UA" sz="1300" dirty="0" smtClean="0"/>
              <a:t> поглиблення знань студентів в галузі економіки та управління економічними процесами; розвиток аналітичних здібностей; формування практичних навичок управління</a:t>
            </a:r>
            <a:r>
              <a:rPr lang="en-US" sz="1300" dirty="0" smtClean="0"/>
              <a:t> </a:t>
            </a:r>
            <a:r>
              <a:rPr lang="ru-RU" sz="1300" dirty="0" smtClean="0"/>
              <a:t>та </a:t>
            </a:r>
            <a:r>
              <a:rPr lang="uk-UA" sz="1300" dirty="0" smtClean="0"/>
              <a:t>сучасного економічного мислення.</a:t>
            </a:r>
            <a:endParaRPr lang="uk-UA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300" dirty="0" smtClean="0"/>
              <a:t>Дисципліна виступає основою для написання аналітичного розділу бакалаврської роботи</a:t>
            </a:r>
            <a:r>
              <a:rPr lang="ru-RU" sz="1300" dirty="0" smtClean="0"/>
              <a:t> </a:t>
            </a:r>
            <a:endParaRPr lang="ru-RU" sz="1300" dirty="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sz="1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eaLnBrk="1" hangingPunct="1"/>
            <a:r>
              <a:rPr lang="uk-UA" sz="4000" b="1" dirty="0" err="1" smtClean="0">
                <a:sym typeface="+mn-ea"/>
              </a:rPr>
              <a:t>Економічна</a:t>
            </a:r>
            <a:r>
              <a:rPr lang="uk-UA" sz="4000" b="1" dirty="0" smtClean="0">
                <a:sym typeface="+mn-ea"/>
              </a:rPr>
              <a:t> </a:t>
            </a:r>
            <a:r>
              <a:rPr lang="uk-UA" sz="4000" b="1" dirty="0" err="1" smtClean="0">
                <a:sym typeface="+mn-ea"/>
              </a:rPr>
              <a:t>діагностика </a:t>
            </a:r>
            <a:endParaRPr lang="ru-RU" sz="4000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395605" y="1682750"/>
            <a:ext cx="5540375" cy="19024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0" indent="0" latinLnBrk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b="1" smtClean="0">
                <a:sym typeface="+mn-ea"/>
              </a:rPr>
              <a:t>Оцінювання:</a:t>
            </a:r>
            <a:endParaRPr lang="uk-UA" sz="1600" b="1" smtClean="0"/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smtClean="0">
                <a:sym typeface="+mn-ea"/>
              </a:rPr>
              <a:t>Залік/Іспит–  30/40 балів</a:t>
            </a:r>
            <a:endParaRPr lang="uk-UA" sz="1600" smtClean="0"/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smtClean="0">
                <a:sym typeface="+mn-ea"/>
              </a:rPr>
              <a:t>Робота за семестр – 70/60 балів:</a:t>
            </a:r>
            <a:endParaRPr lang="uk-UA" sz="1600" smtClean="0">
              <a:sym typeface="+mn-ea"/>
            </a:endParaRPr>
          </a:p>
          <a:p>
            <a:pPr marL="0" indent="0" latinLnBrk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600" smtClean="0">
                <a:sym typeface="+mn-ea"/>
              </a:rPr>
              <a:t>відповіді та дискусії під час обговорення, розв'язування задач, вирішення ситуаційних завдань, тестування,  самостійна робота з дисципліни </a:t>
            </a:r>
            <a:endParaRPr lang="uk-UA" sz="1600" smtClean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77825" y="3878580"/>
            <a:ext cx="5600700" cy="2646045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 algn="just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smtClean="0"/>
              <a:t>Технічні вимоги:</a:t>
            </a:r>
            <a:r>
              <a:rPr lang="uk-UA" sz="1400" smtClean="0"/>
              <a:t> </a:t>
            </a:r>
            <a:r>
              <a:rPr lang="en-US" sz="1400" smtClean="0"/>
              <a:t>Wi-Fi</a:t>
            </a:r>
            <a:r>
              <a:rPr lang="uk-UA" sz="1400" smtClean="0"/>
              <a:t> чи мобільний інтернет; гаджет, що дозволяє здійснювати пошук аналітичної інформації </a:t>
            </a:r>
            <a:endParaRPr lang="uk-UA" sz="14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uk-UA" sz="1400" b="1" smtClean="0"/>
              <a:t>Академічна доброчесність:</a:t>
            </a:r>
            <a:r>
              <a:rPr lang="uk-UA" sz="1400" smtClean="0"/>
              <a:t> передбачає самостійне виконання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4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ru-RU" sz="1400" smtClean="0"/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557838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marL="0" indent="0">
              <a:spcBef>
                <a:spcPts val="0"/>
              </a:spcBef>
              <a:buNone/>
            </a:pPr>
            <a:r>
              <a:rPr lang="uk-UA" sz="1600" b="1" dirty="0">
                <a:sym typeface="+mn-ea"/>
              </a:rPr>
              <a:t>Вимоги до робіт:</a:t>
            </a:r>
            <a:endParaRPr lang="uk-UA" sz="1600" b="1" dirty="0"/>
          </a:p>
          <a:p>
            <a:pPr marL="0" indent="0" algn="just">
              <a:buNone/>
            </a:pPr>
            <a:r>
              <a:rPr lang="uk-UA" sz="1600" dirty="0"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600" dirty="0">
                <a:sym typeface="+mn-ea"/>
              </a:rPr>
              <a:t>Тестування</a:t>
            </a:r>
            <a:r>
              <a:rPr lang="uk-UA" altLang="en-US" sz="1600" dirty="0">
                <a:sym typeface="+mn-ea"/>
              </a:rPr>
              <a:t>, пи</a:t>
            </a:r>
            <a:r>
              <a:rPr lang="en-US" altLang="en-US" sz="1600" dirty="0"/>
              <a:t>итання є відкриті та вибір однієї або декількох правильних відповідей</a:t>
            </a:r>
            <a:endParaRPr lang="en-US" altLang="en-US" sz="1600" dirty="0"/>
          </a:p>
          <a:p>
            <a:pPr marL="0" indent="0" algn="just">
              <a:buNone/>
            </a:pPr>
            <a:r>
              <a:rPr lang="uk-UA" sz="1600" dirty="0"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600" dirty="0">
                <a:sym typeface="+mn-ea"/>
              </a:rPr>
              <a:t>. </a:t>
            </a:r>
            <a:endParaRPr lang="en-US" sz="1600" dirty="0">
              <a:sym typeface="+mn-ea"/>
            </a:endParaRPr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uk-UA" sz="1600" smtClean="0"/>
              <a:t>.</a:t>
            </a: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  <a:p>
            <a:pPr marL="0" indent="0" eaLnBrk="1" hangingPunct="1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  <a:defRPr/>
            </a:pPr>
            <a:endParaRPr lang="uk-UA" sz="1600" smtClean="0"/>
          </a:p>
        </p:txBody>
      </p:sp>
      <p:pic>
        <p:nvPicPr>
          <p:cNvPr id="15367" name="Picture 7" descr="скачанные файлы (4)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9136063" y="4703763"/>
            <a:ext cx="268605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3120</Words>
  <Application>WPS Presentation</Application>
  <PresentationFormat>Произвольный</PresentationFormat>
  <Paragraphs>58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Calibri Light</vt:lpstr>
      <vt:lpstr>Тема Office</vt:lpstr>
      <vt:lpstr> Економічна діагностика (тренінг-курс)</vt:lpstr>
      <vt:lpstr>Економічна діагностика (тренінг-курс)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37</cp:revision>
  <dcterms:created xsi:type="dcterms:W3CDTF">2020-10-01T12:50:00Z</dcterms:created>
  <dcterms:modified xsi:type="dcterms:W3CDTF">2026-02-11T16:02:59Z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EBAF1EB2D67B485F905CFD1B82FBC9F7_13</vt:lpwstr>
  </property>
  <property fmtid="{D5CDD505-2E9C-101B-9397-08002B2CF9AE}" pid="3" name="KSOProductBuildVer">
    <vt:lpwstr>1033-12.2.0.23196</vt:lpwstr>
  </property>
</Properties>
</file>