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D9FF"/>
    <a:srgbClr val="E5EBFF"/>
    <a:srgbClr val="C9E9CD"/>
    <a:srgbClr val="F0F0F0"/>
    <a:srgbClr val="FFFF00"/>
    <a:srgbClr val="FDDFD7"/>
    <a:srgbClr val="FEE8A0"/>
    <a:srgbClr val="F8F7BA"/>
    <a:srgbClr val="FBF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6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09058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68689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279842" y="3400651"/>
            <a:ext cx="3617406" cy="31207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936860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4617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42900" y="334108"/>
            <a:ext cx="11554348" cy="967152"/>
          </a:xfrm>
          <a:prstGeom prst="rect">
            <a:avLst/>
          </a:prstGeom>
          <a:solidFill>
            <a:srgbClr val="E5EBFF">
              <a:alpha val="69804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b="0">
                <a:latin typeface="+mj-lt"/>
              </a:defRPr>
            </a:lvl1pPr>
          </a:lstStyle>
          <a:p>
            <a:r>
              <a:rPr lang="uk-UA" noProof="0" dirty="0"/>
              <a:t>Назва дисципліни / тренінгу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4466492" y="3560885"/>
            <a:ext cx="7430756" cy="3086100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Тематика курсу:</a:t>
            </a:r>
          </a:p>
        </p:txBody>
      </p:sp>
      <p:sp>
        <p:nvSpPr>
          <p:cNvPr id="9" name="Объект 2"/>
          <p:cNvSpPr>
            <a:spLocks noGrp="1"/>
          </p:cNvSpPr>
          <p:nvPr>
            <p:ph idx="10" hasCustomPrompt="1"/>
          </p:nvPr>
        </p:nvSpPr>
        <p:spPr>
          <a:xfrm>
            <a:off x="342900" y="1648417"/>
            <a:ext cx="3727938" cy="1580924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Викладач:</a:t>
            </a:r>
          </a:p>
        </p:txBody>
      </p:sp>
      <p:sp>
        <p:nvSpPr>
          <p:cNvPr id="12" name="Объект 2"/>
          <p:cNvSpPr>
            <a:spLocks noGrp="1"/>
          </p:cNvSpPr>
          <p:nvPr>
            <p:ph idx="13" hasCustomPrompt="1"/>
          </p:nvPr>
        </p:nvSpPr>
        <p:spPr>
          <a:xfrm>
            <a:off x="342900" y="3560885"/>
            <a:ext cx="3727938" cy="3086100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Отримані навички:</a:t>
            </a:r>
          </a:p>
        </p:txBody>
      </p:sp>
      <p:sp>
        <p:nvSpPr>
          <p:cNvPr id="14" name="Объект 2"/>
          <p:cNvSpPr>
            <a:spLocks noGrp="1"/>
          </p:cNvSpPr>
          <p:nvPr>
            <p:ph idx="15" hasCustomPrompt="1"/>
          </p:nvPr>
        </p:nvSpPr>
        <p:spPr>
          <a:xfrm>
            <a:off x="4466492" y="1648417"/>
            <a:ext cx="7430756" cy="1580925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rmAutofit/>
          </a:bodyPr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Опис дисципліни (</a:t>
            </a:r>
            <a:r>
              <a:rPr lang="ru-RU" noProof="0" dirty="0"/>
              <a:t>короткий </a:t>
            </a:r>
            <a:r>
              <a:rPr lang="ru-RU" noProof="0" dirty="0" err="1"/>
              <a:t>зміст</a:t>
            </a:r>
            <a:r>
              <a:rPr lang="ru-RU" noProof="0" dirty="0"/>
              <a:t>, формат курсу, </a:t>
            </a:r>
            <a:r>
              <a:rPr lang="ru-RU" noProof="0" dirty="0" err="1"/>
              <a:t>кількість</a:t>
            </a:r>
            <a:r>
              <a:rPr lang="ru-RU" noProof="0" dirty="0"/>
              <a:t> годин)</a:t>
            </a:r>
            <a:r>
              <a:rPr lang="uk-UA" noProof="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534127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78070" y="351692"/>
            <a:ext cx="11556835" cy="1037493"/>
          </a:xfrm>
          <a:prstGeom prst="rect">
            <a:avLst/>
          </a:prstGeom>
          <a:solidFill>
            <a:srgbClr val="E5EBFF">
              <a:alpha val="69804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b="0">
                <a:latin typeface="+mj-lt"/>
              </a:defRPr>
            </a:lvl1pPr>
          </a:lstStyle>
          <a:p>
            <a:r>
              <a:rPr lang="uk-UA" noProof="0" dirty="0"/>
              <a:t>Назва дисципліни / тренінгу</a:t>
            </a:r>
          </a:p>
        </p:txBody>
      </p:sp>
      <p:sp>
        <p:nvSpPr>
          <p:cNvPr id="10" name="Объект 2"/>
          <p:cNvSpPr>
            <a:spLocks noGrp="1"/>
          </p:cNvSpPr>
          <p:nvPr>
            <p:ph idx="11" hasCustomPrompt="1"/>
          </p:nvPr>
        </p:nvSpPr>
        <p:spPr>
          <a:xfrm>
            <a:off x="378070" y="1760885"/>
            <a:ext cx="5600699" cy="2855078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rmAutofit/>
          </a:bodyPr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Оцінювання (</a:t>
            </a:r>
            <a:r>
              <a:rPr lang="ru-RU" noProof="0" dirty="0" err="1"/>
              <a:t>кількість</a:t>
            </a:r>
            <a:r>
              <a:rPr lang="ru-RU" noProof="0" dirty="0"/>
              <a:t> </a:t>
            </a:r>
            <a:r>
              <a:rPr lang="ru-RU" noProof="0" dirty="0" err="1"/>
              <a:t>балів</a:t>
            </a:r>
            <a:r>
              <a:rPr lang="ru-RU" noProof="0" dirty="0"/>
              <a:t> за семестр та контроль, </a:t>
            </a:r>
            <a:r>
              <a:rPr lang="ru-RU" noProof="0" dirty="0" err="1"/>
              <a:t>вказати</a:t>
            </a:r>
            <a:r>
              <a:rPr lang="ru-RU" noProof="0" dirty="0"/>
              <a:t> </a:t>
            </a:r>
            <a:r>
              <a:rPr lang="ru-RU" noProof="0" dirty="0" err="1"/>
              <a:t>види</a:t>
            </a:r>
            <a:r>
              <a:rPr lang="ru-RU" noProof="0" dirty="0"/>
              <a:t> </a:t>
            </a:r>
            <a:r>
              <a:rPr lang="ru-RU" noProof="0" dirty="0" err="1"/>
              <a:t>робіт</a:t>
            </a:r>
            <a:r>
              <a:rPr lang="ru-RU" noProof="0" dirty="0"/>
              <a:t> за семестр</a:t>
            </a:r>
            <a:r>
              <a:rPr lang="uk-UA" noProof="0" dirty="0"/>
              <a:t>)</a:t>
            </a:r>
          </a:p>
        </p:txBody>
      </p:sp>
      <p:sp>
        <p:nvSpPr>
          <p:cNvPr id="11" name="Объект 2"/>
          <p:cNvSpPr>
            <a:spLocks noGrp="1"/>
          </p:cNvSpPr>
          <p:nvPr>
            <p:ph idx="12" hasCustomPrompt="1"/>
          </p:nvPr>
        </p:nvSpPr>
        <p:spPr>
          <a:xfrm>
            <a:off x="378070" y="5017292"/>
            <a:ext cx="5600699" cy="1506599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Autofit/>
          </a:bodyPr>
          <a:lstStyle>
            <a:lvl1pPr>
              <a:defRPr sz="2200" b="0" baseline="0">
                <a:latin typeface="+mj-lt"/>
              </a:defRPr>
            </a:lvl1pPr>
          </a:lstStyle>
          <a:p>
            <a:pPr lvl="0"/>
            <a:r>
              <a:rPr lang="ru-RU" noProof="0" dirty="0" err="1"/>
              <a:t>Додаткова</a:t>
            </a:r>
            <a:r>
              <a:rPr lang="ru-RU" noProof="0" dirty="0"/>
              <a:t> </a:t>
            </a:r>
            <a:r>
              <a:rPr lang="ru-RU" noProof="0" dirty="0" err="1"/>
              <a:t>інформація</a:t>
            </a:r>
            <a:r>
              <a:rPr lang="ru-RU" noProof="0" dirty="0"/>
              <a:t> (</a:t>
            </a:r>
            <a:r>
              <a:rPr lang="ru-RU" noProof="0" dirty="0" err="1"/>
              <a:t>технічні</a:t>
            </a:r>
            <a:r>
              <a:rPr lang="ru-RU" noProof="0" dirty="0"/>
              <a:t> </a:t>
            </a:r>
            <a:r>
              <a:rPr lang="ru-RU" noProof="0" dirty="0" err="1"/>
              <a:t>вимоги</a:t>
            </a:r>
            <a:r>
              <a:rPr lang="ru-RU" noProof="0" dirty="0"/>
              <a:t> до </a:t>
            </a:r>
            <a:r>
              <a:rPr lang="ru-RU" noProof="0" dirty="0" err="1"/>
              <a:t>проходження</a:t>
            </a:r>
            <a:r>
              <a:rPr lang="ru-RU" noProof="0" dirty="0"/>
              <a:t> курсу, </a:t>
            </a:r>
            <a:r>
              <a:rPr lang="ru-RU" noProof="0" dirty="0" err="1"/>
              <a:t>академічна</a:t>
            </a:r>
            <a:r>
              <a:rPr lang="ru-RU" noProof="0" dirty="0"/>
              <a:t> </a:t>
            </a:r>
            <a:r>
              <a:rPr lang="ru-RU" noProof="0" dirty="0" err="1"/>
              <a:t>доброчесність</a:t>
            </a:r>
            <a:r>
              <a:rPr lang="ru-RU" noProof="0" dirty="0"/>
              <a:t>, </a:t>
            </a:r>
            <a:r>
              <a:rPr lang="ru-RU" noProof="0" dirty="0" err="1"/>
              <a:t>графік</a:t>
            </a:r>
            <a:r>
              <a:rPr lang="ru-RU" noProof="0" dirty="0"/>
              <a:t> </a:t>
            </a:r>
            <a:r>
              <a:rPr lang="ru-RU" noProof="0" dirty="0" err="1"/>
              <a:t>консультування</a:t>
            </a:r>
            <a:r>
              <a:rPr lang="ru-RU" noProof="0" dirty="0"/>
              <a:t> </a:t>
            </a:r>
            <a:r>
              <a:rPr lang="uk-UA" noProof="0" dirty="0"/>
              <a:t>інше</a:t>
            </a:r>
            <a:r>
              <a:rPr lang="ru-RU" noProof="0" dirty="0"/>
              <a:t>)</a:t>
            </a:r>
          </a:p>
        </p:txBody>
      </p:sp>
      <p:sp>
        <p:nvSpPr>
          <p:cNvPr id="13" name="Объект 2"/>
          <p:cNvSpPr>
            <a:spLocks noGrp="1"/>
          </p:cNvSpPr>
          <p:nvPr>
            <p:ph idx="14" hasCustomPrompt="1"/>
          </p:nvPr>
        </p:nvSpPr>
        <p:spPr>
          <a:xfrm>
            <a:off x="6409592" y="1740878"/>
            <a:ext cx="5486400" cy="4783014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 baseline="0">
                <a:latin typeface="+mj-lt"/>
              </a:defRPr>
            </a:lvl1pPr>
          </a:lstStyle>
          <a:p>
            <a:pPr lvl="0"/>
            <a:r>
              <a:rPr lang="uk-UA" noProof="0" dirty="0"/>
              <a:t>Вимоги до робіт:</a:t>
            </a:r>
          </a:p>
        </p:txBody>
      </p:sp>
    </p:spTree>
    <p:extLst>
      <p:ext uri="{BB962C8B-B14F-4D97-AF65-F5344CB8AC3E}">
        <p14:creationId xmlns:p14="http://schemas.microsoft.com/office/powerpoint/2010/main" val="1159327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96359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dirty="0" err="1"/>
              <a:t>Назва</a:t>
            </a:r>
            <a:r>
              <a:rPr lang="ru-RU" dirty="0"/>
              <a:t> </a:t>
            </a:r>
            <a:r>
              <a:rPr lang="ru-RU" dirty="0" err="1"/>
              <a:t>дисципліни</a:t>
            </a:r>
            <a:r>
              <a:rPr lang="ru-RU" dirty="0"/>
              <a:t>/</a:t>
            </a:r>
            <a:r>
              <a:rPr lang="ru-RU" dirty="0" err="1"/>
              <a:t>тренінг</a:t>
            </a:r>
            <a:r>
              <a:rPr lang="ru-RU" dirty="0"/>
              <a:t>-курсу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2299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38890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89832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3981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10.02.2026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85759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alphaModFix amt="20000"/>
            <a:lum/>
          </a:blip>
          <a:srcRect/>
          <a:tile tx="190500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74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b="1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247898" y="345983"/>
            <a:ext cx="11554348" cy="967152"/>
          </a:xfrm>
        </p:spPr>
        <p:txBody>
          <a:bodyPr/>
          <a:lstStyle/>
          <a:p>
            <a:r>
              <a:rPr lang="uk-UA" dirty="0"/>
              <a:t>Бізнес комунікації</a:t>
            </a:r>
          </a:p>
        </p:txBody>
      </p:sp>
      <p:sp>
        <p:nvSpPr>
          <p:cNvPr id="11" name="Объект 10"/>
          <p:cNvSpPr>
            <a:spLocks noGrp="1"/>
          </p:cNvSpPr>
          <p:nvPr>
            <p:ph idx="1"/>
          </p:nvPr>
        </p:nvSpPr>
        <p:spPr>
          <a:xfrm>
            <a:off x="4466492" y="3560885"/>
            <a:ext cx="7430756" cy="3101172"/>
          </a:xfrm>
        </p:spPr>
        <p:txBody>
          <a:bodyPr numCol="2">
            <a:normAutofit fontScale="85000" lnSpcReduction="20000"/>
          </a:bodyPr>
          <a:lstStyle/>
          <a:p>
            <a:pPr defTabSz="540000">
              <a:spcBef>
                <a:spcPts val="200"/>
              </a:spcBef>
            </a:pPr>
            <a:endParaRPr lang="uk-UA" sz="1800" b="1" dirty="0">
              <a:latin typeface="Times New Roman" pitchFamily="18" charset="0"/>
              <a:cs typeface="Times New Roman" pitchFamily="18" charset="0"/>
            </a:endParaRPr>
          </a:p>
          <a:p>
            <a:pPr defTabSz="540000">
              <a:spcBef>
                <a:spcPts val="200"/>
              </a:spcBef>
            </a:pPr>
            <a:r>
              <a:rPr lang="uk-UA" sz="1800" b="1" dirty="0">
                <a:latin typeface="Times New Roman" pitchFamily="18" charset="0"/>
                <a:cs typeface="Times New Roman" pitchFamily="18" charset="0"/>
              </a:rPr>
              <a:t>Тематика курсу:</a:t>
            </a:r>
            <a:endParaRPr lang="uk-UA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Тема 1. Теоретичні основи комунікації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Тема 2. Комунікація та її значення у бізнесі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Тема 3. Комунікативна компетентність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Тема 4. Комунікативний тренінг та його місце у процесі управління</a:t>
            </a:r>
          </a:p>
          <a:p>
            <a:pPr>
              <a:defRPr/>
            </a:pP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Тема 5. Ділові переговори та їх завдання в управлінні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Тема 6. Стратегія проведення переговорів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Тема 7. Правила і норми проведення ділових зустрічей </a:t>
            </a:r>
          </a:p>
          <a:p>
            <a:pPr>
              <a:defRPr/>
            </a:pPr>
            <a:endParaRPr lang="uk-UA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Тема 8. Підготовка та планування ділової зустрічі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Тема 9. Ділова атрибутика й одяг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Тема 10. Техніка ділового спілкування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Тема 11. Розвиток письмової комунікації та правила складання ділових листів </a:t>
            </a:r>
          </a:p>
          <a:p>
            <a:pPr>
              <a:defRPr/>
            </a:pP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Тема 12. Стратегії ефективної комунікації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Тема 13. Формування команди в організації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Тема 14. 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Коучінг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та його значення у розвитку комунікації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Тема 15. Спілкування у конфліктних ситуаціях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endParaRPr lang="ru-RU" sz="1800" b="1" dirty="0">
              <a:solidFill>
                <a:srgbClr val="039FD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Объект 11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uk-UA" b="1" dirty="0"/>
              <a:t>Викладач: </a:t>
            </a:r>
            <a:r>
              <a:rPr lang="uk-UA" dirty="0"/>
              <a:t>к.е.н., доцент кафедри менеджменту  Дранус Любов Сергіївна</a:t>
            </a:r>
          </a:p>
        </p:txBody>
      </p:sp>
      <p:sp>
        <p:nvSpPr>
          <p:cNvPr id="13" name="Объект 12"/>
          <p:cNvSpPr>
            <a:spLocks noGrp="1"/>
          </p:cNvSpPr>
          <p:nvPr>
            <p:ph idx="13"/>
          </p:nvPr>
        </p:nvSpPr>
        <p:spPr/>
        <p:txBody>
          <a:bodyPr>
            <a:noAutofit/>
          </a:bodyPr>
          <a:lstStyle/>
          <a:p>
            <a:pPr algn="just" defTabSz="432000">
              <a:spcBef>
                <a:spcPts val="0"/>
              </a:spcBef>
            </a:pPr>
            <a:r>
              <a:rPr lang="uk-UA" sz="1100" b="1" dirty="0"/>
              <a:t>Результати курсу:</a:t>
            </a:r>
          </a:p>
          <a:p>
            <a:pPr algn="just" defTabSz="432000">
              <a:spcBef>
                <a:spcPts val="0"/>
              </a:spcBef>
            </a:pPr>
            <a:r>
              <a:rPr lang="uk-UA" sz="1100" b="1" i="1" dirty="0"/>
              <a:t>Знання:</a:t>
            </a:r>
            <a:endParaRPr lang="uk-UA" sz="1100" dirty="0"/>
          </a:p>
          <a:p>
            <a:pPr algn="just">
              <a:spcBef>
                <a:spcPts val="0"/>
              </a:spcBef>
            </a:pPr>
            <a:r>
              <a:rPr lang="uk-UA" sz="1100" dirty="0"/>
              <a:t>- основні типи комунікативної особистості, типи конфліктів у процесі ділової комунікації, мовленнєвий етикет та моделі взаємодії, методи мотивації та само мотивації успішності у бізнесі; </a:t>
            </a:r>
          </a:p>
          <a:p>
            <a:pPr algn="just">
              <a:spcBef>
                <a:spcPts val="0"/>
              </a:spcBef>
            </a:pPr>
            <a:r>
              <a:rPr lang="uk-UA" sz="1100" dirty="0"/>
              <a:t>- міжкультурні особливості ведення бізнесу, найважніші труднощі міжкультурної взаємодії; </a:t>
            </a:r>
          </a:p>
          <a:p>
            <a:pPr algn="just">
              <a:spcBef>
                <a:spcPts val="0"/>
              </a:spcBef>
            </a:pPr>
            <a:r>
              <a:rPr lang="uk-UA" sz="1100" dirty="0"/>
              <a:t>- основні принципи, правила та особливості ділового листування, структуру ділових листів, звернень, звітів, резюме, доповідей, презентацій.</a:t>
            </a:r>
            <a:endParaRPr lang="fr-FR" sz="1100" dirty="0"/>
          </a:p>
          <a:p>
            <a:pPr algn="just" defTabSz="360000">
              <a:spcBef>
                <a:spcPts val="0"/>
              </a:spcBef>
            </a:pPr>
            <a:r>
              <a:rPr lang="uk-UA" sz="1100" b="1" dirty="0"/>
              <a:t>Навички:</a:t>
            </a:r>
          </a:p>
          <a:p>
            <a:pPr algn="just">
              <a:spcBef>
                <a:spcPts val="0"/>
              </a:spcBef>
            </a:pPr>
            <a:r>
              <a:rPr lang="uk-UA" sz="1100" dirty="0"/>
              <a:t>- знайти індивідуальний стиль спілкування, застосовувати різноманітні засоби переконання, оцінити конфліктну ситуацію;</a:t>
            </a: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uk-UA" sz="1100" dirty="0"/>
              <a:t> встановлювати референтні зв’язки між висловлюванням та наміром мовця, необхідні для бізнес комунікації з дотриманням правил ділового спілкування; </a:t>
            </a:r>
            <a:endParaRPr lang="ru-RU" sz="1100" b="1" dirty="0">
              <a:solidFill>
                <a:srgbClr val="039FD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spcBef>
                <a:spcPts val="0"/>
              </a:spcBef>
              <a:buFontTx/>
              <a:buChar char="-"/>
            </a:pPr>
            <a:r>
              <a:rPr lang="ru-RU" sz="1100" b="1" dirty="0">
                <a:solidFill>
                  <a:srgbClr val="039FD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100" dirty="0"/>
              <a:t>запобігати непорозуміння, яке може виникнути через специфіку вербальної/невербальної комунікації.</a:t>
            </a:r>
            <a:endParaRPr lang="fr-FR" sz="1100" dirty="0"/>
          </a:p>
          <a:p>
            <a:pPr>
              <a:spcBef>
                <a:spcPts val="0"/>
              </a:spcBef>
            </a:pPr>
            <a:r>
              <a:rPr lang="uk-UA" sz="1100" dirty="0"/>
              <a:t>.</a:t>
            </a:r>
            <a:endParaRPr lang="ru-RU" sz="1100" dirty="0"/>
          </a:p>
        </p:txBody>
      </p:sp>
      <p:sp>
        <p:nvSpPr>
          <p:cNvPr id="14" name="Объект 13"/>
          <p:cNvSpPr>
            <a:spLocks noGrp="1"/>
          </p:cNvSpPr>
          <p:nvPr>
            <p:ph idx="15"/>
          </p:nvPr>
        </p:nvSpPr>
        <p:spPr>
          <a:xfrm>
            <a:off x="4466492" y="1648417"/>
            <a:ext cx="7430756" cy="1724175"/>
          </a:xfrm>
        </p:spPr>
        <p:txBody>
          <a:bodyPr>
            <a:normAutofit/>
          </a:bodyPr>
          <a:lstStyle/>
          <a:p>
            <a:pPr algn="just">
              <a:spcBef>
                <a:spcPts val="200"/>
              </a:spcBef>
            </a:pPr>
            <a:r>
              <a:rPr lang="uk-UA" b="1" dirty="0"/>
              <a:t>Формат</a:t>
            </a:r>
            <a:r>
              <a:rPr lang="uk-UA" dirty="0"/>
              <a:t>: вибіркова дисципліна </a:t>
            </a:r>
          </a:p>
          <a:p>
            <a:pPr algn="just"/>
            <a:r>
              <a:rPr lang="uk-UA" b="1" dirty="0"/>
              <a:t>Мета</a:t>
            </a:r>
            <a:r>
              <a:rPr lang="uk-UA" dirty="0"/>
              <a:t>: </a:t>
            </a:r>
            <a:r>
              <a:rPr lang="uk-UA" sz="2100" dirty="0"/>
              <a:t>надати студентам уявлення про розвиток комунікаційних навичок, стилі та засоби управління комунікацією, проведення ділових переговорів, організацію, мотивацію персоналу та вдосконалення особистих навичок спілкування.</a:t>
            </a:r>
            <a:r>
              <a:rPr lang="fr-FR" sz="2100" dirty="0"/>
              <a:t>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40167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30569" y="339817"/>
            <a:ext cx="11556835" cy="1037493"/>
          </a:xfrm>
        </p:spPr>
        <p:txBody>
          <a:bodyPr/>
          <a:lstStyle/>
          <a:p>
            <a:r>
              <a:rPr lang="uk-UA" dirty="0"/>
              <a:t>Бізнес комунікації</a:t>
            </a:r>
          </a:p>
        </p:txBody>
      </p:sp>
      <p:sp>
        <p:nvSpPr>
          <p:cNvPr id="8" name="Объект 7"/>
          <p:cNvSpPr>
            <a:spLocks noGrp="1"/>
          </p:cNvSpPr>
          <p:nvPr>
            <p:ph idx="11"/>
          </p:nvPr>
        </p:nvSpPr>
        <p:spPr>
          <a:xfrm>
            <a:off x="378070" y="1760885"/>
            <a:ext cx="5600699" cy="2573609"/>
          </a:xfrm>
        </p:spPr>
        <p:txBody>
          <a:bodyPr>
            <a:normAutofit/>
          </a:bodyPr>
          <a:lstStyle/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uk-UA" b="1" dirty="0"/>
              <a:t>Оцінювання:</a:t>
            </a:r>
          </a:p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uk-UA"/>
              <a:t>Семестровий контроль </a:t>
            </a:r>
            <a:r>
              <a:rPr lang="uk-UA" dirty="0"/>
              <a:t>– 40/30 балів</a:t>
            </a:r>
          </a:p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uk-UA" dirty="0"/>
              <a:t>Робота за семестр – 60/70 балів:</a:t>
            </a:r>
          </a:p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uk-UA" dirty="0"/>
              <a:t>- участь в дискусії під час обговорення, розв’язання ситуаційних завдань, презентації, участь у діловій грі –  45/55 балів</a:t>
            </a:r>
          </a:p>
          <a:p>
            <a:pPr>
              <a:lnSpc>
                <a:spcPct val="70000"/>
              </a:lnSpc>
              <a:spcBef>
                <a:spcPts val="0"/>
              </a:spcBef>
              <a:buFontTx/>
              <a:buChar char="-"/>
            </a:pPr>
            <a:r>
              <a:rPr lang="uk-UA" dirty="0"/>
              <a:t>виконання контрольної роботи – 10 балів</a:t>
            </a:r>
          </a:p>
          <a:p>
            <a:pPr>
              <a:lnSpc>
                <a:spcPct val="70000"/>
              </a:lnSpc>
              <a:spcBef>
                <a:spcPts val="0"/>
              </a:spcBef>
              <a:buFontTx/>
              <a:buChar char="-"/>
            </a:pPr>
            <a:r>
              <a:rPr lang="uk-UA" dirty="0"/>
              <a:t> наукове повідомлення та його презентація – 5 балів</a:t>
            </a:r>
          </a:p>
          <a:p>
            <a:pPr>
              <a:lnSpc>
                <a:spcPct val="70000"/>
              </a:lnSpc>
              <a:spcBef>
                <a:spcPts val="0"/>
              </a:spcBef>
              <a:buFontTx/>
              <a:buChar char="-"/>
            </a:pPr>
            <a:r>
              <a:rPr lang="uk-UA" dirty="0"/>
              <a:t> кейсові завдання</a:t>
            </a:r>
          </a:p>
          <a:p>
            <a:pPr marL="342900" indent="-342900">
              <a:lnSpc>
                <a:spcPct val="70000"/>
              </a:lnSpc>
              <a:spcBef>
                <a:spcPts val="0"/>
              </a:spcBef>
              <a:buFontTx/>
              <a:buChar char="-"/>
            </a:pPr>
            <a:endParaRPr lang="uk-UA" dirty="0"/>
          </a:p>
        </p:txBody>
      </p:sp>
      <p:sp>
        <p:nvSpPr>
          <p:cNvPr id="9" name="Объект 8"/>
          <p:cNvSpPr>
            <a:spLocks noGrp="1"/>
          </p:cNvSpPr>
          <p:nvPr>
            <p:ph idx="12"/>
          </p:nvPr>
        </p:nvSpPr>
        <p:spPr>
          <a:xfrm>
            <a:off x="378070" y="4512623"/>
            <a:ext cx="5600699" cy="2011269"/>
          </a:xfrm>
        </p:spPr>
        <p:txBody>
          <a:bodyPr/>
          <a:lstStyle/>
          <a:p>
            <a:pPr algn="just">
              <a:lnSpc>
                <a:spcPct val="70000"/>
              </a:lnSpc>
              <a:spcBef>
                <a:spcPts val="0"/>
              </a:spcBef>
            </a:pPr>
            <a:r>
              <a:rPr lang="uk-UA" sz="1400" b="1" dirty="0"/>
              <a:t>Технічні вимоги:</a:t>
            </a:r>
            <a:r>
              <a:rPr lang="uk-UA" sz="1400" dirty="0"/>
              <a:t> Для більш якісного викладання лекційного матеріалу та зручного проведення семінарських занять аудиторії мають бути забезпечені мультимедійним обладнанням та наявним доступом до </a:t>
            </a:r>
            <a:r>
              <a:rPr lang="en-US" sz="1400" dirty="0"/>
              <a:t>WI FI</a:t>
            </a:r>
            <a:r>
              <a:rPr lang="uk-UA" sz="1400" dirty="0"/>
              <a:t>, системою електронного навчанняMoodle3.9, </a:t>
            </a:r>
            <a:r>
              <a:rPr lang="uk-UA" sz="1400" dirty="0" err="1"/>
              <a:t>тренінгова</a:t>
            </a:r>
            <a:r>
              <a:rPr lang="uk-UA" sz="1400" dirty="0"/>
              <a:t> аудиторія (дошка, </a:t>
            </a:r>
            <a:r>
              <a:rPr lang="uk-UA" sz="1400" dirty="0" err="1"/>
              <a:t>фліпчарт</a:t>
            </a:r>
            <a:r>
              <a:rPr lang="uk-UA" sz="1400" dirty="0"/>
              <a:t>, комплект канцелярського приладдя)</a:t>
            </a:r>
          </a:p>
          <a:p>
            <a:pPr algn="just">
              <a:lnSpc>
                <a:spcPct val="70000"/>
              </a:lnSpc>
              <a:spcBef>
                <a:spcPts val="0"/>
              </a:spcBef>
            </a:pPr>
            <a:r>
              <a:rPr lang="uk-UA" sz="1400" b="1" dirty="0"/>
              <a:t>Академічна доброчесність:</a:t>
            </a:r>
            <a:r>
              <a:rPr lang="uk-UA" sz="1400" dirty="0"/>
              <a:t> передбачає самостійне виконання контрольної роботи та підготовку наукового повідомлення, у разі наявності текстових збігів, копіювання, списування або фальсифікації даних робота не зараховується</a:t>
            </a:r>
          </a:p>
          <a:p>
            <a:pPr algn="just">
              <a:lnSpc>
                <a:spcPct val="70000"/>
              </a:lnSpc>
              <a:spcBef>
                <a:spcPts val="0"/>
              </a:spcBef>
            </a:pPr>
            <a:r>
              <a:rPr lang="uk-UA" sz="1400" b="1" dirty="0"/>
              <a:t>Консультації з дисципліни </a:t>
            </a:r>
            <a:r>
              <a:rPr lang="uk-UA" sz="1400" dirty="0"/>
              <a:t>проводяться згідно графіку консультацій кафедри менеджменту, аудиторія 10-325</a:t>
            </a:r>
          </a:p>
        </p:txBody>
      </p:sp>
      <p:sp>
        <p:nvSpPr>
          <p:cNvPr id="10" name="Объект 9"/>
          <p:cNvSpPr>
            <a:spLocks noGrp="1"/>
          </p:cNvSpPr>
          <p:nvPr>
            <p:ph idx="14"/>
          </p:nvPr>
        </p:nvSpPr>
        <p:spPr>
          <a:xfrm>
            <a:off x="6409592" y="1615044"/>
            <a:ext cx="5486400" cy="4908848"/>
          </a:xfrm>
        </p:spPr>
        <p:txBody>
          <a:bodyPr/>
          <a:lstStyle/>
          <a:p>
            <a:r>
              <a:rPr lang="uk-UA" sz="1600" dirty="0"/>
              <a:t>Вимоги до робіт:</a:t>
            </a:r>
          </a:p>
          <a:p>
            <a:r>
              <a:rPr lang="uk-UA" sz="1600" dirty="0"/>
              <a:t>Під час роботи на семінарах оцінюється активна участь під час обговорення та відповідей на питання, володіння теоретичним матеріалом та вміння його використовувати при вирішенні ситуаційних завдань; в командній роботі додатково оцінюється вміння розподілити обов'язки та злагоджена робота колективу, вирішення конфліктних ситуацій, що заважають вирішенню завдань.</a:t>
            </a:r>
            <a:endParaRPr lang="ru-RU" sz="1600" dirty="0"/>
          </a:p>
          <a:p>
            <a:r>
              <a:rPr lang="uk-UA" sz="1600" dirty="0"/>
              <a:t>Контрольна робота проводиться письмово в аудиторії та складається з 3відкритих питань, що базуються на лекційному матеріалі</a:t>
            </a:r>
          </a:p>
          <a:p>
            <a:r>
              <a:rPr lang="uk-UA" sz="1600" dirty="0"/>
              <a:t>Наукове повідомлення готується за запропонованою тематикою, орієнтовний обсяг 10-15 аркушів формату А4 друкованого тексту (до 10 слайдів презентації).  Кількість опрацьованої літератури - не менше ніж 10-15 джерел (крім підручників).  Оцінюється: новизна, обґрунтованість вибору джерел літератури, відповідність змісту обраній темі, цілям і завданням, поставленим у вступі, ступінь розкриття теми та вміння презентувати.</a:t>
            </a:r>
          </a:p>
          <a:p>
            <a:r>
              <a:rPr lang="uk-UA" sz="1600" dirty="0"/>
              <a:t>Вирішення </a:t>
            </a:r>
            <a:r>
              <a:rPr lang="uk-UA" sz="1600" dirty="0" err="1"/>
              <a:t>кейсових</a:t>
            </a:r>
            <a:r>
              <a:rPr lang="uk-UA" sz="1600" dirty="0"/>
              <a:t> завдань передбачає творчий підхід та роботу в командах</a:t>
            </a: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7740980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686</TotalTime>
  <Words>572</Words>
  <Application>Microsoft Office PowerPoint</Application>
  <PresentationFormat>Широкий екран</PresentationFormat>
  <Paragraphs>48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Тема Office</vt:lpstr>
      <vt:lpstr>Бізнес комунікації</vt:lpstr>
      <vt:lpstr>Бізнес комунікації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 ДИСЦИПЛІНИ/ТК</dc:title>
  <dc:creator>Пользователь Windows</dc:creator>
  <cp:lastModifiedBy>Любов Дранус</cp:lastModifiedBy>
  <cp:revision>57</cp:revision>
  <dcterms:created xsi:type="dcterms:W3CDTF">2020-10-01T12:50:33Z</dcterms:created>
  <dcterms:modified xsi:type="dcterms:W3CDTF">2026-02-10T11:51:41Z</dcterms:modified>
</cp:coreProperties>
</file>