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9" r:id="rId3"/>
    <p:sldId id="260" r:id="rId4"/>
  </p:sldIdLst>
  <p:sldSz cx="12192000" cy="6858000"/>
  <p:notesSz cx="6858000" cy="9144000"/>
  <p:defaultTextStyle>
    <a:defPPr>
      <a:defRPr lang="uk-UA"/>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D9FF"/>
    <a:srgbClr val="E5EBFF"/>
    <a:srgbClr val="C9E9CD"/>
    <a:srgbClr val="F0F0F0"/>
    <a:srgbClr val="FFFF00"/>
    <a:srgbClr val="FDDFD7"/>
    <a:srgbClr val="FEE8A0"/>
    <a:srgbClr val="F8F7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105" d="100"/>
          <a:sy n="105" d="100"/>
        </p:scale>
        <p:origin x="-96" y="-1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50830C4A-C037-4C5A-8F7B-F183F82C60D3}" type="datetimeFigureOut">
              <a:rPr lang="uk-UA"/>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89ED1664-005B-44AB-9B0A-AEF7947A85AE}" type="slidenum">
              <a:rPr lang="uk-UA"/>
            </a:fld>
            <a:endParaRPr lang="uk-UA"/>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a:prstGeom prst="rect">
            <a:avLst/>
          </a:prstGeo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uk-UA" noProof="0"/>
          </a:p>
        </p:txBody>
      </p:sp>
      <p:sp>
        <p:nvSpPr>
          <p:cNvPr id="4" name="Текст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Дата 4"/>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932F1742-8B51-4E84-A1D5-502B1856DEC8}" type="datetimeFigureOut">
              <a:rPr lang="uk-UA"/>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15B96E06-79AA-42E6-BFF2-B4EA89E9BB9C}" type="slidenum">
              <a:rPr lang="uk-UA"/>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92097" y="365125"/>
            <a:ext cx="7305151" cy="1325563"/>
          </a:xfrm>
          <a:prstGeom prst="rect">
            <a:avLst/>
          </a:prstGeom>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279842" y="3400651"/>
            <a:ext cx="3617406" cy="3120728"/>
          </a:xfrm>
          <a:prstGeom prst="rect">
            <a:avLst/>
          </a:prstGeo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DC22B08B-CE22-4D76-B947-25BE91437C3D}" type="datetimeFigureOut">
              <a:rPr lang="uk-UA"/>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8409F3F5-A6D7-4886-8744-449920F29605}" type="slidenum">
              <a:rPr lang="uk-UA"/>
            </a:fld>
            <a:endParaRPr lang="uk-UA"/>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a:prstGeom prst="rect">
            <a:avLst/>
          </a:prstGeo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a:prstGeom prst="rect">
            <a:avLst/>
          </a:prstGeo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1B5D3BB5-6340-4A53-9DFD-8A87DFDD136D}" type="datetimeFigureOut">
              <a:rPr lang="uk-UA"/>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254EA169-B964-4735-ACE5-7CFEC9772010}" type="slidenum">
              <a:rPr lang="uk-UA"/>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34108"/>
            <a:ext cx="11554348" cy="967152"/>
          </a:xfrm>
          <a:prstGeom prst="rect">
            <a:avLst/>
          </a:prstGeom>
          <a:solidFill>
            <a:srgbClr val="E5EBFF">
              <a:alpha val="69804"/>
            </a:srgbClr>
          </a:solidFill>
          <a:ln>
            <a:solidFill>
              <a:srgbClr val="CDD9FF"/>
            </a:solidFill>
          </a:ln>
        </p:spPr>
        <p:txBody>
          <a:bodyPr anchor="ctr"/>
          <a:lstStyle>
            <a:lvl1pPr>
              <a:defRPr b="0">
                <a:latin typeface="+mj-lt"/>
              </a:defRPr>
            </a:lvl1pPr>
          </a:lstStyle>
          <a:p>
            <a:r>
              <a:rPr lang="en-US" noProof="0" dirty="0" smtClean="0"/>
              <a:t>Образец заголовка</a:t>
            </a:r>
            <a:endParaRPr lang="uk-UA" noProof="0" dirty="0"/>
          </a:p>
        </p:txBody>
      </p:sp>
      <p:sp>
        <p:nvSpPr>
          <p:cNvPr id="3" name="Объект 2"/>
          <p:cNvSpPr>
            <a:spLocks noGrp="1"/>
          </p:cNvSpPr>
          <p:nvPr>
            <p:ph idx="1"/>
          </p:nvPr>
        </p:nvSpPr>
        <p:spPr>
          <a:xfrm>
            <a:off x="4466492" y="3560885"/>
            <a:ext cx="7430756" cy="3086100"/>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en-US" noProof="0" dirty="0" smtClean="0"/>
              <a:t>Образец текста</a:t>
            </a:r>
            <a:endParaRPr lang="en-US" noProof="0" dirty="0" smtClean="0"/>
          </a:p>
        </p:txBody>
      </p:sp>
      <p:sp>
        <p:nvSpPr>
          <p:cNvPr id="9" name="Объект 2"/>
          <p:cNvSpPr>
            <a:spLocks noGrp="1"/>
          </p:cNvSpPr>
          <p:nvPr>
            <p:ph idx="10"/>
          </p:nvPr>
        </p:nvSpPr>
        <p:spPr>
          <a:xfrm>
            <a:off x="342900" y="1648417"/>
            <a:ext cx="3727938" cy="1580924"/>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en-US" noProof="0" dirty="0" smtClean="0"/>
              <a:t>Образец текста</a:t>
            </a:r>
            <a:endParaRPr lang="en-US" noProof="0" dirty="0" smtClean="0"/>
          </a:p>
        </p:txBody>
      </p:sp>
      <p:sp>
        <p:nvSpPr>
          <p:cNvPr id="12" name="Объект 2"/>
          <p:cNvSpPr>
            <a:spLocks noGrp="1"/>
          </p:cNvSpPr>
          <p:nvPr>
            <p:ph idx="13"/>
          </p:nvPr>
        </p:nvSpPr>
        <p:spPr>
          <a:xfrm>
            <a:off x="342900" y="3560885"/>
            <a:ext cx="3727938" cy="3086100"/>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en-US" noProof="0" dirty="0" smtClean="0"/>
              <a:t>Образец текста</a:t>
            </a:r>
            <a:endParaRPr lang="en-US" noProof="0" dirty="0" smtClean="0"/>
          </a:p>
        </p:txBody>
      </p:sp>
      <p:sp>
        <p:nvSpPr>
          <p:cNvPr id="14" name="Объект 2"/>
          <p:cNvSpPr>
            <a:spLocks noGrp="1"/>
          </p:cNvSpPr>
          <p:nvPr>
            <p:ph idx="15"/>
          </p:nvPr>
        </p:nvSpPr>
        <p:spPr>
          <a:xfrm>
            <a:off x="4466492" y="1648417"/>
            <a:ext cx="7430756" cy="1580925"/>
          </a:xfrm>
          <a:prstGeom prst="rect">
            <a:avLst/>
          </a:prstGeom>
          <a:solidFill>
            <a:srgbClr val="F0F0F0">
              <a:alpha val="69020"/>
            </a:srgbClr>
          </a:solidFill>
          <a:ln>
            <a:solidFill>
              <a:srgbClr val="CDD9FF"/>
            </a:solidFill>
          </a:ln>
        </p:spPr>
        <p:txBody>
          <a:bodyPr anchor="ctr">
            <a:normAutofit/>
          </a:bodyPr>
          <a:lstStyle>
            <a:lvl1pPr>
              <a:defRPr sz="2200" b="0">
                <a:latin typeface="+mj-lt"/>
              </a:defRPr>
            </a:lvl1pPr>
          </a:lstStyle>
          <a:p>
            <a:pPr lvl="0"/>
            <a:r>
              <a:rPr lang="en-US" noProof="0" dirty="0" smtClean="0"/>
              <a:t>Образец текста</a:t>
            </a:r>
            <a:endParaRPr lang="en-US" noProof="0"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8070" y="351692"/>
            <a:ext cx="11556835" cy="1037493"/>
          </a:xfrm>
          <a:prstGeom prst="rect">
            <a:avLst/>
          </a:prstGeom>
          <a:solidFill>
            <a:srgbClr val="E5EBFF">
              <a:alpha val="69804"/>
            </a:srgbClr>
          </a:solidFill>
          <a:ln>
            <a:solidFill>
              <a:srgbClr val="CDD9FF"/>
            </a:solidFill>
          </a:ln>
        </p:spPr>
        <p:txBody>
          <a:bodyPr anchor="ctr"/>
          <a:lstStyle>
            <a:lvl1pPr>
              <a:defRPr b="0">
                <a:latin typeface="+mj-lt"/>
              </a:defRPr>
            </a:lvl1pPr>
          </a:lstStyle>
          <a:p>
            <a:r>
              <a:rPr lang="en-US" noProof="0" dirty="0" smtClean="0"/>
              <a:t>Образец заголовка</a:t>
            </a:r>
            <a:endParaRPr lang="uk-UA" noProof="0" dirty="0"/>
          </a:p>
        </p:txBody>
      </p:sp>
      <p:sp>
        <p:nvSpPr>
          <p:cNvPr id="10" name="Объект 2"/>
          <p:cNvSpPr>
            <a:spLocks noGrp="1"/>
          </p:cNvSpPr>
          <p:nvPr>
            <p:ph idx="11"/>
          </p:nvPr>
        </p:nvSpPr>
        <p:spPr>
          <a:xfrm>
            <a:off x="378070" y="1760885"/>
            <a:ext cx="5600699" cy="2855078"/>
          </a:xfrm>
          <a:prstGeom prst="rect">
            <a:avLst/>
          </a:prstGeom>
          <a:solidFill>
            <a:srgbClr val="F0F0F0">
              <a:alpha val="69020"/>
            </a:srgbClr>
          </a:solidFill>
          <a:ln>
            <a:solidFill>
              <a:srgbClr val="CDD9FF"/>
            </a:solidFill>
          </a:ln>
        </p:spPr>
        <p:txBody>
          <a:bodyPr anchor="ctr">
            <a:normAutofit/>
          </a:bodyPr>
          <a:lstStyle>
            <a:lvl1pPr>
              <a:defRPr sz="2200" b="0">
                <a:latin typeface="+mj-lt"/>
              </a:defRPr>
            </a:lvl1pPr>
          </a:lstStyle>
          <a:p>
            <a:pPr lvl="0"/>
            <a:r>
              <a:rPr lang="en-US" noProof="0" dirty="0" smtClean="0"/>
              <a:t>Образец текста</a:t>
            </a:r>
            <a:endParaRPr lang="en-US" noProof="0" dirty="0" smtClean="0"/>
          </a:p>
        </p:txBody>
      </p:sp>
      <p:sp>
        <p:nvSpPr>
          <p:cNvPr id="11" name="Объект 2"/>
          <p:cNvSpPr>
            <a:spLocks noGrp="1"/>
          </p:cNvSpPr>
          <p:nvPr>
            <p:ph idx="12"/>
          </p:nvPr>
        </p:nvSpPr>
        <p:spPr>
          <a:xfrm>
            <a:off x="378070" y="5017292"/>
            <a:ext cx="5600699" cy="1506599"/>
          </a:xfrm>
          <a:prstGeom prst="rect">
            <a:avLst/>
          </a:prstGeom>
          <a:solidFill>
            <a:srgbClr val="F0F0F0">
              <a:alpha val="69020"/>
            </a:srgbClr>
          </a:solidFill>
          <a:ln>
            <a:solidFill>
              <a:srgbClr val="CDD9FF"/>
            </a:solidFill>
          </a:ln>
        </p:spPr>
        <p:txBody>
          <a:bodyPr anchor="ctr">
            <a:noAutofit/>
          </a:bodyPr>
          <a:lstStyle>
            <a:lvl1pPr>
              <a:defRPr sz="2200" b="0" baseline="0">
                <a:latin typeface="+mj-lt"/>
              </a:defRPr>
            </a:lvl1pPr>
          </a:lstStyle>
          <a:p>
            <a:pPr lvl="0"/>
            <a:r>
              <a:rPr lang="en-US" noProof="0" dirty="0" err="1" smtClean="0"/>
              <a:t>Образец текста</a:t>
            </a:r>
            <a:endParaRPr lang="en-US" noProof="0" dirty="0" err="1" smtClean="0"/>
          </a:p>
        </p:txBody>
      </p:sp>
      <p:sp>
        <p:nvSpPr>
          <p:cNvPr id="13" name="Объект 2"/>
          <p:cNvSpPr>
            <a:spLocks noGrp="1"/>
          </p:cNvSpPr>
          <p:nvPr>
            <p:ph idx="14"/>
          </p:nvPr>
        </p:nvSpPr>
        <p:spPr>
          <a:xfrm>
            <a:off x="6409592" y="1740878"/>
            <a:ext cx="5486400" cy="4783014"/>
          </a:xfrm>
          <a:prstGeom prst="rect">
            <a:avLst/>
          </a:prstGeom>
          <a:solidFill>
            <a:srgbClr val="F0F0F0">
              <a:alpha val="69020"/>
            </a:srgbClr>
          </a:solidFill>
          <a:ln>
            <a:solidFill>
              <a:srgbClr val="CDD9FF"/>
            </a:solidFill>
          </a:ln>
        </p:spPr>
        <p:txBody>
          <a:bodyPr anchor="ctr"/>
          <a:lstStyle>
            <a:lvl1pPr>
              <a:defRPr sz="2200" b="0" baseline="0">
                <a:latin typeface="+mj-lt"/>
              </a:defRPr>
            </a:lvl1pPr>
          </a:lstStyle>
          <a:p>
            <a:pPr lvl="0"/>
            <a:r>
              <a:rPr lang="en-US" noProof="0" dirty="0" smtClean="0"/>
              <a:t>Образец текста</a:t>
            </a:r>
            <a:endParaRPr lang="en-US" noProof="0" dirty="0"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a:prstGeom prst="rect">
            <a:avLst/>
          </a:prstGeo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endParaRPr lang="ru-RU" smtClean="0"/>
          </a:p>
        </p:txBody>
      </p:sp>
      <p:sp>
        <p:nvSpPr>
          <p:cNvPr id="4" name="Дата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F3525DDA-8B4E-4EEE-8712-12047F00F5A7}" type="datetimeFigureOut">
              <a:rPr lang="uk-UA"/>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C4E4F933-8599-4A68-A89E-164962245365}" type="slidenum">
              <a:rPr lang="uk-UA"/>
            </a:fld>
            <a:endParaRPr lang="uk-UA"/>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92097" y="365125"/>
            <a:ext cx="7305151" cy="1325563"/>
          </a:xfrm>
          <a:prstGeom prst="rect">
            <a:avLst/>
          </a:prstGeom>
        </p:spPr>
        <p:txBody>
          <a:bodyPr/>
          <a:lstStyle>
            <a:lvl1pPr>
              <a:defRPr/>
            </a:lvl1pPr>
          </a:lstStyle>
          <a:p>
            <a:r>
              <a:rPr lang="en-US" dirty="0" err="1" smtClean="0"/>
              <a:t>Образец заголовка</a:t>
            </a:r>
            <a:endParaRPr lang="uk-UA" dirty="0"/>
          </a:p>
        </p:txBody>
      </p:sp>
      <p:sp>
        <p:nvSpPr>
          <p:cNvPr id="3" name="Объект 2"/>
          <p:cNvSpPr>
            <a:spLocks noGrp="1"/>
          </p:cNvSpPr>
          <p:nvPr>
            <p:ph sz="half" idx="1"/>
          </p:nvPr>
        </p:nvSpPr>
        <p:spPr>
          <a:xfrm>
            <a:off x="838200" y="1825625"/>
            <a:ext cx="5181600" cy="4351338"/>
          </a:xfrm>
          <a:prstGeom prst="rect">
            <a:avLst/>
          </a:prstGeo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a:prstGeom prst="rect">
            <a:avLst/>
          </a:prstGeo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5" name="Дата 4"/>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3DA3021C-EC73-4CBD-830D-D71284C1BC75}" type="datetimeFigureOut">
              <a:rPr lang="uk-UA"/>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C7C9495E-C43D-465E-B5AA-29C361B791E6}" type="slidenum">
              <a:rPr lang="uk-UA"/>
            </a:fld>
            <a:endParaRPr lang="uk-UA"/>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a:prstGeom prst="rect">
            <a:avLst/>
          </a:prstGeo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Объект 3"/>
          <p:cNvSpPr>
            <a:spLocks noGrp="1"/>
          </p:cNvSpPr>
          <p:nvPr>
            <p:ph sz="half" idx="2"/>
          </p:nvPr>
        </p:nvSpPr>
        <p:spPr>
          <a:xfrm>
            <a:off x="839788" y="2505075"/>
            <a:ext cx="5157787" cy="3684588"/>
          </a:xfrm>
          <a:prstGeom prst="rect">
            <a:avLst/>
          </a:prstGeo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Объект 5"/>
          <p:cNvSpPr>
            <a:spLocks noGrp="1"/>
          </p:cNvSpPr>
          <p:nvPr>
            <p:ph sz="quarter" idx="4"/>
          </p:nvPr>
        </p:nvSpPr>
        <p:spPr>
          <a:xfrm>
            <a:off x="6172200" y="2505075"/>
            <a:ext cx="5183188" cy="3684588"/>
          </a:xfrm>
          <a:prstGeom prst="rect">
            <a:avLst/>
          </a:prstGeo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7" name="Дата 6"/>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FF0BFE0F-F1FB-451B-99B1-95F28F7BEC72}" type="datetimeFigureOut">
              <a:rPr lang="uk-UA"/>
            </a:fld>
            <a:endParaRPr lang="uk-UA"/>
          </a:p>
        </p:txBody>
      </p:sp>
      <p:sp>
        <p:nvSpPr>
          <p:cNvPr id="8" name="Нижний колонтитул 7"/>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9" name="Номер слайда 8"/>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1825B7E1-3D34-4949-8CE2-8982FDAEE902}" type="slidenum">
              <a:rPr lang="uk-UA"/>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92097" y="365125"/>
            <a:ext cx="7305151" cy="1325563"/>
          </a:xfrm>
          <a:prstGeom prst="rect">
            <a:avLst/>
          </a:prstGeom>
        </p:spPr>
        <p:txBody>
          <a:bodyPr/>
          <a:lstStyle/>
          <a:p>
            <a:r>
              <a:rPr lang="ru-RU" smtClean="0"/>
              <a:t>Образец заголовка</a:t>
            </a:r>
            <a:endParaRPr lang="uk-UA"/>
          </a:p>
        </p:txBody>
      </p:sp>
      <p:sp>
        <p:nvSpPr>
          <p:cNvPr id="3" name="Дата 2"/>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DB20B12A-81C8-4327-B7F5-08A4289EE15D}" type="datetimeFigureOut">
              <a:rPr lang="uk-UA"/>
            </a:fld>
            <a:endParaRPr lang="uk-UA"/>
          </a:p>
        </p:txBody>
      </p:sp>
      <p:sp>
        <p:nvSpPr>
          <p:cNvPr id="4" name="Нижний колонтитул 3"/>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5" name="Номер слайда 4"/>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60A3D012-AE69-4F7C-ADFF-B33035829884}" type="slidenum">
              <a:rPr lang="uk-UA"/>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468A7E32-8FAE-4A69-B73D-EE5C61ED1A9F}" type="datetimeFigureOut">
              <a:rPr lang="uk-UA"/>
            </a:fld>
            <a:endParaRPr lang="uk-UA"/>
          </a:p>
        </p:txBody>
      </p:sp>
      <p:sp>
        <p:nvSpPr>
          <p:cNvPr id="3" name="Нижний колонтитул 2"/>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4" name="Номер слайда 3"/>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05888B1C-5A79-4DAE-A0B8-91006BD14F4E}" type="slidenum">
              <a:rPr lang="uk-UA"/>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a:prstGeom prst="rect">
            <a:avLst/>
          </a:prstGeo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endParaRPr lang="ru-RU" smtClean="0"/>
          </a:p>
        </p:txBody>
      </p:sp>
      <p:sp>
        <p:nvSpPr>
          <p:cNvPr id="5" name="Дата 4"/>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defRPr>
            </a:lvl1pPr>
          </a:lstStyle>
          <a:p>
            <a:pPr>
              <a:defRPr/>
            </a:pPr>
            <a:fld id="{49B86BC6-A78A-422A-8C27-247419831650}" type="datetimeFigureOut">
              <a:rPr lang="uk-UA"/>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defRPr>
            </a:lvl1pPr>
          </a:lstStyle>
          <a:p>
            <a:pPr>
              <a:defRPr/>
            </a:pPr>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defRPr>
            </a:lvl1pPr>
          </a:lstStyle>
          <a:p>
            <a:pPr>
              <a:defRPr/>
            </a:pPr>
            <a:fld id="{E4D0D998-5068-48B2-9CD1-B3A92619D965}" type="slidenum">
              <a:rPr lang="uk-UA"/>
            </a:fld>
            <a:endParaRPr lang="uk-UA"/>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0000"/>
            <a:lum/>
          </a:blip>
          <a:srcRect/>
          <a:tile tx="1905000" ty="0" sx="100000" sy="100000" flip="none" algn="tl"/>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l" rtl="0" fontAlgn="base">
        <a:lnSpc>
          <a:spcPct val="90000"/>
        </a:lnSpc>
        <a:spcBef>
          <a:spcPct val="0"/>
        </a:spcBef>
        <a:spcAft>
          <a:spcPct val="0"/>
        </a:spcAft>
        <a:defRPr sz="4400" b="1" kern="1200">
          <a:solidFill>
            <a:schemeClr val="tx1"/>
          </a:solidFill>
          <a:latin typeface="+mj-lt"/>
          <a:ea typeface="+mj-ea"/>
          <a:cs typeface="+mj-cs"/>
        </a:defRPr>
      </a:lvl1pPr>
      <a:lvl2pPr algn="l" rtl="0" fontAlgn="base">
        <a:lnSpc>
          <a:spcPct val="90000"/>
        </a:lnSpc>
        <a:spcBef>
          <a:spcPct val="0"/>
        </a:spcBef>
        <a:spcAft>
          <a:spcPct val="0"/>
        </a:spcAft>
        <a:defRPr sz="4400" b="1">
          <a:solidFill>
            <a:schemeClr val="tx1"/>
          </a:solidFill>
          <a:latin typeface="Calibri Light" panose="020F0302020204030204"/>
        </a:defRPr>
      </a:lvl2pPr>
      <a:lvl3pPr algn="l" rtl="0" fontAlgn="base">
        <a:lnSpc>
          <a:spcPct val="90000"/>
        </a:lnSpc>
        <a:spcBef>
          <a:spcPct val="0"/>
        </a:spcBef>
        <a:spcAft>
          <a:spcPct val="0"/>
        </a:spcAft>
        <a:defRPr sz="4400" b="1">
          <a:solidFill>
            <a:schemeClr val="tx1"/>
          </a:solidFill>
          <a:latin typeface="Calibri Light" panose="020F0302020204030204"/>
        </a:defRPr>
      </a:lvl3pPr>
      <a:lvl4pPr algn="l" rtl="0" fontAlgn="base">
        <a:lnSpc>
          <a:spcPct val="90000"/>
        </a:lnSpc>
        <a:spcBef>
          <a:spcPct val="0"/>
        </a:spcBef>
        <a:spcAft>
          <a:spcPct val="0"/>
        </a:spcAft>
        <a:defRPr sz="4400" b="1">
          <a:solidFill>
            <a:schemeClr val="tx1"/>
          </a:solidFill>
          <a:latin typeface="Calibri Light" panose="020F0302020204030204"/>
        </a:defRPr>
      </a:lvl4pPr>
      <a:lvl5pPr algn="l" rtl="0" fontAlgn="base">
        <a:lnSpc>
          <a:spcPct val="90000"/>
        </a:lnSpc>
        <a:spcBef>
          <a:spcPct val="0"/>
        </a:spcBef>
        <a:spcAft>
          <a:spcPct val="0"/>
        </a:spcAft>
        <a:defRPr sz="4400" b="1">
          <a:solidFill>
            <a:schemeClr val="tx1"/>
          </a:solidFill>
          <a:latin typeface="Calibri Light" panose="020F0302020204030204"/>
        </a:defRPr>
      </a:lvl5pPr>
      <a:lvl6pPr marL="457200" algn="l" rtl="0" fontAlgn="base">
        <a:lnSpc>
          <a:spcPct val="90000"/>
        </a:lnSpc>
        <a:spcBef>
          <a:spcPct val="0"/>
        </a:spcBef>
        <a:spcAft>
          <a:spcPct val="0"/>
        </a:spcAft>
        <a:defRPr sz="4400" b="1">
          <a:solidFill>
            <a:schemeClr val="tx1"/>
          </a:solidFill>
          <a:latin typeface="Calibri Light" panose="020F0302020204030204"/>
        </a:defRPr>
      </a:lvl6pPr>
      <a:lvl7pPr marL="914400" algn="l" rtl="0" fontAlgn="base">
        <a:lnSpc>
          <a:spcPct val="90000"/>
        </a:lnSpc>
        <a:spcBef>
          <a:spcPct val="0"/>
        </a:spcBef>
        <a:spcAft>
          <a:spcPct val="0"/>
        </a:spcAft>
        <a:defRPr sz="4400" b="1">
          <a:solidFill>
            <a:schemeClr val="tx1"/>
          </a:solidFill>
          <a:latin typeface="Calibri Light" panose="020F0302020204030204"/>
        </a:defRPr>
      </a:lvl7pPr>
      <a:lvl8pPr marL="1371600" algn="l" rtl="0" fontAlgn="base">
        <a:lnSpc>
          <a:spcPct val="90000"/>
        </a:lnSpc>
        <a:spcBef>
          <a:spcPct val="0"/>
        </a:spcBef>
        <a:spcAft>
          <a:spcPct val="0"/>
        </a:spcAft>
        <a:defRPr sz="4400" b="1">
          <a:solidFill>
            <a:schemeClr val="tx1"/>
          </a:solidFill>
          <a:latin typeface="Calibri Light" panose="020F0302020204030204"/>
        </a:defRPr>
      </a:lvl8pPr>
      <a:lvl9pPr marL="1828800" algn="l" rtl="0" fontAlgn="base">
        <a:lnSpc>
          <a:spcPct val="90000"/>
        </a:lnSpc>
        <a:spcBef>
          <a:spcPct val="0"/>
        </a:spcBef>
        <a:spcAft>
          <a:spcPct val="0"/>
        </a:spcAft>
        <a:defRPr sz="4400" b="1">
          <a:solidFill>
            <a:schemeClr val="tx1"/>
          </a:solidFill>
          <a:latin typeface="Calibri Light" panose="020F0302020204030204"/>
        </a:defRPr>
      </a:lvl9pPr>
    </p:titleStyle>
    <p:bodyStyle>
      <a:lvl1pPr algn="l" rtl="0" fontAlgn="base">
        <a:lnSpc>
          <a:spcPct val="90000"/>
        </a:lnSpc>
        <a:spcBef>
          <a:spcPts val="1000"/>
        </a:spcBef>
        <a:spcAft>
          <a:spcPct val="0"/>
        </a:spcAft>
        <a:buFont typeface="Arial" panose="020B0604020202020204" pitchFamily="34" charset="0"/>
        <a:defRPr sz="2800" b="1"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9"/>
          <p:cNvSpPr>
            <a:spLocks noGrp="1"/>
          </p:cNvSpPr>
          <p:nvPr>
            <p:ph type="title"/>
          </p:nvPr>
        </p:nvSpPr>
        <p:spPr bwMode="auto">
          <a:xfrm>
            <a:off x="342900" y="333375"/>
            <a:ext cx="11553825" cy="968375"/>
          </a:xfrm>
          <a:solidFill>
            <a:srgbClr val="E5EBFF">
              <a:alpha val="69803"/>
            </a:srgbClr>
          </a:solidFill>
          <a:ln>
            <a:miter lim="800000"/>
          </a:ln>
        </p:spPr>
        <p:txBody>
          <a:bodyPr vert="horz" wrap="square" lIns="91440" tIns="45720" rIns="91440" bIns="45720" numCol="1" anchorCtr="0" compatLnSpc="1"/>
          <a:lstStyle/>
          <a:p>
            <a:r>
              <a:rPr lang="uk-UA" b="1" dirty="0" smtClean="0"/>
              <a:t>Антикризовий менеджмент</a:t>
            </a:r>
            <a:endParaRPr lang="uk-UA" b="1" dirty="0" smtClean="0"/>
          </a:p>
        </p:txBody>
      </p:sp>
      <p:sp>
        <p:nvSpPr>
          <p:cNvPr id="11" name="Объект 10"/>
          <p:cNvSpPr>
            <a:spLocks noGrp="1"/>
          </p:cNvSpPr>
          <p:nvPr>
            <p:ph idx="1"/>
          </p:nvPr>
        </p:nvSpPr>
        <p:spPr bwMode="auto">
          <a:xfrm>
            <a:off x="4492625" y="3119120"/>
            <a:ext cx="7296150" cy="3375343"/>
          </a:xfrm>
          <a:solidFill>
            <a:srgbClr val="F0F0F0">
              <a:alpha val="69019"/>
            </a:srgbClr>
          </a:solidFill>
          <a:ln>
            <a:miter lim="800000"/>
          </a:ln>
        </p:spPr>
        <p:txBody>
          <a:bodyPr vert="horz" wrap="square" lIns="91440" tIns="45720" rIns="91440" bIns="45720" numCol="1" anchorCtr="0" compatLnSpc="1"/>
          <a:lstStyle/>
          <a:p>
            <a:pPr>
              <a:lnSpc>
                <a:spcPct val="100000"/>
              </a:lnSpc>
              <a:spcBef>
                <a:spcPct val="0"/>
              </a:spcBef>
            </a:pPr>
            <a:r>
              <a:rPr lang="uk-UA" sz="1400" b="1" dirty="0" smtClean="0"/>
              <a:t>З</a:t>
            </a:r>
            <a:r>
              <a:rPr lang="uk-UA" sz="1400" b="1" dirty="0" smtClean="0">
                <a:latin typeface="Times New Roman" panose="02020603050405020304" charset="0"/>
                <a:cs typeface="Times New Roman" panose="02020603050405020304" charset="0"/>
              </a:rPr>
              <a:t>міст навчальної дисципліни :</a:t>
            </a:r>
            <a:endParaRPr lang="uk-UA" sz="1400" b="1"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1. Місце, роль та особливості кризових явищ у реально існуючих системах</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2. Аналіз передумов і ознаки прояву кризових явищ на підприємстві</a:t>
            </a:r>
            <a:endParaRPr lang="uk-UA"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3. Криза збуту та шляхи її подолання</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4. Криза збуту та шляхи її подолання</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5. Організаційна криза та шляхи її подолання</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6. Криза управління персоналом та шляхи її подолання</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7. Фінансова криза та шляхи її подолання</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8. Теоретичні засади антикризового управління підприємством </a:t>
            </a:r>
            <a:endParaRPr lang="uk-UA"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9. Методологія  діагностики  кризових  явищ  на підприємстві</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a:t>
            </a:r>
            <a:r>
              <a:rPr lang="en-US" sz="1400" dirty="0" smtClean="0">
                <a:latin typeface="Times New Roman" panose="02020603050405020304" charset="0"/>
                <a:cs typeface="Times New Roman" panose="02020603050405020304" charset="0"/>
              </a:rPr>
              <a:t>10</a:t>
            </a:r>
            <a:r>
              <a:rPr lang="uk-UA" sz="1400" dirty="0" smtClean="0">
                <a:latin typeface="Times New Roman" panose="02020603050405020304" charset="0"/>
                <a:cs typeface="Times New Roman" panose="02020603050405020304" charset="0"/>
              </a:rPr>
              <a:t>. Стратегія і тактика антикризового управління</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11. Проектний підхід в антикризовому менеджменті</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12. Етапи розробки антикризового проекту на підприємстві</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13. Інновації в антикризовому менеджменті</a:t>
            </a:r>
            <a:endParaRPr lang="ru-RU" sz="1400" dirty="0" smtClean="0">
              <a:latin typeface="Times New Roman" panose="02020603050405020304" charset="0"/>
              <a:cs typeface="Times New Roman" panose="02020603050405020304" charset="0"/>
            </a:endParaRPr>
          </a:p>
          <a:p>
            <a:pPr>
              <a:lnSpc>
                <a:spcPct val="100000"/>
              </a:lnSpc>
              <a:spcBef>
                <a:spcPts val="0"/>
              </a:spcBef>
            </a:pPr>
            <a:r>
              <a:rPr lang="uk-UA" sz="1400" dirty="0" smtClean="0">
                <a:latin typeface="Times New Roman" panose="02020603050405020304" charset="0"/>
                <a:cs typeface="Times New Roman" panose="02020603050405020304" charset="0"/>
              </a:rPr>
              <a:t>Тема 1</a:t>
            </a:r>
            <a:r>
              <a:rPr lang="en-US" sz="1400" dirty="0" smtClean="0">
                <a:latin typeface="Times New Roman" panose="02020603050405020304" charset="0"/>
                <a:cs typeface="Times New Roman" panose="02020603050405020304" charset="0"/>
              </a:rPr>
              <a:t>4</a:t>
            </a:r>
            <a:r>
              <a:rPr lang="uk-UA" sz="1400" dirty="0" smtClean="0">
                <a:latin typeface="Times New Roman" panose="02020603050405020304" charset="0"/>
                <a:cs typeface="Times New Roman" panose="02020603050405020304" charset="0"/>
              </a:rPr>
              <a:t>. Антикризова політика підприємства в умовах повоєнного відновлення України</a:t>
            </a:r>
            <a:endParaRPr lang="ru-RU" sz="1400" dirty="0" smtClean="0">
              <a:latin typeface="Times New Roman" panose="02020603050405020304" charset="0"/>
              <a:cs typeface="Times New Roman" panose="02020603050405020304" charset="0"/>
            </a:endParaRPr>
          </a:p>
          <a:p>
            <a:pPr>
              <a:lnSpc>
                <a:spcPct val="100000"/>
              </a:lnSpc>
              <a:spcBef>
                <a:spcPct val="0"/>
              </a:spcBef>
            </a:pPr>
            <a:endParaRPr lang="uk-UA" sz="1400" dirty="0" smtClean="0">
              <a:latin typeface="Times New Roman" panose="02020603050405020304" charset="0"/>
              <a:cs typeface="Times New Roman" panose="02020603050405020304" charset="0"/>
            </a:endParaRPr>
          </a:p>
        </p:txBody>
      </p:sp>
      <p:sp>
        <p:nvSpPr>
          <p:cNvPr id="12" name="Объект 11"/>
          <p:cNvSpPr>
            <a:spLocks noGrp="1"/>
          </p:cNvSpPr>
          <p:nvPr>
            <p:ph idx="10"/>
          </p:nvPr>
        </p:nvSpPr>
        <p:spPr bwMode="auto">
          <a:xfrm>
            <a:off x="342900" y="1530350"/>
            <a:ext cx="3727450" cy="760730"/>
          </a:xfrm>
          <a:solidFill>
            <a:srgbClr val="F0F0F0">
              <a:alpha val="69019"/>
            </a:srgbClr>
          </a:solidFill>
          <a:ln>
            <a:miter lim="800000"/>
          </a:ln>
        </p:spPr>
        <p:txBody>
          <a:bodyPr vert="horz" wrap="square" lIns="91440" tIns="45720" rIns="91440" bIns="45720" numCol="1" anchorCtr="0" compatLnSpc="1"/>
          <a:lstStyle/>
          <a:p>
            <a:pPr>
              <a:lnSpc>
                <a:spcPct val="100000"/>
              </a:lnSpc>
              <a:spcBef>
                <a:spcPts val="0"/>
              </a:spcBef>
            </a:pPr>
            <a:r>
              <a:rPr lang="uk-UA" sz="1600" b="1" dirty="0" smtClean="0">
                <a:latin typeface="Times New Roman" panose="02020603050405020304" charset="0"/>
                <a:cs typeface="Times New Roman" panose="02020603050405020304" charset="0"/>
              </a:rPr>
              <a:t>Викладач: </a:t>
            </a:r>
            <a:r>
              <a:rPr lang="uk-UA" sz="1600" dirty="0" err="1" smtClean="0">
                <a:latin typeface="Times New Roman" panose="02020603050405020304" charset="0"/>
                <a:cs typeface="Times New Roman" panose="02020603050405020304" charset="0"/>
              </a:rPr>
              <a:t>к.е.н</a:t>
            </a:r>
            <a:r>
              <a:rPr lang="uk-UA" sz="1600" dirty="0" smtClean="0">
                <a:latin typeface="Times New Roman" panose="02020603050405020304" charset="0"/>
                <a:cs typeface="Times New Roman" panose="02020603050405020304" charset="0"/>
              </a:rPr>
              <a:t>., доцент, доцент кафедри менеджменту</a:t>
            </a:r>
            <a:endParaRPr lang="uk-UA" sz="1600" dirty="0" smtClean="0">
              <a:latin typeface="Times New Roman" panose="02020603050405020304" charset="0"/>
              <a:cs typeface="Times New Roman" panose="02020603050405020304" charset="0"/>
            </a:endParaRPr>
          </a:p>
          <a:p>
            <a:pPr>
              <a:lnSpc>
                <a:spcPct val="100000"/>
              </a:lnSpc>
              <a:spcBef>
                <a:spcPts val="0"/>
              </a:spcBef>
            </a:pPr>
            <a:r>
              <a:rPr lang="uk-UA" sz="1600" b="1" dirty="0" err="1" smtClean="0">
                <a:latin typeface="Times New Roman" panose="02020603050405020304" charset="0"/>
                <a:cs typeface="Times New Roman" panose="02020603050405020304" charset="0"/>
              </a:rPr>
              <a:t>Нетудихата</a:t>
            </a:r>
            <a:r>
              <a:rPr lang="uk-UA" sz="1600" b="1" dirty="0" smtClean="0">
                <a:latin typeface="Times New Roman" panose="02020603050405020304" charset="0"/>
                <a:cs typeface="Times New Roman" panose="02020603050405020304" charset="0"/>
              </a:rPr>
              <a:t> Костянтин Леонтійович</a:t>
            </a:r>
            <a:endParaRPr lang="uk-UA" sz="1600" b="1" dirty="0" smtClean="0">
              <a:latin typeface="Times New Roman" panose="02020603050405020304" charset="0"/>
              <a:cs typeface="Times New Roman" panose="02020603050405020304" charset="0"/>
            </a:endParaRPr>
          </a:p>
          <a:p>
            <a:pPr>
              <a:lnSpc>
                <a:spcPct val="100000"/>
              </a:lnSpc>
            </a:pPr>
            <a:endParaRPr lang="ru-RU" sz="1600" dirty="0" smtClean="0">
              <a:latin typeface="Times New Roman" panose="02020603050405020304" charset="0"/>
              <a:cs typeface="Times New Roman" panose="02020603050405020304" charset="0"/>
            </a:endParaRPr>
          </a:p>
        </p:txBody>
      </p:sp>
      <p:sp>
        <p:nvSpPr>
          <p:cNvPr id="13" name="Объект 12"/>
          <p:cNvSpPr>
            <a:spLocks noGrp="1"/>
          </p:cNvSpPr>
          <p:nvPr>
            <p:ph idx="13"/>
          </p:nvPr>
        </p:nvSpPr>
        <p:spPr bwMode="auto">
          <a:xfrm>
            <a:off x="332105" y="2519045"/>
            <a:ext cx="3727450" cy="4092575"/>
          </a:xfrm>
          <a:solidFill>
            <a:srgbClr val="F0F0F0">
              <a:alpha val="69019"/>
            </a:srgbClr>
          </a:solidFill>
          <a:ln>
            <a:miter lim="800000"/>
          </a:ln>
        </p:spPr>
        <p:txBody>
          <a:bodyPr vert="horz" wrap="square" lIns="91440" tIns="45720" rIns="91440" bIns="45720" numCol="1" anchorCtr="0" compatLnSpc="1"/>
          <a:lstStyle/>
          <a:p>
            <a:pPr algn="just">
              <a:lnSpc>
                <a:spcPct val="100000"/>
              </a:lnSpc>
              <a:spcBef>
                <a:spcPts val="0"/>
              </a:spcBef>
              <a:buFont typeface="Calibri Light" panose="020F0302020204030204"/>
              <a:buNone/>
            </a:pPr>
            <a:r>
              <a:rPr lang="uk-UA" sz="1000" b="1" dirty="0" smtClean="0">
                <a:latin typeface="Times New Roman" panose="02020603050405020304" charset="0"/>
                <a:cs typeface="Times New Roman" panose="02020603050405020304" charset="0"/>
              </a:rPr>
              <a:t>Згідно з вимогами освітньо-професійної програми студенти повинні:</a:t>
            </a:r>
            <a:endParaRPr lang="uk-UA" sz="1000" b="1" dirty="0" smtClean="0">
              <a:latin typeface="Times New Roman" panose="02020603050405020304" charset="0"/>
              <a:cs typeface="Times New Roman" panose="02020603050405020304" charset="0"/>
            </a:endParaRPr>
          </a:p>
          <a:p>
            <a:pPr algn="just">
              <a:lnSpc>
                <a:spcPct val="100000"/>
              </a:lnSpc>
              <a:spcBef>
                <a:spcPts val="0"/>
              </a:spcBef>
              <a:buFont typeface="Calibri Light" panose="020F0302020204030204"/>
              <a:buNone/>
            </a:pPr>
            <a:r>
              <a:rPr lang="uk-UA" sz="1000" b="1" dirty="0" smtClean="0">
                <a:latin typeface="Times New Roman" panose="02020603050405020304" charset="0"/>
                <a:cs typeface="Times New Roman" panose="02020603050405020304" charset="0"/>
              </a:rPr>
              <a:t>знати: </a:t>
            </a:r>
            <a:endParaRPr lang="uk-UA" sz="1000" b="1"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характер кризових явищ в економіці;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економічний механізм виникнення кризового стану на підприємстві;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методику вибору стратегії розвитку підприємства з урахуванням потенційних кризових явищ;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основні умови  готовності  підприємства, його менеджерів і персоналу  до подолання кризових явищ;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сучасні методи та підходи до управління у кризових умовах;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методику діагностики кризових ситуацій на підприємстві;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особливості  прийняття  рішень  в  організаціях при кризовій ситуації.. </a:t>
            </a:r>
            <a:endParaRPr lang="uk-UA" sz="1000" dirty="0" smtClean="0">
              <a:latin typeface="Times New Roman" panose="02020603050405020304" charset="0"/>
              <a:cs typeface="Times New Roman" panose="02020603050405020304" charset="0"/>
            </a:endParaRPr>
          </a:p>
          <a:p>
            <a:pPr algn="just">
              <a:lnSpc>
                <a:spcPct val="100000"/>
              </a:lnSpc>
              <a:spcBef>
                <a:spcPts val="0"/>
              </a:spcBef>
              <a:buFont typeface="Calibri Light" panose="020F0302020204030204"/>
              <a:buNone/>
            </a:pPr>
            <a:r>
              <a:rPr lang="uk-UA" sz="1000" b="1" dirty="0" smtClean="0">
                <a:latin typeface="Times New Roman" panose="02020603050405020304" charset="0"/>
                <a:cs typeface="Times New Roman" panose="02020603050405020304" charset="0"/>
              </a:rPr>
              <a:t>вміти: </a:t>
            </a:r>
            <a:endParaRPr lang="uk-UA" sz="1000" b="1"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обрати оптимальну стратегію розвитку підприємства в  кризовій ситуації;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обґрунтувати  застосування  певної  організаційної  побудови компанії в кризовому стані;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здійснювати  експрес-діагностику стану корпорації з метою виявлення потенційних (прихованих) кризових ситуацій та явищ;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складати прогноз розвитку  кризових ситуацій на основі експрес-аналізу;  </a:t>
            </a:r>
            <a:endParaRPr lang="ru-RU" sz="1000" dirty="0" smtClean="0">
              <a:latin typeface="Times New Roman" panose="02020603050405020304" charset="0"/>
              <a:cs typeface="Times New Roman" panose="02020603050405020304" charset="0"/>
            </a:endParaRPr>
          </a:p>
          <a:p>
            <a:pPr>
              <a:lnSpc>
                <a:spcPct val="100000"/>
              </a:lnSpc>
              <a:spcBef>
                <a:spcPts val="0"/>
              </a:spcBef>
            </a:pPr>
            <a:r>
              <a:rPr lang="uk-UA" sz="1000" dirty="0" smtClean="0">
                <a:latin typeface="Times New Roman" panose="02020603050405020304" charset="0"/>
                <a:cs typeface="Times New Roman" panose="02020603050405020304" charset="0"/>
              </a:rPr>
              <a:t>-  визначати основні напрями подолання кризових явищ  на підприємстві</a:t>
            </a:r>
            <a:endParaRPr lang="uk-UA" sz="1000" dirty="0" smtClean="0">
              <a:latin typeface="Times New Roman" panose="02020603050405020304" charset="0"/>
              <a:cs typeface="Times New Roman" panose="02020603050405020304" charset="0"/>
            </a:endParaRPr>
          </a:p>
        </p:txBody>
      </p:sp>
      <p:sp>
        <p:nvSpPr>
          <p:cNvPr id="14" name="Объект 13"/>
          <p:cNvSpPr>
            <a:spLocks noGrp="1"/>
          </p:cNvSpPr>
          <p:nvPr>
            <p:ph idx="15"/>
          </p:nvPr>
        </p:nvSpPr>
        <p:spPr bwMode="auto">
          <a:xfrm>
            <a:off x="4467225" y="1438182"/>
            <a:ext cx="7402513" cy="1498057"/>
          </a:xfrm>
          <a:solidFill>
            <a:srgbClr val="F0F0F0">
              <a:alpha val="69019"/>
            </a:srgbClr>
          </a:solidFill>
          <a:ln>
            <a:miter lim="800000"/>
          </a:ln>
        </p:spPr>
        <p:txBody>
          <a:bodyPr vert="horz" wrap="square" lIns="91440" tIns="45720" rIns="91440" bIns="45720" numCol="1" anchorCtr="0" compatLnSpc="1">
            <a:normAutofit/>
          </a:bodyPr>
          <a:lstStyle/>
          <a:p>
            <a:pPr>
              <a:lnSpc>
                <a:spcPct val="100000"/>
              </a:lnSpc>
              <a:spcBef>
                <a:spcPct val="0"/>
              </a:spcBef>
            </a:pPr>
            <a:r>
              <a:rPr lang="uk-UA" sz="1400" b="1" dirty="0" smtClean="0">
                <a:latin typeface="Times New Roman" panose="02020603050405020304" charset="0"/>
                <a:cs typeface="Times New Roman" panose="02020603050405020304" charset="0"/>
              </a:rPr>
              <a:t>Метою  викладання навчальної дисципліни</a:t>
            </a:r>
            <a:r>
              <a:rPr lang="uk-UA" sz="1400" dirty="0" smtClean="0">
                <a:latin typeface="Times New Roman" panose="02020603050405020304" charset="0"/>
                <a:cs typeface="Times New Roman" panose="02020603050405020304" charset="0"/>
              </a:rPr>
              <a:t> «Антикризовий менеджмент» є визначити сутність, місце, роль, основні види кризових явищ та стадії розвитку кризи підприємства, розкрити методичні підходи до  розробки «правил ефективної поведінки» за умов кризового стану, а  також проаналізувати окремі шляхи запобігання та подолання кризи в зарубіжних і вітчизняних організаціях, що успішно функціонують у різних умовах..</a:t>
            </a:r>
            <a:endParaRPr lang="uk-UA" sz="1400" dirty="0" smtClean="0">
              <a:latin typeface="Times New Roman" panose="02020603050405020304" charset="0"/>
              <a:cs typeface="Times New Roman" panose="02020603050405020304" charset="0"/>
            </a:endParaRPr>
          </a:p>
          <a:p>
            <a:pPr>
              <a:lnSpc>
                <a:spcPct val="100000"/>
              </a:lnSpc>
              <a:spcBef>
                <a:spcPct val="0"/>
              </a:spcBef>
            </a:pPr>
            <a:endParaRPr lang="uk-UA" sz="1400" dirty="0" smtClean="0">
              <a:latin typeface="Times New Roman" panose="02020603050405020304" charset="0"/>
              <a:cs typeface="Times New Roman" panose="02020603050405020304" charset="0"/>
            </a:endParaRPr>
          </a:p>
        </p:txBody>
      </p:sp>
      <p:pic>
        <p:nvPicPr>
          <p:cNvPr id="7" name="Picture 8" descr="images (5)"/>
          <p:cNvPicPr>
            <a:picLocks noChangeAspect="1" noChangeArrowheads="1"/>
          </p:cNvPicPr>
          <p:nvPr/>
        </p:nvPicPr>
        <p:blipFill>
          <a:blip r:embed="rId1" cstate="print"/>
          <a:srcRect/>
          <a:stretch>
            <a:fillRect/>
          </a:stretch>
        </p:blipFill>
        <p:spPr bwMode="auto">
          <a:xfrm>
            <a:off x="8243454" y="0"/>
            <a:ext cx="2576512" cy="1714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6"/>
          <p:cNvSpPr>
            <a:spLocks noGrp="1"/>
          </p:cNvSpPr>
          <p:nvPr>
            <p:ph type="title"/>
          </p:nvPr>
        </p:nvSpPr>
        <p:spPr bwMode="auto">
          <a:xfrm>
            <a:off x="377825" y="352425"/>
            <a:ext cx="11557000" cy="1036638"/>
          </a:xfrm>
          <a:solidFill>
            <a:srgbClr val="E5EBFF">
              <a:alpha val="69803"/>
            </a:srgbClr>
          </a:solidFill>
          <a:ln>
            <a:miter lim="800000"/>
          </a:ln>
        </p:spPr>
        <p:txBody>
          <a:bodyPr vert="horz" wrap="square" lIns="91440" tIns="45720" rIns="91440" bIns="45720" numCol="1" anchorCtr="0" compatLnSpc="1"/>
          <a:lstStyle/>
          <a:p>
            <a:r>
              <a:rPr lang="uk-UA" b="1" dirty="0" smtClean="0"/>
              <a:t>Антикризовий менеджмент</a:t>
            </a:r>
            <a:endParaRPr lang="ru-RU" b="1" dirty="0" smtClean="0"/>
          </a:p>
        </p:txBody>
      </p:sp>
      <p:sp>
        <p:nvSpPr>
          <p:cNvPr id="8" name="Объект 7"/>
          <p:cNvSpPr>
            <a:spLocks noGrp="1"/>
          </p:cNvSpPr>
          <p:nvPr>
            <p:ph idx="11"/>
          </p:nvPr>
        </p:nvSpPr>
        <p:spPr bwMode="auto">
          <a:xfrm>
            <a:off x="281305" y="1679575"/>
            <a:ext cx="5600700" cy="1463040"/>
          </a:xfrm>
          <a:solidFill>
            <a:srgbClr val="F0F0F0">
              <a:alpha val="69019"/>
            </a:srgbClr>
          </a:solidFill>
          <a:ln>
            <a:miter lim="800000"/>
          </a:ln>
        </p:spPr>
        <p:txBody>
          <a:bodyPr vert="horz" wrap="square" lIns="91440" tIns="45720" rIns="91440" bIns="45720" numCol="1" anchorCtr="0" compatLnSpc="1">
            <a:normAutofit/>
          </a:bodyPr>
          <a:lstStyle/>
          <a:p>
            <a:pPr fontAlgn="auto">
              <a:lnSpc>
                <a:spcPct val="100000"/>
              </a:lnSpc>
              <a:spcBef>
                <a:spcPts val="0"/>
              </a:spcBef>
            </a:pPr>
            <a:r>
              <a:rPr lang="uk-UA" sz="1400" b="1" dirty="0" smtClean="0">
                <a:latin typeface="Times New Roman" panose="02020603050405020304" charset="0"/>
                <a:cs typeface="Times New Roman" panose="02020603050405020304" charset="0"/>
                <a:sym typeface="+mn-ea"/>
              </a:rPr>
              <a:t>Оцінювання:</a:t>
            </a:r>
            <a:endParaRPr lang="uk-UA" sz="1400" b="1" dirty="0" smtClean="0">
              <a:latin typeface="Times New Roman" panose="02020603050405020304" charset="0"/>
              <a:cs typeface="Times New Roman" panose="02020603050405020304" charset="0"/>
            </a:endParaRPr>
          </a:p>
          <a:p>
            <a:pPr fontAlgn="auto">
              <a:lnSpc>
                <a:spcPct val="100000"/>
              </a:lnSpc>
              <a:spcBef>
                <a:spcPts val="0"/>
              </a:spcBef>
            </a:pPr>
            <a:r>
              <a:rPr lang="uk-UA" sz="1400" dirty="0" smtClean="0">
                <a:latin typeface="Times New Roman" panose="02020603050405020304" charset="0"/>
                <a:cs typeface="Times New Roman" panose="02020603050405020304" charset="0"/>
                <a:sym typeface="+mn-ea"/>
              </a:rPr>
              <a:t>Залік/Іспит–  30/40 балів</a:t>
            </a:r>
            <a:endParaRPr lang="uk-UA" sz="1400" dirty="0" smtClean="0">
              <a:latin typeface="Times New Roman" panose="02020603050405020304" charset="0"/>
              <a:cs typeface="Times New Roman" panose="02020603050405020304" charset="0"/>
            </a:endParaRPr>
          </a:p>
          <a:p>
            <a:pPr fontAlgn="auto">
              <a:lnSpc>
                <a:spcPct val="100000"/>
              </a:lnSpc>
              <a:spcBef>
                <a:spcPts val="0"/>
              </a:spcBef>
            </a:pPr>
            <a:r>
              <a:rPr lang="uk-UA" sz="1400" dirty="0" smtClean="0">
                <a:latin typeface="Times New Roman" panose="02020603050405020304" charset="0"/>
                <a:cs typeface="Times New Roman" panose="02020603050405020304" charset="0"/>
                <a:sym typeface="+mn-ea"/>
              </a:rPr>
              <a:t>Робота за семестр – 70/60 балів:</a:t>
            </a:r>
            <a:endParaRPr lang="uk-UA" sz="1400" dirty="0" smtClean="0">
              <a:latin typeface="Times New Roman" panose="02020603050405020304" charset="0"/>
              <a:cs typeface="Times New Roman" panose="02020603050405020304" charset="0"/>
              <a:sym typeface="+mn-ea"/>
            </a:endParaRPr>
          </a:p>
          <a:p>
            <a:pPr fontAlgn="auto">
              <a:lnSpc>
                <a:spcPct val="100000"/>
              </a:lnSpc>
              <a:spcBef>
                <a:spcPts val="0"/>
              </a:spcBef>
            </a:pPr>
            <a:r>
              <a:rPr lang="uk-UA" sz="1400" dirty="0" smtClean="0">
                <a:latin typeface="Times New Roman" panose="02020603050405020304" charset="0"/>
                <a:cs typeface="Times New Roman" panose="02020603050405020304" charset="0"/>
                <a:sym typeface="+mn-ea"/>
              </a:rPr>
              <a:t>відповіді та дискусії під час обговорення, розв'язування задач, вирішення ситуаційних завдань, тестування, самостійна робота з дисципліни.</a:t>
            </a:r>
            <a:endParaRPr lang="ru-RU" sz="1400" dirty="0" smtClean="0">
              <a:latin typeface="Times New Roman" panose="02020603050405020304" charset="0"/>
              <a:cs typeface="Times New Roman" panose="02020603050405020304" charset="0"/>
            </a:endParaRPr>
          </a:p>
        </p:txBody>
      </p:sp>
      <p:sp>
        <p:nvSpPr>
          <p:cNvPr id="9" name="Объект 8"/>
          <p:cNvSpPr>
            <a:spLocks noGrp="1"/>
          </p:cNvSpPr>
          <p:nvPr>
            <p:ph idx="12"/>
          </p:nvPr>
        </p:nvSpPr>
        <p:spPr bwMode="auto">
          <a:xfrm>
            <a:off x="333375" y="3350260"/>
            <a:ext cx="5600700" cy="2792730"/>
          </a:xfrm>
          <a:solidFill>
            <a:srgbClr val="F0F0F0">
              <a:alpha val="69019"/>
            </a:srgbClr>
          </a:solidFill>
          <a:ln>
            <a:miter lim="800000"/>
          </a:ln>
        </p:spPr>
        <p:txBody>
          <a:bodyPr vert="horz" wrap="square" lIns="91440" tIns="45720" rIns="91440" bIns="45720" numCol="1" anchorCtr="0" compatLnSpc="1"/>
          <a:lstStyle/>
          <a:p>
            <a:pPr lvl="0">
              <a:lnSpc>
                <a:spcPct val="100000"/>
              </a:lnSpc>
              <a:spcBef>
                <a:spcPts val="0"/>
              </a:spcBef>
            </a:pPr>
            <a:r>
              <a:rPr lang="uk-UA" sz="1200" b="1" dirty="0" smtClean="0">
                <a:latin typeface="Times New Roman" panose="02020603050405020304" charset="0"/>
                <a:ea typeface="Segoe UI Emoji" panose="020B0502040204020203" pitchFamily="34" charset="0"/>
                <a:cs typeface="Times New Roman" panose="02020603050405020304" charset="0"/>
              </a:rPr>
              <a:t>Технічні вимоги: </a:t>
            </a:r>
            <a:r>
              <a:rPr lang="uk-UA" sz="1200" dirty="0" smtClean="0">
                <a:latin typeface="Times New Roman" panose="02020603050405020304" charset="0"/>
                <a:ea typeface="Segoe UI Emoji" panose="020B0502040204020203" pitchFamily="34" charset="0"/>
                <a:cs typeface="Times New Roman" panose="02020603050405020304" charset="0"/>
              </a:rPr>
              <a:t>Проекційне мультимедійне обладнання (проектор, екран, ноутбук/комп’ютер);  </a:t>
            </a:r>
            <a:endParaRPr lang="ru-RU" sz="1200" dirty="0" smtClean="0">
              <a:latin typeface="Times New Roman" panose="02020603050405020304" charset="0"/>
              <a:ea typeface="Segoe UI Emoji" panose="020B0502040204020203" pitchFamily="34" charset="0"/>
              <a:cs typeface="Times New Roman" panose="02020603050405020304" charset="0"/>
            </a:endParaRPr>
          </a:p>
          <a:p>
            <a:pPr lvl="0">
              <a:lnSpc>
                <a:spcPct val="100000"/>
              </a:lnSpc>
              <a:spcBef>
                <a:spcPts val="0"/>
              </a:spcBef>
            </a:pPr>
            <a:r>
              <a:rPr lang="ru-RU" sz="1200" dirty="0" smtClean="0">
                <a:latin typeface="Times New Roman" panose="02020603050405020304" charset="0"/>
                <a:ea typeface="Segoe UI Emoji" panose="020B0502040204020203" pitchFamily="34" charset="0"/>
                <a:cs typeface="Times New Roman" panose="02020603050405020304" charset="0"/>
              </a:rPr>
              <a:t> Доступ до мереж</a:t>
            </a:r>
            <a:r>
              <a:rPr lang="uk-UA" sz="1200" dirty="0" smtClean="0">
                <a:latin typeface="Times New Roman" panose="02020603050405020304" charset="0"/>
                <a:ea typeface="Segoe UI Emoji" panose="020B0502040204020203" pitchFamily="34" charset="0"/>
                <a:cs typeface="Times New Roman" panose="02020603050405020304" charset="0"/>
              </a:rPr>
              <a:t>і </a:t>
            </a:r>
            <a:r>
              <a:rPr lang="en-US" sz="1200" dirty="0" smtClean="0">
                <a:latin typeface="Times New Roman" panose="02020603050405020304" charset="0"/>
                <a:ea typeface="Segoe UI Emoji" panose="020B0502040204020203" pitchFamily="34" charset="0"/>
                <a:cs typeface="Times New Roman" panose="02020603050405020304" charset="0"/>
              </a:rPr>
              <a:t>Internet</a:t>
            </a:r>
            <a:r>
              <a:rPr lang="ru-RU" sz="1200" dirty="0" smtClean="0">
                <a:latin typeface="Times New Roman" panose="02020603050405020304" charset="0"/>
                <a:ea typeface="Segoe UI Emoji" panose="020B0502040204020203" pitchFamily="34" charset="0"/>
                <a:cs typeface="Times New Roman" panose="02020603050405020304" charset="0"/>
              </a:rPr>
              <a:t>, точка доступу </a:t>
            </a:r>
            <a:r>
              <a:rPr lang="en-US" sz="1200" dirty="0" err="1" smtClean="0">
                <a:latin typeface="Times New Roman" panose="02020603050405020304" charset="0"/>
                <a:ea typeface="Segoe UI Emoji" panose="020B0502040204020203" pitchFamily="34" charset="0"/>
                <a:cs typeface="Times New Roman" panose="02020603050405020304" charset="0"/>
              </a:rPr>
              <a:t>Wi</a:t>
            </a:r>
            <a:r>
              <a:rPr lang="ru-RU" sz="1200" dirty="0" smtClean="0">
                <a:latin typeface="Times New Roman" panose="02020603050405020304" charset="0"/>
                <a:ea typeface="Segoe UI Emoji" panose="020B0502040204020203" pitchFamily="34" charset="0"/>
                <a:cs typeface="Times New Roman" panose="02020603050405020304" charset="0"/>
              </a:rPr>
              <a:t>-</a:t>
            </a:r>
            <a:r>
              <a:rPr lang="en-US" sz="1200" dirty="0" err="1" smtClean="0">
                <a:latin typeface="Times New Roman" panose="02020603050405020304" charset="0"/>
                <a:ea typeface="Segoe UI Emoji" panose="020B0502040204020203" pitchFamily="34" charset="0"/>
                <a:cs typeface="Times New Roman" panose="02020603050405020304" charset="0"/>
              </a:rPr>
              <a:t>Fi</a:t>
            </a:r>
            <a:r>
              <a:rPr lang="ru-RU" sz="1200" dirty="0" smtClean="0">
                <a:latin typeface="Times New Roman" panose="02020603050405020304" charset="0"/>
                <a:ea typeface="Segoe UI Emoji" panose="020B0502040204020203" pitchFamily="34" charset="0"/>
                <a:cs typeface="Times New Roman" panose="02020603050405020304" charset="0"/>
              </a:rPr>
              <a:t>; </a:t>
            </a:r>
            <a:endParaRPr lang="ru-RU" sz="1200" dirty="0" smtClean="0">
              <a:latin typeface="Times New Roman" panose="02020603050405020304" charset="0"/>
              <a:ea typeface="Segoe UI Emoji" panose="020B0502040204020203" pitchFamily="34" charset="0"/>
              <a:cs typeface="Times New Roman" panose="02020603050405020304" charset="0"/>
            </a:endParaRPr>
          </a:p>
          <a:p>
            <a:pPr lvl="0">
              <a:lnSpc>
                <a:spcPct val="100000"/>
              </a:lnSpc>
              <a:spcBef>
                <a:spcPts val="0"/>
              </a:spcBef>
            </a:pPr>
            <a:r>
              <a:rPr lang="ru-RU" sz="1200" dirty="0" smtClean="0">
                <a:latin typeface="Times New Roman" panose="02020603050405020304" charset="0"/>
                <a:ea typeface="Segoe UI Emoji" panose="020B0502040204020203" pitchFamily="34" charset="0"/>
                <a:cs typeface="Times New Roman" panose="02020603050405020304" charset="0"/>
              </a:rPr>
              <a:t> </a:t>
            </a:r>
            <a:r>
              <a:rPr lang="en-US" sz="1200" dirty="0" smtClean="0">
                <a:latin typeface="Times New Roman" panose="02020603050405020304" charset="0"/>
                <a:ea typeface="Segoe UI Emoji" panose="020B0502040204020203" pitchFamily="34" charset="0"/>
                <a:cs typeface="Times New Roman" panose="02020603050405020304" charset="0"/>
              </a:rPr>
              <a:t>OS: Windows, Android, </a:t>
            </a:r>
            <a:r>
              <a:rPr lang="en-US" sz="1200" dirty="0" err="1" smtClean="0">
                <a:latin typeface="Times New Roman" panose="02020603050405020304" charset="0"/>
                <a:ea typeface="Segoe UI Emoji" panose="020B0502040204020203" pitchFamily="34" charset="0"/>
                <a:cs typeface="Times New Roman" panose="02020603050405020304" charset="0"/>
              </a:rPr>
              <a:t>iOS</a:t>
            </a:r>
            <a:r>
              <a:rPr lang="en-US" sz="1200" dirty="0" smtClean="0">
                <a:latin typeface="Times New Roman" panose="02020603050405020304" charset="0"/>
                <a:ea typeface="Segoe UI Emoji" panose="020B0502040204020203" pitchFamily="34" charset="0"/>
                <a:cs typeface="Times New Roman" panose="02020603050405020304" charset="0"/>
              </a:rPr>
              <a:t>; </a:t>
            </a:r>
            <a:endParaRPr lang="ru-RU" sz="1200" dirty="0" smtClean="0">
              <a:latin typeface="Times New Roman" panose="02020603050405020304" charset="0"/>
              <a:ea typeface="Segoe UI Emoji" panose="020B0502040204020203" pitchFamily="34" charset="0"/>
              <a:cs typeface="Times New Roman" panose="02020603050405020304" charset="0"/>
            </a:endParaRPr>
          </a:p>
          <a:p>
            <a:pPr lvl="0">
              <a:lnSpc>
                <a:spcPct val="100000"/>
              </a:lnSpc>
              <a:spcBef>
                <a:spcPts val="0"/>
              </a:spcBef>
            </a:pPr>
            <a:r>
              <a:rPr lang="en-US" sz="1200" dirty="0" smtClean="0">
                <a:latin typeface="Times New Roman" panose="02020603050405020304" charset="0"/>
                <a:ea typeface="Segoe UI Emoji" panose="020B0502040204020203" pitchFamily="34" charset="0"/>
                <a:cs typeface="Times New Roman" panose="02020603050405020304" charset="0"/>
              </a:rPr>
              <a:t> Browsers: Chrome / Opera / Mozilla Firefox / MS Edge; </a:t>
            </a:r>
            <a:endParaRPr lang="ru-RU" sz="1200" dirty="0" smtClean="0">
              <a:latin typeface="Times New Roman" panose="02020603050405020304" charset="0"/>
              <a:ea typeface="Segoe UI Emoji" panose="020B0502040204020203" pitchFamily="34" charset="0"/>
              <a:cs typeface="Times New Roman" panose="02020603050405020304" charset="0"/>
            </a:endParaRPr>
          </a:p>
          <a:p>
            <a:pPr lvl="0">
              <a:lnSpc>
                <a:spcPct val="100000"/>
              </a:lnSpc>
              <a:spcBef>
                <a:spcPts val="0"/>
              </a:spcBef>
            </a:pPr>
            <a:r>
              <a:rPr lang="uk-UA" sz="1200" dirty="0" smtClean="0">
                <a:latin typeface="Times New Roman" panose="02020603050405020304" charset="0"/>
                <a:ea typeface="Segoe UI Emoji" panose="020B0502040204020203" pitchFamily="34" charset="0"/>
                <a:cs typeface="Times New Roman" panose="02020603050405020304" charset="0"/>
              </a:rPr>
              <a:t>Програмне забезпечення:</a:t>
            </a:r>
            <a:r>
              <a:rPr lang="en-US" sz="1200" dirty="0" smtClean="0">
                <a:latin typeface="Times New Roman" panose="02020603050405020304" charset="0"/>
                <a:ea typeface="Segoe UI Emoji" panose="020B0502040204020203" pitchFamily="34" charset="0"/>
                <a:cs typeface="Times New Roman" panose="02020603050405020304" charset="0"/>
              </a:rPr>
              <a:t> Word, Excel, PowerPoint; Skype, Zoom, Google Meet; </a:t>
            </a:r>
            <a:endParaRPr lang="ru-RU" sz="1200" dirty="0" smtClean="0">
              <a:latin typeface="Times New Roman" panose="02020603050405020304" charset="0"/>
              <a:ea typeface="Segoe UI Emoji" panose="020B0502040204020203" pitchFamily="34" charset="0"/>
              <a:cs typeface="Times New Roman" panose="02020603050405020304" charset="0"/>
            </a:endParaRPr>
          </a:p>
          <a:p>
            <a:pPr lvl="0">
              <a:lnSpc>
                <a:spcPct val="100000"/>
              </a:lnSpc>
              <a:spcBef>
                <a:spcPts val="0"/>
              </a:spcBef>
            </a:pPr>
            <a:r>
              <a:rPr lang="en-US" sz="1200" dirty="0" smtClean="0">
                <a:latin typeface="Times New Roman" panose="02020603050405020304" charset="0"/>
                <a:ea typeface="Segoe UI Emoji" panose="020B0502040204020203" pitchFamily="34" charset="0"/>
                <a:cs typeface="Times New Roman" panose="02020603050405020304" charset="0"/>
              </a:rPr>
              <a:t> </a:t>
            </a:r>
            <a:r>
              <a:rPr lang="uk-UA" sz="1200" dirty="0" smtClean="0">
                <a:latin typeface="Times New Roman" panose="02020603050405020304" charset="0"/>
                <a:ea typeface="Segoe UI Emoji" panose="020B0502040204020203" pitchFamily="34" charset="0"/>
                <a:cs typeface="Times New Roman" panose="02020603050405020304" charset="0"/>
              </a:rPr>
              <a:t>Система електронного навчання </a:t>
            </a:r>
            <a:r>
              <a:rPr lang="uk-UA" sz="1200" dirty="0" err="1" smtClean="0">
                <a:latin typeface="Times New Roman" panose="02020603050405020304" charset="0"/>
                <a:ea typeface="Segoe UI Emoji" panose="020B0502040204020203" pitchFamily="34" charset="0"/>
                <a:cs typeface="Times New Roman" panose="02020603050405020304" charset="0"/>
              </a:rPr>
              <a:t>Moodle</a:t>
            </a:r>
            <a:r>
              <a:rPr lang="uk-UA" sz="1200" dirty="0" smtClean="0">
                <a:latin typeface="Times New Roman" panose="02020603050405020304" charset="0"/>
                <a:ea typeface="Segoe UI Emoji" panose="020B0502040204020203" pitchFamily="34" charset="0"/>
                <a:cs typeface="Times New Roman" panose="02020603050405020304" charset="0"/>
              </a:rPr>
              <a:t> 3.9</a:t>
            </a:r>
            <a:endParaRPr lang="ru-RU" sz="1200" dirty="0" smtClean="0">
              <a:latin typeface="Times New Roman" panose="02020603050405020304" charset="0"/>
              <a:ea typeface="Segoe UI Emoji" panose="020B0502040204020203" pitchFamily="34" charset="0"/>
              <a:cs typeface="Times New Roman" panose="02020603050405020304" charset="0"/>
            </a:endParaRPr>
          </a:p>
          <a:p>
            <a:pPr lvl="0">
              <a:lnSpc>
                <a:spcPct val="100000"/>
              </a:lnSpc>
              <a:spcBef>
                <a:spcPts val="0"/>
              </a:spcBef>
            </a:pPr>
            <a:r>
              <a:rPr lang="uk-UA" sz="1200" dirty="0" err="1" smtClean="0">
                <a:latin typeface="Times New Roman" panose="02020603050405020304" charset="0"/>
                <a:ea typeface="Segoe UI Emoji" panose="020B0502040204020203" pitchFamily="34" charset="0"/>
                <a:cs typeface="Times New Roman" panose="02020603050405020304" charset="0"/>
              </a:rPr>
              <a:t>Тренінгова</a:t>
            </a:r>
            <a:r>
              <a:rPr lang="uk-UA" sz="1200" dirty="0" smtClean="0">
                <a:latin typeface="Times New Roman" panose="02020603050405020304" charset="0"/>
                <a:ea typeface="Segoe UI Emoji" panose="020B0502040204020203" pitchFamily="34" charset="0"/>
                <a:cs typeface="Times New Roman" panose="02020603050405020304" charset="0"/>
              </a:rPr>
              <a:t> аудиторія (дошка, </a:t>
            </a:r>
            <a:r>
              <a:rPr lang="uk-UA" sz="1200" dirty="0" err="1" smtClean="0">
                <a:latin typeface="Times New Roman" panose="02020603050405020304" charset="0"/>
                <a:ea typeface="Segoe UI Emoji" panose="020B0502040204020203" pitchFamily="34" charset="0"/>
                <a:cs typeface="Times New Roman" panose="02020603050405020304" charset="0"/>
              </a:rPr>
              <a:t>фліпчарт</a:t>
            </a:r>
            <a:r>
              <a:rPr lang="uk-UA" sz="1200" dirty="0" smtClean="0">
                <a:latin typeface="Times New Roman" panose="02020603050405020304" charset="0"/>
                <a:ea typeface="Segoe UI Emoji" panose="020B0502040204020203" pitchFamily="34" charset="0"/>
                <a:cs typeface="Times New Roman" panose="02020603050405020304" charset="0"/>
              </a:rPr>
              <a:t>, комплект канцелярського приладдя для творчості: маркери, олівці, </a:t>
            </a:r>
            <a:r>
              <a:rPr lang="uk-UA" sz="1200" dirty="0" err="1" smtClean="0">
                <a:latin typeface="Times New Roman" panose="02020603050405020304" charset="0"/>
                <a:ea typeface="Segoe UI Emoji" panose="020B0502040204020203" pitchFamily="34" charset="0"/>
                <a:cs typeface="Times New Roman" panose="02020603050405020304" charset="0"/>
              </a:rPr>
              <a:t>стікери</a:t>
            </a:r>
            <a:r>
              <a:rPr lang="uk-UA" sz="1200" dirty="0" smtClean="0">
                <a:latin typeface="Times New Roman" panose="02020603050405020304" charset="0"/>
                <a:ea typeface="Segoe UI Emoji" panose="020B0502040204020203" pitchFamily="34" charset="0"/>
                <a:cs typeface="Times New Roman" panose="02020603050405020304" charset="0"/>
              </a:rPr>
              <a:t>, кольоровий папір, клей, ватман, блокнот для </a:t>
            </a:r>
            <a:r>
              <a:rPr lang="uk-UA" sz="1200" dirty="0" err="1" smtClean="0">
                <a:latin typeface="Times New Roman" panose="02020603050405020304" charset="0"/>
                <a:ea typeface="Segoe UI Emoji" panose="020B0502040204020203" pitchFamily="34" charset="0"/>
                <a:cs typeface="Times New Roman" panose="02020603050405020304" charset="0"/>
              </a:rPr>
              <a:t>фліпчарту</a:t>
            </a:r>
            <a:r>
              <a:rPr lang="uk-UA" sz="1200" dirty="0" smtClean="0">
                <a:latin typeface="Times New Roman" panose="02020603050405020304" charset="0"/>
                <a:ea typeface="Segoe UI Emoji" panose="020B0502040204020203" pitchFamily="34" charset="0"/>
                <a:cs typeface="Times New Roman" panose="02020603050405020304" charset="0"/>
              </a:rPr>
              <a:t>).</a:t>
            </a:r>
            <a:endParaRPr lang="ru-RU" sz="1200" dirty="0" smtClean="0">
              <a:latin typeface="Times New Roman" panose="02020603050405020304" charset="0"/>
              <a:ea typeface="Segoe UI Emoji" panose="020B0502040204020203" pitchFamily="34" charset="0"/>
              <a:cs typeface="Times New Roman" panose="02020603050405020304" charset="0"/>
            </a:endParaRPr>
          </a:p>
          <a:p>
            <a:pPr algn="just">
              <a:lnSpc>
                <a:spcPct val="100000"/>
              </a:lnSpc>
              <a:spcBef>
                <a:spcPts val="0"/>
              </a:spcBef>
            </a:pPr>
            <a:endParaRPr lang="uk-UA" sz="1200" dirty="0" smtClean="0">
              <a:latin typeface="Times New Roman" panose="02020603050405020304" charset="0"/>
              <a:ea typeface="Segoe UI Emoji" panose="020B0502040204020203" pitchFamily="34" charset="0"/>
              <a:cs typeface="Times New Roman" panose="02020603050405020304" charset="0"/>
            </a:endParaRPr>
          </a:p>
          <a:p>
            <a:pPr algn="just">
              <a:lnSpc>
                <a:spcPct val="100000"/>
              </a:lnSpc>
              <a:spcBef>
                <a:spcPts val="0"/>
              </a:spcBef>
            </a:pPr>
            <a:r>
              <a:rPr lang="uk-UA" sz="1200" b="1" dirty="0" smtClean="0">
                <a:latin typeface="Times New Roman" panose="02020603050405020304" charset="0"/>
                <a:ea typeface="Segoe UI Emoji" panose="020B0502040204020203" pitchFamily="34" charset="0"/>
                <a:cs typeface="Times New Roman" panose="02020603050405020304" charset="0"/>
              </a:rPr>
              <a:t>Академічна доброчесність:</a:t>
            </a:r>
            <a:r>
              <a:rPr lang="uk-UA" sz="1200" dirty="0" smtClean="0">
                <a:latin typeface="Times New Roman" panose="02020603050405020304" charset="0"/>
                <a:ea typeface="Segoe UI Emoji" panose="020B0502040204020203" pitchFamily="34" charset="0"/>
                <a:cs typeface="Times New Roman" panose="02020603050405020304" charset="0"/>
              </a:rPr>
              <a:t> передбачає самостійне виконання аналітичних і творчих завдань, контрольних робіт; у разі наявності текстових збігів, копіювання, списування або фальсифікації даних робота не зараховується</a:t>
            </a:r>
            <a:endParaRPr lang="uk-UA" sz="1200" dirty="0" smtClean="0">
              <a:latin typeface="Times New Roman" panose="02020603050405020304" charset="0"/>
              <a:ea typeface="Segoe UI Emoji" panose="020B0502040204020203" pitchFamily="34" charset="0"/>
              <a:cs typeface="Times New Roman" panose="02020603050405020304" charset="0"/>
            </a:endParaRPr>
          </a:p>
          <a:p>
            <a:pPr algn="just">
              <a:lnSpc>
                <a:spcPct val="100000"/>
              </a:lnSpc>
              <a:spcBef>
                <a:spcPts val="0"/>
              </a:spcBef>
            </a:pPr>
            <a:endParaRPr lang="uk-UA" sz="1200" dirty="0" smtClean="0">
              <a:latin typeface="Times New Roman" panose="02020603050405020304" charset="0"/>
              <a:ea typeface="Segoe UI Emoji" panose="020B0502040204020203" pitchFamily="34" charset="0"/>
              <a:cs typeface="Times New Roman" panose="02020603050405020304" charset="0"/>
            </a:endParaRPr>
          </a:p>
          <a:p>
            <a:pPr>
              <a:lnSpc>
                <a:spcPct val="100000"/>
              </a:lnSpc>
              <a:spcBef>
                <a:spcPts val="0"/>
              </a:spcBef>
            </a:pPr>
            <a:r>
              <a:rPr lang="uk-UA" sz="1200" b="1" dirty="0" smtClean="0">
                <a:latin typeface="Times New Roman" panose="02020603050405020304" charset="0"/>
                <a:ea typeface="Segoe UI Emoji" panose="020B0502040204020203" pitchFamily="34" charset="0"/>
                <a:cs typeface="Times New Roman" panose="02020603050405020304" charset="0"/>
              </a:rPr>
              <a:t>Консультування</a:t>
            </a:r>
            <a:r>
              <a:rPr lang="uk-UA" sz="1200" dirty="0" smtClean="0">
                <a:latin typeface="Times New Roman" panose="02020603050405020304" charset="0"/>
                <a:ea typeface="Segoe UI Emoji" panose="020B0502040204020203" pitchFamily="34" charset="0"/>
                <a:cs typeface="Times New Roman" panose="02020603050405020304" charset="0"/>
              </a:rPr>
              <a:t> з дисциплін надається згідно графіку консультування кафедри.</a:t>
            </a:r>
            <a:endParaRPr lang="uk-UA" sz="1200" dirty="0" smtClean="0">
              <a:latin typeface="Times New Roman" panose="02020603050405020304" charset="0"/>
              <a:ea typeface="Segoe UI Emoji" panose="020B0502040204020203" pitchFamily="34" charset="0"/>
              <a:cs typeface="Times New Roman" panose="02020603050405020304" charset="0"/>
            </a:endParaRPr>
          </a:p>
        </p:txBody>
      </p:sp>
      <p:sp>
        <p:nvSpPr>
          <p:cNvPr id="10" name="Объект 9"/>
          <p:cNvSpPr>
            <a:spLocks noGrp="1"/>
          </p:cNvSpPr>
          <p:nvPr>
            <p:ph idx="14"/>
          </p:nvPr>
        </p:nvSpPr>
        <p:spPr bwMode="auto">
          <a:xfrm>
            <a:off x="6365875" y="1679575"/>
            <a:ext cx="5486400" cy="4783138"/>
          </a:xfrm>
          <a:solidFill>
            <a:srgbClr val="F0F0F0">
              <a:alpha val="69019"/>
            </a:srgbClr>
          </a:solidFill>
          <a:ln>
            <a:miter lim="800000"/>
          </a:ln>
        </p:spPr>
        <p:txBody>
          <a:bodyPr vert="horz" wrap="square" lIns="91440" tIns="45720" rIns="91440" bIns="45720" numCol="1" anchorCtr="0" compatLnSpc="1"/>
          <a:lstStyle/>
          <a:p>
            <a:pPr>
              <a:lnSpc>
                <a:spcPct val="100000"/>
              </a:lnSpc>
              <a:spcBef>
                <a:spcPct val="0"/>
              </a:spcBef>
            </a:pPr>
            <a:endParaRPr lang="uk-UA" sz="1600" b="1" dirty="0" smtClean="0"/>
          </a:p>
          <a:p>
            <a:pPr>
              <a:lnSpc>
                <a:spcPct val="100000"/>
              </a:lnSpc>
              <a:spcBef>
                <a:spcPct val="0"/>
              </a:spcBef>
              <a:buFont typeface="Wingdings" panose="05000000000000000000" pitchFamily="2" charset="2"/>
              <a:buNone/>
            </a:pPr>
            <a:r>
              <a:rPr lang="uk-UA" sz="1400" b="1" dirty="0">
                <a:latin typeface="Times New Roman" panose="02020603050405020304" charset="0"/>
                <a:cs typeface="Times New Roman" panose="02020603050405020304" charset="0"/>
                <a:sym typeface="+mn-ea"/>
              </a:rPr>
              <a:t>Вимоги до робіт:</a:t>
            </a:r>
            <a:endParaRPr lang="uk-UA" sz="1400" b="1" dirty="0">
              <a:latin typeface="Times New Roman" panose="02020603050405020304" charset="0"/>
              <a:cs typeface="Times New Roman" panose="02020603050405020304" charset="0"/>
            </a:endParaRPr>
          </a:p>
          <a:p>
            <a:pPr algn="l"/>
            <a:r>
              <a:rPr lang="uk-UA" sz="1400" dirty="0" smtClean="0">
                <a:latin typeface="Times New Roman" panose="02020603050405020304" charset="0"/>
                <a:cs typeface="Times New Roman" panose="02020603050405020304" charset="0"/>
                <a:sym typeface="+mn-ea"/>
              </a:rPr>
              <a:t>Під час роботи на семінарах оцінюється активна участь під час обговорення та відповідей на питання, володіння теоретичним матеріалом та вміння його використовувати при вирішенні ситуаційних завдань.  Тестування відбуваються через систему Moodle.</a:t>
            </a:r>
            <a:endParaRPr lang="uk-UA" sz="1400" dirty="0" smtClean="0">
              <a:latin typeface="Times New Roman" panose="02020603050405020304" charset="0"/>
              <a:cs typeface="Times New Roman" panose="02020603050405020304" charset="0"/>
            </a:endParaRPr>
          </a:p>
          <a:p>
            <a:pPr algn="l"/>
            <a:r>
              <a:rPr lang="uk-UA" sz="1400" dirty="0" smtClean="0">
                <a:latin typeface="Times New Roman" panose="02020603050405020304" charset="0"/>
                <a:cs typeface="Times New Roman" panose="02020603050405020304" charset="0"/>
                <a:sym typeface="+mn-ea"/>
              </a:rPr>
              <a:t>Самостійна робота складається із завдань, які поєднують у собі теоретичну частину (розгорнута відповідь на питання для самостійного опрацювання) та практичні завдання (ситуаційні задачі/кейси). </a:t>
            </a:r>
            <a:endParaRPr lang="uk-UA" sz="1400" dirty="0" smtClean="0">
              <a:latin typeface="Times New Roman" panose="02020603050405020304" charset="0"/>
              <a:cs typeface="Times New Roman" panose="02020603050405020304" charset="0"/>
            </a:endParaRPr>
          </a:p>
          <a:p>
            <a:pPr>
              <a:lnSpc>
                <a:spcPct val="100000"/>
              </a:lnSpc>
              <a:spcBef>
                <a:spcPct val="0"/>
              </a:spcBef>
              <a:buFont typeface="Wingdings" panose="05000000000000000000" pitchFamily="2" charset="2"/>
              <a:buNone/>
            </a:pPr>
            <a:endParaRPr lang="uk-UA" sz="1400" b="1" dirty="0" smtClean="0">
              <a:latin typeface="Times New Roman" panose="02020603050405020304" charset="0"/>
              <a:cs typeface="Times New Roman" panose="02020603050405020304" charset="0"/>
            </a:endParaRPr>
          </a:p>
          <a:p>
            <a:pPr>
              <a:lnSpc>
                <a:spcPct val="100000"/>
              </a:lnSpc>
              <a:spcBef>
                <a:spcPct val="0"/>
              </a:spcBef>
              <a:buFont typeface="Wingdings" panose="05000000000000000000" pitchFamily="2" charset="2"/>
              <a:buNone/>
            </a:pPr>
            <a:r>
              <a:rPr lang="uk-UA" sz="1400" dirty="0" smtClean="0">
                <a:latin typeface="Times New Roman" panose="02020603050405020304" charset="0"/>
                <a:cs typeface="Times New Roman" panose="02020603050405020304" charset="0"/>
              </a:rPr>
              <a:t>у. </a:t>
            </a:r>
            <a:endParaRPr lang="uk-UA" sz="1400" dirty="0" smtClean="0">
              <a:latin typeface="Times New Roman" panose="02020603050405020304" charset="0"/>
              <a:cs typeface="Times New Roman" panose="02020603050405020304" charset="0"/>
            </a:endParaRPr>
          </a:p>
          <a:p>
            <a:pPr>
              <a:lnSpc>
                <a:spcPct val="100000"/>
              </a:lnSpc>
              <a:spcBef>
                <a:spcPct val="0"/>
              </a:spcBef>
              <a:buFont typeface="Wingdings" panose="05000000000000000000" pitchFamily="2" charset="2"/>
              <a:buNone/>
            </a:pPr>
            <a:endParaRPr lang="uk-UA" sz="1400" dirty="0" smtClean="0"/>
          </a:p>
          <a:p>
            <a:pPr>
              <a:lnSpc>
                <a:spcPct val="100000"/>
              </a:lnSpc>
              <a:spcBef>
                <a:spcPct val="0"/>
              </a:spcBef>
              <a:buFont typeface="Wingdings" panose="05000000000000000000" pitchFamily="2" charset="2"/>
              <a:buNone/>
            </a:pPr>
            <a:endParaRPr lang="uk-UA" sz="1400" dirty="0" smtClean="0"/>
          </a:p>
          <a:p>
            <a:pPr>
              <a:lnSpc>
                <a:spcPct val="100000"/>
              </a:lnSpc>
              <a:spcBef>
                <a:spcPct val="0"/>
              </a:spcBef>
              <a:buFont typeface="Wingdings" panose="05000000000000000000" pitchFamily="2" charset="2"/>
              <a:buNone/>
            </a:pPr>
            <a:endParaRPr lang="uk-UA" sz="1600" dirty="0" smtClean="0"/>
          </a:p>
          <a:p>
            <a:pPr>
              <a:lnSpc>
                <a:spcPct val="100000"/>
              </a:lnSpc>
              <a:spcBef>
                <a:spcPct val="0"/>
              </a:spcBef>
              <a:buFont typeface="Wingdings" panose="05000000000000000000" pitchFamily="2" charset="2"/>
              <a:buNone/>
            </a:pPr>
            <a:endParaRPr lang="uk-UA" sz="1600" dirty="0" smtClean="0"/>
          </a:p>
          <a:p>
            <a:pPr>
              <a:lnSpc>
                <a:spcPct val="100000"/>
              </a:lnSpc>
              <a:spcBef>
                <a:spcPct val="0"/>
              </a:spcBef>
              <a:buFont typeface="Wingdings" panose="05000000000000000000" pitchFamily="2" charset="2"/>
              <a:buNone/>
            </a:pPr>
            <a:endParaRPr lang="uk-UA" sz="1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3850</Words>
  <Application>WPS Presentation</Application>
  <PresentationFormat>Произвольный</PresentationFormat>
  <Paragraphs>72</Paragraphs>
  <Slides>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vt:i4>
      </vt:variant>
    </vt:vector>
  </HeadingPairs>
  <TitlesOfParts>
    <vt:vector size="12" baseType="lpstr">
      <vt:lpstr>Arial</vt:lpstr>
      <vt:lpstr>SimSun</vt:lpstr>
      <vt:lpstr>Wingdings</vt:lpstr>
      <vt:lpstr>Calibri Light</vt:lpstr>
      <vt:lpstr>Times New Roman</vt:lpstr>
      <vt:lpstr>Segoe UI Emoji</vt:lpstr>
      <vt:lpstr>Microsoft YaHei</vt:lpstr>
      <vt:lpstr>Arial Unicode MS</vt:lpstr>
      <vt:lpstr>Calibri</vt:lpstr>
      <vt:lpstr>Тема Office</vt:lpstr>
      <vt:lpstr>Антикризовий менеджмент</vt:lpstr>
      <vt:lpstr>Антикризовий менеджмент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 ДИСЦИПЛІНИ/ТК</dc:title>
  <dc:creator>Пользователь Windows</dc:creator>
  <cp:lastModifiedBy>admin</cp:lastModifiedBy>
  <cp:revision>59</cp:revision>
  <dcterms:created xsi:type="dcterms:W3CDTF">2020-10-01T12:50:00Z</dcterms:created>
  <dcterms:modified xsi:type="dcterms:W3CDTF">2026-02-11T15:34:48Z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7FABF9E80D9046F99B680A0375F26919_13</vt:lpwstr>
  </property>
  <property fmtid="{D5CDD505-2E9C-101B-9397-08002B2CF9AE}" pid="3" name="KSOProductBuildVer">
    <vt:lpwstr>1033-12.2.0.23196</vt:lpwstr>
  </property>
</Properties>
</file>